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4"/>
  </p:notesMasterIdLst>
  <p:handoutMasterIdLst>
    <p:handoutMasterId r:id="rId135"/>
  </p:handoutMasterIdLst>
  <p:sldIdLst>
    <p:sldId id="2525" r:id="rId2"/>
    <p:sldId id="2466" r:id="rId3"/>
    <p:sldId id="2668" r:id="rId4"/>
    <p:sldId id="2173" r:id="rId5"/>
    <p:sldId id="2467" r:id="rId6"/>
    <p:sldId id="2186" r:id="rId7"/>
    <p:sldId id="2187" r:id="rId8"/>
    <p:sldId id="2188" r:id="rId9"/>
    <p:sldId id="2826" r:id="rId10"/>
    <p:sldId id="1624" r:id="rId11"/>
    <p:sldId id="1600" r:id="rId12"/>
    <p:sldId id="2218" r:id="rId13"/>
    <p:sldId id="2820" r:id="rId14"/>
    <p:sldId id="2821" r:id="rId15"/>
    <p:sldId id="1613" r:id="rId16"/>
    <p:sldId id="1614" r:id="rId17"/>
    <p:sldId id="1615" r:id="rId18"/>
    <p:sldId id="2464" r:id="rId19"/>
    <p:sldId id="1616" r:id="rId20"/>
    <p:sldId id="1620" r:id="rId21"/>
    <p:sldId id="1619" r:id="rId22"/>
    <p:sldId id="1622" r:id="rId23"/>
    <p:sldId id="2348" r:id="rId24"/>
    <p:sldId id="2670" r:id="rId25"/>
    <p:sldId id="2822" r:id="rId26"/>
    <p:sldId id="2823" r:id="rId27"/>
    <p:sldId id="2215" r:id="rId28"/>
    <p:sldId id="2465" r:id="rId29"/>
    <p:sldId id="2803" r:id="rId30"/>
    <p:sldId id="2185" r:id="rId31"/>
    <p:sldId id="2638" r:id="rId32"/>
    <p:sldId id="2825" r:id="rId33"/>
    <p:sldId id="2658" r:id="rId34"/>
    <p:sldId id="2659" r:id="rId35"/>
    <p:sldId id="2819" r:id="rId36"/>
    <p:sldId id="2660" r:id="rId37"/>
    <p:sldId id="2827" r:id="rId38"/>
    <p:sldId id="2604" r:id="rId39"/>
    <p:sldId id="2529" r:id="rId40"/>
    <p:sldId id="2513" r:id="rId41"/>
    <p:sldId id="2530" r:id="rId42"/>
    <p:sldId id="2804" r:id="rId43"/>
    <p:sldId id="2801" r:id="rId44"/>
    <p:sldId id="1640" r:id="rId45"/>
    <p:sldId id="1642" r:id="rId46"/>
    <p:sldId id="2805" r:id="rId47"/>
    <p:sldId id="1654" r:id="rId48"/>
    <p:sldId id="1655" r:id="rId49"/>
    <p:sldId id="1656" r:id="rId50"/>
    <p:sldId id="2706" r:id="rId51"/>
    <p:sldId id="2707" r:id="rId52"/>
    <p:sldId id="2353" r:id="rId53"/>
    <p:sldId id="1937" r:id="rId54"/>
    <p:sldId id="1938" r:id="rId55"/>
    <p:sldId id="2614" r:id="rId56"/>
    <p:sldId id="1939" r:id="rId57"/>
    <p:sldId id="1941" r:id="rId58"/>
    <p:sldId id="1944" r:id="rId59"/>
    <p:sldId id="1942" r:id="rId60"/>
    <p:sldId id="1943" r:id="rId61"/>
    <p:sldId id="2011" r:id="rId62"/>
    <p:sldId id="2771" r:id="rId63"/>
    <p:sldId id="1736" r:id="rId64"/>
    <p:sldId id="2806" r:id="rId65"/>
    <p:sldId id="2767" r:id="rId66"/>
    <p:sldId id="2768" r:id="rId67"/>
    <p:sldId id="2807" r:id="rId68"/>
    <p:sldId id="2809" r:id="rId69"/>
    <p:sldId id="2808" r:id="rId70"/>
    <p:sldId id="2661" r:id="rId71"/>
    <p:sldId id="2760" r:id="rId72"/>
    <p:sldId id="2761" r:id="rId73"/>
    <p:sldId id="395" r:id="rId74"/>
    <p:sldId id="1209" r:id="rId75"/>
    <p:sldId id="1211" r:id="rId76"/>
    <p:sldId id="458" r:id="rId77"/>
    <p:sldId id="459" r:id="rId78"/>
    <p:sldId id="460" r:id="rId79"/>
    <p:sldId id="461" r:id="rId80"/>
    <p:sldId id="462" r:id="rId81"/>
    <p:sldId id="1212" r:id="rId82"/>
    <p:sldId id="1213" r:id="rId83"/>
    <p:sldId id="1214" r:id="rId84"/>
    <p:sldId id="2824" r:id="rId85"/>
    <p:sldId id="1216" r:id="rId86"/>
    <p:sldId id="1217" r:id="rId87"/>
    <p:sldId id="1218" r:id="rId88"/>
    <p:sldId id="1219" r:id="rId89"/>
    <p:sldId id="1220" r:id="rId90"/>
    <p:sldId id="1221" r:id="rId91"/>
    <p:sldId id="1222" r:id="rId92"/>
    <p:sldId id="1223" r:id="rId93"/>
    <p:sldId id="2238" r:id="rId94"/>
    <p:sldId id="2239" r:id="rId95"/>
    <p:sldId id="2240" r:id="rId96"/>
    <p:sldId id="2241" r:id="rId97"/>
    <p:sldId id="2242" r:id="rId98"/>
    <p:sldId id="2663" r:id="rId99"/>
    <p:sldId id="2718" r:id="rId100"/>
    <p:sldId id="2710" r:id="rId101"/>
    <p:sldId id="2812" r:id="rId102"/>
    <p:sldId id="2728" r:id="rId103"/>
    <p:sldId id="2729" r:id="rId104"/>
    <p:sldId id="2811" r:id="rId105"/>
    <p:sldId id="2732" r:id="rId106"/>
    <p:sldId id="2733" r:id="rId107"/>
    <p:sldId id="2734" r:id="rId108"/>
    <p:sldId id="2735" r:id="rId109"/>
    <p:sldId id="2737" r:id="rId110"/>
    <p:sldId id="2813" r:id="rId111"/>
    <p:sldId id="2814" r:id="rId112"/>
    <p:sldId id="2815" r:id="rId113"/>
    <p:sldId id="2816" r:id="rId114"/>
    <p:sldId id="2817" r:id="rId115"/>
    <p:sldId id="2719" r:id="rId116"/>
    <p:sldId id="2363" r:id="rId117"/>
    <p:sldId id="2524" r:id="rId118"/>
    <p:sldId id="2818" r:id="rId119"/>
    <p:sldId id="2770" r:id="rId120"/>
    <p:sldId id="2772" r:id="rId121"/>
    <p:sldId id="2773" r:id="rId122"/>
    <p:sldId id="2774" r:id="rId123"/>
    <p:sldId id="2755" r:id="rId124"/>
    <p:sldId id="2740" r:id="rId125"/>
    <p:sldId id="2748" r:id="rId126"/>
    <p:sldId id="2750" r:id="rId127"/>
    <p:sldId id="2751" r:id="rId128"/>
    <p:sldId id="2752" r:id="rId129"/>
    <p:sldId id="2753" r:id="rId130"/>
    <p:sldId id="2791" r:id="rId131"/>
    <p:sldId id="2790" r:id="rId132"/>
    <p:sldId id="2792" r:id="rId133"/>
  </p:sldIdLst>
  <p:sldSz cx="12192000" cy="6858000"/>
  <p:notesSz cx="7315200" cy="9601200"/>
  <p:custDataLst>
    <p:tags r:id="rId13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FFCD3F"/>
    <a:srgbClr val="FFC319"/>
    <a:srgbClr val="F2B300"/>
    <a:srgbClr val="CC9900"/>
    <a:srgbClr val="FFFF99"/>
    <a:srgbClr val="FFFFCC"/>
    <a:srgbClr val="00FFFF"/>
    <a:srgbClr val="FFFF66"/>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974" autoAdjust="0"/>
  </p:normalViewPr>
  <p:slideViewPr>
    <p:cSldViewPr>
      <p:cViewPr varScale="1">
        <p:scale>
          <a:sx n="115" d="100"/>
          <a:sy n="115" d="100"/>
        </p:scale>
        <p:origin x="67" y="78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90" d="100"/>
        <a:sy n="190" d="100"/>
      </p:scale>
      <p:origin x="0" y="-63173"/>
    </p:cViewPr>
  </p:sorterViewPr>
  <p:notesViewPr>
    <p:cSldViewPr>
      <p:cViewPr varScale="1">
        <p:scale>
          <a:sx n="84" d="100"/>
          <a:sy n="84" d="100"/>
        </p:scale>
        <p:origin x="3792" y="10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139"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ags" Target="tags/tag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handoutMasters/_rels/handoutMaster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5" descr="slide footer_blue_646.jpg"/>
          <p:cNvPicPr>
            <a:picLocks noChangeAspect="1"/>
          </p:cNvPicPr>
          <p:nvPr/>
        </p:nvPicPr>
        <p:blipFill>
          <a:blip r:embed="rId2" cstate="print"/>
          <a:srcRect/>
          <a:stretch>
            <a:fillRect/>
          </a:stretch>
        </p:blipFill>
        <p:spPr bwMode="auto">
          <a:xfrm>
            <a:off x="0" y="9044464"/>
            <a:ext cx="9753600" cy="556736"/>
          </a:xfrm>
          <a:prstGeom prst="rect">
            <a:avLst/>
          </a:prstGeom>
          <a:noFill/>
          <a:ln w="9525">
            <a:noFill/>
            <a:miter lim="800000"/>
            <a:headEnd/>
            <a:tailEnd/>
          </a:ln>
        </p:spPr>
      </p:pic>
      <p:pic>
        <p:nvPicPr>
          <p:cNvPr id="6" name="Picture 7" descr="slide header_646.jpg"/>
          <p:cNvPicPr>
            <a:picLocks noChangeAspect="1"/>
          </p:cNvPicPr>
          <p:nvPr/>
        </p:nvPicPr>
        <p:blipFill>
          <a:blip r:embed="rId3" cstate="print"/>
          <a:srcRect/>
          <a:stretch>
            <a:fillRect/>
          </a:stretch>
        </p:blipFill>
        <p:spPr bwMode="auto">
          <a:xfrm>
            <a:off x="-2438400" y="0"/>
            <a:ext cx="9753600" cy="163354"/>
          </a:xfrm>
          <a:prstGeom prst="rect">
            <a:avLst/>
          </a:prstGeom>
          <a:noFill/>
          <a:ln w="9525">
            <a:noFill/>
            <a:miter lim="800000"/>
            <a:headEnd/>
            <a:tailEnd/>
          </a:ln>
        </p:spPr>
      </p:pic>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rtlCol="0"/>
          <a:lstStyle>
            <a:lvl1pPr algn="l">
              <a:defRPr sz="1300"/>
            </a:lvl1pPr>
          </a:lstStyle>
          <a:p>
            <a:endParaRPr lang="en-US"/>
          </a:p>
        </p:txBody>
      </p:sp>
      <p:sp>
        <p:nvSpPr>
          <p:cNvPr id="3" name="Date Placeholder 2"/>
          <p:cNvSpPr>
            <a:spLocks noGrp="1"/>
          </p:cNvSpPr>
          <p:nvPr>
            <p:ph type="dt" sz="quarter" idx="1"/>
          </p:nvPr>
        </p:nvSpPr>
        <p:spPr>
          <a:xfrm>
            <a:off x="5283201" y="160020"/>
            <a:ext cx="2030307" cy="320040"/>
          </a:xfrm>
          <a:prstGeom prst="rect">
            <a:avLst/>
          </a:prstGeom>
        </p:spPr>
        <p:txBody>
          <a:bodyPr vert="horz" lIns="95747" tIns="47873" rIns="95747" bIns="47873" rtlCol="0"/>
          <a:lstStyle>
            <a:lvl1pPr algn="r">
              <a:defRPr sz="1300"/>
            </a:lvl1pPr>
          </a:lstStyle>
          <a:p>
            <a:fld id="{80B18B65-4CBA-DB46-9D73-AD0C58E7BE22}" type="datetime1">
              <a:rPr lang="en-US" smtClean="0"/>
              <a:pPr/>
              <a:t>4/11/2025</a:t>
            </a:fld>
            <a:endParaRPr lang="en-US"/>
          </a:p>
        </p:txBody>
      </p:sp>
      <p:sp>
        <p:nvSpPr>
          <p:cNvPr id="4" name="Footer Placeholder 3"/>
          <p:cNvSpPr>
            <a:spLocks noGrp="1"/>
          </p:cNvSpPr>
          <p:nvPr>
            <p:ph type="ftr" sz="quarter" idx="2"/>
          </p:nvPr>
        </p:nvSpPr>
        <p:spPr>
          <a:xfrm>
            <a:off x="812800" y="9041131"/>
            <a:ext cx="5852160" cy="240030"/>
          </a:xfrm>
          <a:prstGeom prst="rect">
            <a:avLst/>
          </a:prstGeom>
        </p:spPr>
        <p:txBody>
          <a:bodyPr vert="horz" lIns="95747" tIns="47873" rIns="95747" bIns="47873" rtlCol="0" anchor="b"/>
          <a:lstStyle>
            <a:lvl1pPr algn="l">
              <a:defRPr sz="1300"/>
            </a:lvl1pPr>
          </a:lstStyle>
          <a:p>
            <a:r>
              <a:rPr lang="en-US"/>
              <a:t>Go to ”Insert (View) | Header and Footer" to add your organization, sponsor, meeting name here; then, click "Apply to All"</a:t>
            </a:r>
            <a:endParaRPr lang="en-US" dirty="0"/>
          </a:p>
        </p:txBody>
      </p:sp>
      <p:sp>
        <p:nvSpPr>
          <p:cNvPr id="5" name="Slide Number Placeholder 4"/>
          <p:cNvSpPr>
            <a:spLocks noGrp="1"/>
          </p:cNvSpPr>
          <p:nvPr>
            <p:ph type="sldNum" sz="quarter" idx="3"/>
          </p:nvPr>
        </p:nvSpPr>
        <p:spPr>
          <a:xfrm>
            <a:off x="6746241" y="9119474"/>
            <a:ext cx="567267" cy="480060"/>
          </a:xfrm>
          <a:prstGeom prst="rect">
            <a:avLst/>
          </a:prstGeom>
        </p:spPr>
        <p:txBody>
          <a:bodyPr vert="horz" lIns="95747" tIns="47873" rIns="95747" bIns="47873" rtlCol="0" anchor="b"/>
          <a:lstStyle>
            <a:lvl1pPr algn="r">
              <a:defRPr sz="1300"/>
            </a:lvl1pPr>
          </a:lstStyle>
          <a:p>
            <a:fld id="{9CA05E24-A365-DF40-BF27-0C4D1E380F5C}" type="slidenum">
              <a:rPr lang="en-US" smtClean="0"/>
              <a:pPr/>
              <a:t>‹#›</a:t>
            </a:fld>
            <a:endParaRPr lang="en-US" dirty="0"/>
          </a:p>
        </p:txBody>
      </p:sp>
    </p:spTree>
    <p:extLst>
      <p:ext uri="{BB962C8B-B14F-4D97-AF65-F5344CB8AC3E}">
        <p14:creationId xmlns:p14="http://schemas.microsoft.com/office/powerpoint/2010/main" val="89586358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rtlCol="0"/>
          <a:lstStyle>
            <a:lvl1pPr algn="r">
              <a:defRPr sz="1300"/>
            </a:lvl1pPr>
          </a:lstStyle>
          <a:p>
            <a:fld id="{4C269693-4B73-3F4B-BE08-27CE2957F7EB}" type="datetime1">
              <a:rPr lang="en-US" smtClean="0"/>
              <a:pPr/>
              <a:t>4/11/2025</a:t>
            </a:fld>
            <a:endParaRPr lang="en-US"/>
          </a:p>
        </p:txBody>
      </p:sp>
      <p:sp>
        <p:nvSpPr>
          <p:cNvPr id="4" name="Slide Image Placeholder 3"/>
          <p:cNvSpPr>
            <a:spLocks noGrp="1" noRot="1" noChangeAspect="1"/>
          </p:cNvSpPr>
          <p:nvPr>
            <p:ph type="sldImg" idx="2"/>
          </p:nvPr>
        </p:nvSpPr>
        <p:spPr>
          <a:xfrm>
            <a:off x="457200" y="719138"/>
            <a:ext cx="6400800" cy="3600450"/>
          </a:xfrm>
          <a:prstGeom prst="rect">
            <a:avLst/>
          </a:prstGeom>
          <a:noFill/>
          <a:ln w="12700">
            <a:solidFill>
              <a:prstClr val="black"/>
            </a:solidFill>
          </a:ln>
        </p:spPr>
        <p:txBody>
          <a:bodyPr vert="horz" lIns="95747" tIns="47873" rIns="95747" bIns="47873"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rtlCol="0" anchor="b"/>
          <a:lstStyle>
            <a:lvl1pPr algn="l">
              <a:defRPr sz="1300"/>
            </a:lvl1pPr>
          </a:lstStyle>
          <a:p>
            <a:r>
              <a:rPr lang="en-US"/>
              <a:t>Go to ”Insert (View) | Header and Footer" to add your organization, sponsor, meeting name here; then, click "Apply to All"</a:t>
            </a:r>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rtlCol="0" anchor="b"/>
          <a:lstStyle>
            <a:lvl1pPr algn="r">
              <a:defRPr sz="1300"/>
            </a:lvl1pPr>
          </a:lstStyle>
          <a:p>
            <a:fld id="{BB1A7F71-A600-874B-8C52-75C3F91F2DFD}" type="slidenum">
              <a:rPr lang="en-US" smtClean="0"/>
              <a:pPr/>
              <a:t>‹#›</a:t>
            </a:fld>
            <a:endParaRPr lang="en-US"/>
          </a:p>
        </p:txBody>
      </p:sp>
    </p:spTree>
    <p:extLst>
      <p:ext uri="{BB962C8B-B14F-4D97-AF65-F5344CB8AC3E}">
        <p14:creationId xmlns:p14="http://schemas.microsoft.com/office/powerpoint/2010/main" val="2599900987"/>
      </p:ext>
    </p:extLst>
  </p:cSld>
  <p:clrMap bg1="lt1" tx1="dk1" bg2="lt2" tx2="dk2" accent1="accent1" accent2="accent2" accent3="accent3" accent4="accent4" accent5="accent5" accent6="accent6" hlink="hlink" folHlink="folHlink"/>
  <p:hf hd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r>
              <a:rPr lang="en-US" dirty="0"/>
              <a:t>25+5</a:t>
            </a:r>
          </a:p>
        </p:txBody>
      </p:sp>
      <p:sp>
        <p:nvSpPr>
          <p:cNvPr id="4" name="Footer Placeholder 3"/>
          <p:cNvSpPr>
            <a:spLocks noGrp="1"/>
          </p:cNvSpPr>
          <p:nvPr>
            <p:ph type="ftr" sz="quarter" idx="10"/>
          </p:nvPr>
        </p:nvSpPr>
        <p:spPr/>
        <p:txBody>
          <a:bodyPr/>
          <a:lstStyle/>
          <a:p>
            <a:r>
              <a:rPr lang="en-US"/>
              <a:t>Go to ”Insert (View) | Header and Footer" to add your organization, sponsor, meeting name here; then, click "Apply to All"</a:t>
            </a:r>
          </a:p>
        </p:txBody>
      </p:sp>
      <p:sp>
        <p:nvSpPr>
          <p:cNvPr id="5" name="Slide Number Placeholder 4"/>
          <p:cNvSpPr>
            <a:spLocks noGrp="1"/>
          </p:cNvSpPr>
          <p:nvPr>
            <p:ph type="sldNum" sz="quarter" idx="11"/>
          </p:nvPr>
        </p:nvSpPr>
        <p:spPr/>
        <p:txBody>
          <a:bodyPr/>
          <a:lstStyle/>
          <a:p>
            <a:fld id="{BB1A7F71-A600-874B-8C52-75C3F91F2DFD}" type="slidenum">
              <a:rPr lang="en-US" smtClean="0"/>
              <a:pPr/>
              <a:t>1</a:t>
            </a:fld>
            <a:endParaRPr lang="en-US"/>
          </a:p>
        </p:txBody>
      </p:sp>
    </p:spTree>
    <p:extLst>
      <p:ext uri="{BB962C8B-B14F-4D97-AF65-F5344CB8AC3E}">
        <p14:creationId xmlns:p14="http://schemas.microsoft.com/office/powerpoint/2010/main" val="31745831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GB"/>
          </a:p>
        </p:txBody>
      </p:sp>
      <p:sp>
        <p:nvSpPr>
          <p:cNvPr id="4" name="Footer Placeholder 3"/>
          <p:cNvSpPr>
            <a:spLocks noGrp="1"/>
          </p:cNvSpPr>
          <p:nvPr>
            <p:ph type="ftr" sz="quarter" idx="10"/>
          </p:nvPr>
        </p:nvSpPr>
        <p:spPr/>
        <p:txBody>
          <a:bodyPr/>
          <a:lstStyle/>
          <a:p>
            <a:r>
              <a:rPr lang="en-US"/>
              <a:t>Go to ”Insert (View) | Header and Footer" to add your organization, sponsor, meeting name here; then, click "Apply to All"</a:t>
            </a:r>
          </a:p>
        </p:txBody>
      </p:sp>
      <p:sp>
        <p:nvSpPr>
          <p:cNvPr id="5" name="Slide Number Placeholder 4"/>
          <p:cNvSpPr>
            <a:spLocks noGrp="1"/>
          </p:cNvSpPr>
          <p:nvPr>
            <p:ph type="sldNum" sz="quarter" idx="11"/>
          </p:nvPr>
        </p:nvSpPr>
        <p:spPr/>
        <p:txBody>
          <a:bodyPr/>
          <a:lstStyle/>
          <a:p>
            <a:fld id="{BB1A7F71-A600-874B-8C52-75C3F91F2DFD}" type="slidenum">
              <a:rPr lang="en-US" smtClean="0"/>
              <a:pPr/>
              <a:t>47</a:t>
            </a:fld>
            <a:endParaRPr lang="en-US"/>
          </a:p>
        </p:txBody>
      </p:sp>
    </p:spTree>
    <p:extLst>
      <p:ext uri="{BB962C8B-B14F-4D97-AF65-F5344CB8AC3E}">
        <p14:creationId xmlns:p14="http://schemas.microsoft.com/office/powerpoint/2010/main" val="4287588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Footer Placeholder 3"/>
          <p:cNvSpPr>
            <a:spLocks noGrp="1"/>
          </p:cNvSpPr>
          <p:nvPr>
            <p:ph type="ftr" sz="quarter" idx="4"/>
          </p:nvPr>
        </p:nvSpPr>
        <p:spPr/>
        <p:txBody>
          <a:bodyPr/>
          <a:lstStyle/>
          <a:p>
            <a:r>
              <a:rPr lang="en-US"/>
              <a:t>Go to ”Insert (View) | Header and Footer" to add your organization, sponsor, meeting name here; then, click "Apply to All"</a:t>
            </a:r>
          </a:p>
        </p:txBody>
      </p:sp>
      <p:sp>
        <p:nvSpPr>
          <p:cNvPr id="5" name="Slide Number Placeholder 4"/>
          <p:cNvSpPr>
            <a:spLocks noGrp="1"/>
          </p:cNvSpPr>
          <p:nvPr>
            <p:ph type="sldNum" sz="quarter" idx="5"/>
          </p:nvPr>
        </p:nvSpPr>
        <p:spPr/>
        <p:txBody>
          <a:bodyPr/>
          <a:lstStyle/>
          <a:p>
            <a:fld id="{BB1A7F71-A600-874B-8C52-75C3F91F2DFD}" type="slidenum">
              <a:rPr lang="en-US" smtClean="0"/>
              <a:pPr/>
              <a:t>65</a:t>
            </a:fld>
            <a:endParaRPr lang="en-US"/>
          </a:p>
        </p:txBody>
      </p:sp>
    </p:spTree>
    <p:extLst>
      <p:ext uri="{BB962C8B-B14F-4D97-AF65-F5344CB8AC3E}">
        <p14:creationId xmlns:p14="http://schemas.microsoft.com/office/powerpoint/2010/main" val="3736807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mn-lt"/>
                <a:ea typeface="+mn-ea"/>
                <a:cs typeface="+mn-cs"/>
              </a:rPr>
              <a:t>QED 12,672 alpha^5 diagrams</a:t>
            </a:r>
            <a:endParaRPr lang="en-US" dirty="0"/>
          </a:p>
        </p:txBody>
      </p:sp>
      <p:sp>
        <p:nvSpPr>
          <p:cNvPr id="4" name="Footer Placeholder 3"/>
          <p:cNvSpPr>
            <a:spLocks noGrp="1"/>
          </p:cNvSpPr>
          <p:nvPr>
            <p:ph type="ftr" sz="quarter" idx="10"/>
          </p:nvPr>
        </p:nvSpPr>
        <p:spPr/>
        <p:txBody>
          <a:bodyPr/>
          <a:lstStyle/>
          <a:p>
            <a:r>
              <a:rPr lang="en-US"/>
              <a:t>Go to ”Insert (View) | Header and Footer" to add your organization, sponsor, meeting name here; then, click "Apply to All"</a:t>
            </a:r>
          </a:p>
        </p:txBody>
      </p:sp>
      <p:sp>
        <p:nvSpPr>
          <p:cNvPr id="5" name="Slide Number Placeholder 4"/>
          <p:cNvSpPr>
            <a:spLocks noGrp="1"/>
          </p:cNvSpPr>
          <p:nvPr>
            <p:ph type="sldNum" sz="quarter" idx="11"/>
          </p:nvPr>
        </p:nvSpPr>
        <p:spPr/>
        <p:txBody>
          <a:bodyPr/>
          <a:lstStyle/>
          <a:p>
            <a:fld id="{BB1A7F71-A600-874B-8C52-75C3F91F2DFD}" type="slidenum">
              <a:rPr lang="en-US" smtClean="0"/>
              <a:pPr/>
              <a:t>75</a:t>
            </a:fld>
            <a:endParaRPr lang="en-US"/>
          </a:p>
        </p:txBody>
      </p:sp>
    </p:spTree>
    <p:extLst>
      <p:ext uri="{BB962C8B-B14F-4D97-AF65-F5344CB8AC3E}">
        <p14:creationId xmlns:p14="http://schemas.microsoft.com/office/powerpoint/2010/main" val="7115797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Footer Placeholder 3"/>
          <p:cNvSpPr>
            <a:spLocks noGrp="1"/>
          </p:cNvSpPr>
          <p:nvPr>
            <p:ph type="ftr" sz="quarter" idx="4"/>
          </p:nvPr>
        </p:nvSpPr>
        <p:spPr/>
        <p:txBody>
          <a:bodyPr/>
          <a:lstStyle/>
          <a:p>
            <a:r>
              <a:rPr lang="en-US"/>
              <a:t>Go to ”Insert (View) | Header and Footer" to add your organization, sponsor, meeting name here; then, click "Apply to All"</a:t>
            </a:r>
          </a:p>
        </p:txBody>
      </p:sp>
      <p:sp>
        <p:nvSpPr>
          <p:cNvPr id="5" name="Slide Number Placeholder 4"/>
          <p:cNvSpPr>
            <a:spLocks noGrp="1"/>
          </p:cNvSpPr>
          <p:nvPr>
            <p:ph type="sldNum" sz="quarter" idx="5"/>
          </p:nvPr>
        </p:nvSpPr>
        <p:spPr/>
        <p:txBody>
          <a:bodyPr/>
          <a:lstStyle/>
          <a:p>
            <a:fld id="{BB1A7F71-A600-874B-8C52-75C3F91F2DFD}" type="slidenum">
              <a:rPr lang="en-US" smtClean="0"/>
              <a:pPr/>
              <a:t>115</a:t>
            </a:fld>
            <a:endParaRPr lang="en-US"/>
          </a:p>
        </p:txBody>
      </p:sp>
    </p:spTree>
    <p:extLst>
      <p:ext uri="{BB962C8B-B14F-4D97-AF65-F5344CB8AC3E}">
        <p14:creationId xmlns:p14="http://schemas.microsoft.com/office/powerpoint/2010/main" val="2940865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Footer Placeholder 3"/>
          <p:cNvSpPr>
            <a:spLocks noGrp="1"/>
          </p:cNvSpPr>
          <p:nvPr>
            <p:ph type="ftr" sz="quarter" idx="4"/>
          </p:nvPr>
        </p:nvSpPr>
        <p:spPr/>
        <p:txBody>
          <a:bodyPr/>
          <a:lstStyle/>
          <a:p>
            <a:r>
              <a:rPr lang="en-US"/>
              <a:t>Go to ”Insert (View) | Header and Footer" to add your organization, sponsor, meeting name here; then, click "Apply to All"</a:t>
            </a:r>
          </a:p>
        </p:txBody>
      </p:sp>
      <p:sp>
        <p:nvSpPr>
          <p:cNvPr id="5" name="Slide Number Placeholder 4"/>
          <p:cNvSpPr>
            <a:spLocks noGrp="1"/>
          </p:cNvSpPr>
          <p:nvPr>
            <p:ph type="sldNum" sz="quarter" idx="5"/>
          </p:nvPr>
        </p:nvSpPr>
        <p:spPr/>
        <p:txBody>
          <a:bodyPr/>
          <a:lstStyle/>
          <a:p>
            <a:fld id="{BB1A7F71-A600-874B-8C52-75C3F91F2DFD}" type="slidenum">
              <a:rPr lang="en-US" smtClean="0"/>
              <a:pPr/>
              <a:t>2</a:t>
            </a:fld>
            <a:endParaRPr lang="en-US"/>
          </a:p>
        </p:txBody>
      </p:sp>
    </p:spTree>
    <p:extLst>
      <p:ext uri="{BB962C8B-B14F-4D97-AF65-F5344CB8AC3E}">
        <p14:creationId xmlns:p14="http://schemas.microsoft.com/office/powerpoint/2010/main" val="541987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FEDB5-0027-21BB-1E1C-29675FC123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2AF947-B589-9E20-8686-BECD76A0CF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765E26-083C-4DBF-E4E1-A40FD0F5A57C}"/>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8206D372-7FE2-64BA-C0FC-C6A83F02F28E}"/>
              </a:ext>
            </a:extLst>
          </p:cNvPr>
          <p:cNvSpPr>
            <a:spLocks noGrp="1"/>
          </p:cNvSpPr>
          <p:nvPr>
            <p:ph type="ftr" sz="quarter" idx="4"/>
          </p:nvPr>
        </p:nvSpPr>
        <p:spPr/>
        <p:txBody>
          <a:bodyPr/>
          <a:lstStyle/>
          <a:p>
            <a:r>
              <a:rPr lang="en-US"/>
              <a:t>Go to ”Insert (View) | Header and Footer" to add your organization, sponsor, meeting name here; then, click "Apply to All"</a:t>
            </a:r>
          </a:p>
        </p:txBody>
      </p:sp>
      <p:sp>
        <p:nvSpPr>
          <p:cNvPr id="5" name="Slide Number Placeholder 4">
            <a:extLst>
              <a:ext uri="{FF2B5EF4-FFF2-40B4-BE49-F238E27FC236}">
                <a16:creationId xmlns:a16="http://schemas.microsoft.com/office/drawing/2014/main" id="{2F862028-AD2F-13C3-0550-30777A97705C}"/>
              </a:ext>
            </a:extLst>
          </p:cNvPr>
          <p:cNvSpPr>
            <a:spLocks noGrp="1"/>
          </p:cNvSpPr>
          <p:nvPr>
            <p:ph type="sldNum" sz="quarter" idx="5"/>
          </p:nvPr>
        </p:nvSpPr>
        <p:spPr/>
        <p:txBody>
          <a:bodyPr/>
          <a:lstStyle/>
          <a:p>
            <a:fld id="{BB1A7F71-A600-874B-8C52-75C3F91F2DFD}" type="slidenum">
              <a:rPr lang="en-US" smtClean="0"/>
              <a:pPr/>
              <a:t>9</a:t>
            </a:fld>
            <a:endParaRPr lang="en-US"/>
          </a:p>
        </p:txBody>
      </p:sp>
    </p:spTree>
    <p:extLst>
      <p:ext uri="{BB962C8B-B14F-4D97-AF65-F5344CB8AC3E}">
        <p14:creationId xmlns:p14="http://schemas.microsoft.com/office/powerpoint/2010/main" val="163843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Go to ”Insert (View) | Header and Footer" to add your organization, sponsor, meeting name here; then, click "Apply to All"</a:t>
            </a:r>
          </a:p>
        </p:txBody>
      </p:sp>
      <p:sp>
        <p:nvSpPr>
          <p:cNvPr id="5" name="Slide Number Placeholder 4"/>
          <p:cNvSpPr>
            <a:spLocks noGrp="1"/>
          </p:cNvSpPr>
          <p:nvPr>
            <p:ph type="sldNum" sz="quarter" idx="5"/>
          </p:nvPr>
        </p:nvSpPr>
        <p:spPr/>
        <p:txBody>
          <a:bodyPr/>
          <a:lstStyle/>
          <a:p>
            <a:fld id="{BB1A7F71-A600-874B-8C52-75C3F91F2DFD}" type="slidenum">
              <a:rPr lang="en-US" smtClean="0"/>
              <a:pPr/>
              <a:t>10</a:t>
            </a:fld>
            <a:endParaRPr lang="en-US"/>
          </a:p>
        </p:txBody>
      </p:sp>
    </p:spTree>
    <p:extLst>
      <p:ext uri="{BB962C8B-B14F-4D97-AF65-F5344CB8AC3E}">
        <p14:creationId xmlns:p14="http://schemas.microsoft.com/office/powerpoint/2010/main" val="307557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GB"/>
          </a:p>
        </p:txBody>
      </p:sp>
      <p:sp>
        <p:nvSpPr>
          <p:cNvPr id="4" name="Footer Placeholder 3"/>
          <p:cNvSpPr>
            <a:spLocks noGrp="1"/>
          </p:cNvSpPr>
          <p:nvPr>
            <p:ph type="ftr" sz="quarter" idx="10"/>
          </p:nvPr>
        </p:nvSpPr>
        <p:spPr/>
        <p:txBody>
          <a:bodyPr/>
          <a:lstStyle/>
          <a:p>
            <a:r>
              <a:rPr lang="en-US"/>
              <a:t>Go to ”Insert (View) | Header and Footer" to add your organization, sponsor, meeting name here; then, click "Apply to All"</a:t>
            </a:r>
          </a:p>
        </p:txBody>
      </p:sp>
      <p:sp>
        <p:nvSpPr>
          <p:cNvPr id="5" name="Slide Number Placeholder 4"/>
          <p:cNvSpPr>
            <a:spLocks noGrp="1"/>
          </p:cNvSpPr>
          <p:nvPr>
            <p:ph type="sldNum" sz="quarter" idx="11"/>
          </p:nvPr>
        </p:nvSpPr>
        <p:spPr/>
        <p:txBody>
          <a:bodyPr/>
          <a:lstStyle/>
          <a:p>
            <a:fld id="{BB1A7F71-A600-874B-8C52-75C3F91F2DFD}" type="slidenum">
              <a:rPr lang="en-US" smtClean="0"/>
              <a:pPr/>
              <a:t>11</a:t>
            </a:fld>
            <a:endParaRPr lang="en-US"/>
          </a:p>
        </p:txBody>
      </p:sp>
    </p:spTree>
    <p:extLst>
      <p:ext uri="{BB962C8B-B14F-4D97-AF65-F5344CB8AC3E}">
        <p14:creationId xmlns:p14="http://schemas.microsoft.com/office/powerpoint/2010/main" val="3135112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r>
              <a:rPr lang="en-US"/>
              <a:t>Go to ”Insert (View) | Header and Footer" to add your organization, sponsor, meeting name here; then, click "Apply to All"</a:t>
            </a:r>
          </a:p>
        </p:txBody>
      </p:sp>
      <p:sp>
        <p:nvSpPr>
          <p:cNvPr id="5" name="Slide Number Placeholder 4"/>
          <p:cNvSpPr>
            <a:spLocks noGrp="1"/>
          </p:cNvSpPr>
          <p:nvPr>
            <p:ph type="sldNum" sz="quarter" idx="11"/>
          </p:nvPr>
        </p:nvSpPr>
        <p:spPr/>
        <p:txBody>
          <a:bodyPr/>
          <a:lstStyle/>
          <a:p>
            <a:fld id="{BB1A7F71-A600-874B-8C52-75C3F91F2DFD}" type="slidenum">
              <a:rPr lang="en-US" smtClean="0"/>
              <a:pPr/>
              <a:t>21</a:t>
            </a:fld>
            <a:endParaRPr lang="en-US"/>
          </a:p>
        </p:txBody>
      </p:sp>
    </p:spTree>
    <p:extLst>
      <p:ext uri="{BB962C8B-B14F-4D97-AF65-F5344CB8AC3E}">
        <p14:creationId xmlns:p14="http://schemas.microsoft.com/office/powerpoint/2010/main" val="1353680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GB"/>
          </a:p>
        </p:txBody>
      </p:sp>
      <p:sp>
        <p:nvSpPr>
          <p:cNvPr id="4" name="Footer Placeholder 3"/>
          <p:cNvSpPr>
            <a:spLocks noGrp="1"/>
          </p:cNvSpPr>
          <p:nvPr>
            <p:ph type="ftr" sz="quarter" idx="10"/>
          </p:nvPr>
        </p:nvSpPr>
        <p:spPr/>
        <p:txBody>
          <a:bodyPr/>
          <a:lstStyle/>
          <a:p>
            <a:r>
              <a:rPr lang="en-US"/>
              <a:t>Go to ”Insert (View) | Header and Footer" to add your organization, sponsor, meeting name here; then, click "Apply to All"</a:t>
            </a:r>
          </a:p>
        </p:txBody>
      </p:sp>
      <p:sp>
        <p:nvSpPr>
          <p:cNvPr id="5" name="Slide Number Placeholder 4"/>
          <p:cNvSpPr>
            <a:spLocks noGrp="1"/>
          </p:cNvSpPr>
          <p:nvPr>
            <p:ph type="sldNum" sz="quarter" idx="11"/>
          </p:nvPr>
        </p:nvSpPr>
        <p:spPr/>
        <p:txBody>
          <a:bodyPr/>
          <a:lstStyle/>
          <a:p>
            <a:fld id="{BB1A7F71-A600-874B-8C52-75C3F91F2DFD}" type="slidenum">
              <a:rPr lang="en-US" smtClean="0"/>
              <a:pPr/>
              <a:t>22</a:t>
            </a:fld>
            <a:endParaRPr lang="en-US"/>
          </a:p>
        </p:txBody>
      </p:sp>
    </p:spTree>
    <p:extLst>
      <p:ext uri="{BB962C8B-B14F-4D97-AF65-F5344CB8AC3E}">
        <p14:creationId xmlns:p14="http://schemas.microsoft.com/office/powerpoint/2010/main" val="278279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GB"/>
          </a:p>
        </p:txBody>
      </p:sp>
      <p:sp>
        <p:nvSpPr>
          <p:cNvPr id="4" name="Footer Placeholder 3"/>
          <p:cNvSpPr>
            <a:spLocks noGrp="1"/>
          </p:cNvSpPr>
          <p:nvPr>
            <p:ph type="ftr" sz="quarter" idx="10"/>
          </p:nvPr>
        </p:nvSpPr>
        <p:spPr/>
        <p:txBody>
          <a:bodyPr/>
          <a:lstStyle/>
          <a:p>
            <a:r>
              <a:rPr lang="en-US"/>
              <a:t>Go to ”Insert (View) | Header and Footer" to add your organization, sponsor, meeting name here; then, click "Apply to All"</a:t>
            </a:r>
          </a:p>
        </p:txBody>
      </p:sp>
      <p:sp>
        <p:nvSpPr>
          <p:cNvPr id="5" name="Slide Number Placeholder 4"/>
          <p:cNvSpPr>
            <a:spLocks noGrp="1"/>
          </p:cNvSpPr>
          <p:nvPr>
            <p:ph type="sldNum" sz="quarter" idx="11"/>
          </p:nvPr>
        </p:nvSpPr>
        <p:spPr/>
        <p:txBody>
          <a:bodyPr/>
          <a:lstStyle/>
          <a:p>
            <a:fld id="{BB1A7F71-A600-874B-8C52-75C3F91F2DFD}" type="slidenum">
              <a:rPr lang="en-US" smtClean="0"/>
              <a:pPr/>
              <a:t>44</a:t>
            </a:fld>
            <a:endParaRPr lang="en-US"/>
          </a:p>
        </p:txBody>
      </p:sp>
    </p:spTree>
    <p:extLst>
      <p:ext uri="{BB962C8B-B14F-4D97-AF65-F5344CB8AC3E}">
        <p14:creationId xmlns:p14="http://schemas.microsoft.com/office/powerpoint/2010/main" val="2586046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C8E5681-5281-41D3-9614-EAA39F94F638}" type="slidenum">
              <a:rPr lang="en-US" smtClean="0"/>
              <a:pPr/>
              <a:t>45</a:t>
            </a:fld>
            <a:endParaRPr lang="en-US"/>
          </a:p>
        </p:txBody>
      </p:sp>
    </p:spTree>
    <p:extLst>
      <p:ext uri="{BB962C8B-B14F-4D97-AF65-F5344CB8AC3E}">
        <p14:creationId xmlns:p14="http://schemas.microsoft.com/office/powerpoint/2010/main" val="39428515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1042416"/>
          </a:xfrm>
          <a:prstGeom prst="rect">
            <a:avLst/>
          </a:prstGeom>
        </p:spPr>
      </p:pic>
      <p:pic>
        <p:nvPicPr>
          <p:cNvPr id="11" name="图片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060" y="-1278447"/>
            <a:ext cx="12192000" cy="1042416"/>
          </a:xfrm>
          <a:prstGeom prst="rect">
            <a:avLst/>
          </a:prstGeom>
        </p:spPr>
      </p:pic>
      <p:sp>
        <p:nvSpPr>
          <p:cNvPr id="3074" name="Rectangle 2"/>
          <p:cNvSpPr>
            <a:spLocks noGrp="1" noChangeArrowheads="1"/>
          </p:cNvSpPr>
          <p:nvPr>
            <p:ph type="ctrTitle"/>
          </p:nvPr>
        </p:nvSpPr>
        <p:spPr>
          <a:xfrm>
            <a:off x="1314451" y="1671639"/>
            <a:ext cx="10261600" cy="1069975"/>
          </a:xfrm>
        </p:spPr>
        <p:txBody>
          <a:bodyPr/>
          <a:lstStyle>
            <a:lvl1pPr>
              <a:defRPr sz="3000"/>
            </a:lvl1pPr>
          </a:lstStyle>
          <a:p>
            <a:r>
              <a:rPr lang="en-US"/>
              <a:t>Click to edit Master title style</a:t>
            </a:r>
            <a:endParaRPr lang="en-US" dirty="0"/>
          </a:p>
        </p:txBody>
      </p:sp>
      <p:sp>
        <p:nvSpPr>
          <p:cNvPr id="3075" name="Rectangle 3"/>
          <p:cNvSpPr>
            <a:spLocks noGrp="1" noChangeArrowheads="1"/>
          </p:cNvSpPr>
          <p:nvPr>
            <p:ph type="subTitle" idx="1"/>
          </p:nvPr>
        </p:nvSpPr>
        <p:spPr>
          <a:xfrm>
            <a:off x="1314451" y="3125788"/>
            <a:ext cx="8534400" cy="1752600"/>
          </a:xfrm>
        </p:spPr>
        <p:txBody>
          <a:bodyPr/>
          <a:lstStyle>
            <a:lvl1pPr marL="0" indent="0">
              <a:buFont typeface="Wingdings" pitchFamily="2" charset="2"/>
              <a:buNone/>
              <a:defRPr/>
            </a:lvl1pPr>
          </a:lstStyle>
          <a:p>
            <a:r>
              <a:rPr lang="en-US"/>
              <a:t>Click to edit Master subtitle style</a:t>
            </a:r>
            <a:endParaRPr lang="en-US" dirty="0"/>
          </a:p>
        </p:txBody>
      </p:sp>
      <p:pic>
        <p:nvPicPr>
          <p:cNvPr id="9" name="Picture 8" descr="title footer_Blue_646.jpg"/>
          <p:cNvPicPr>
            <a:picLocks noChangeAspect="1"/>
          </p:cNvPicPr>
          <p:nvPr userDrawn="1"/>
        </p:nvPicPr>
        <p:blipFill>
          <a:blip r:embed="rId4" cstate="print">
            <a:duotone>
              <a:schemeClr val="accent3">
                <a:shade val="45000"/>
                <a:satMod val="135000"/>
              </a:schemeClr>
              <a:prstClr val="white"/>
            </a:duotone>
          </a:blip>
          <a:srcRect/>
          <a:stretch>
            <a:fillRect/>
          </a:stretch>
        </p:blipFill>
        <p:spPr bwMode="auto">
          <a:xfrm>
            <a:off x="0" y="6794500"/>
            <a:ext cx="12192000" cy="63500"/>
          </a:xfrm>
          <a:prstGeom prst="rect">
            <a:avLst/>
          </a:prstGeom>
          <a:gradFill flip="none" rotWithShape="0">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9525">
            <a:noFill/>
            <a:miter lim="800000"/>
            <a:headEnd/>
            <a:tailEnd/>
          </a:ln>
        </p:spPr>
      </p:pic>
      <p:pic>
        <p:nvPicPr>
          <p:cNvPr id="12" name="图片 1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752600" y="0"/>
            <a:ext cx="1067274" cy="1066800"/>
          </a:xfrm>
          <a:prstGeom prst="rect">
            <a:avLst/>
          </a:prstGeom>
        </p:spPr>
      </p:pic>
      <p:sp>
        <p:nvSpPr>
          <p:cNvPr id="3" name="文本框 2"/>
          <p:cNvSpPr txBox="1"/>
          <p:nvPr userDrawn="1"/>
        </p:nvSpPr>
        <p:spPr>
          <a:xfrm>
            <a:off x="153964" y="228600"/>
            <a:ext cx="1370036" cy="369332"/>
          </a:xfrm>
          <a:prstGeom prst="rect">
            <a:avLst/>
          </a:prstGeom>
          <a:noFill/>
        </p:spPr>
        <p:txBody>
          <a:bodyPr wrap="square" rtlCol="0">
            <a:spAutoFit/>
          </a:bodyPr>
          <a:lstStyle/>
          <a:p>
            <a:r>
              <a:rPr kumimoji="1" lang="en-US" altLang="zh-CN" sz="1800" b="1" dirty="0">
                <a:solidFill>
                  <a:schemeClr val="accent1">
                    <a:lumMod val="50000"/>
                  </a:schemeClr>
                </a:solidFill>
                <a:latin typeface="Adobe Hebrew" charset="0"/>
                <a:ea typeface="Adobe Hebrew" charset="0"/>
                <a:cs typeface="Adobe Hebrew" charset="0"/>
              </a:rPr>
              <a:t>NANJING</a:t>
            </a:r>
            <a:r>
              <a:rPr kumimoji="1" lang="zh-CN" altLang="en-US" sz="1800" b="1" dirty="0">
                <a:solidFill>
                  <a:schemeClr val="accent1">
                    <a:lumMod val="50000"/>
                  </a:schemeClr>
                </a:solidFill>
                <a:latin typeface="Adobe Hebrew" charset="0"/>
                <a:ea typeface="Adobe Hebrew" charset="0"/>
                <a:cs typeface="Adobe Hebrew" charset="0"/>
              </a:rPr>
              <a:t> </a:t>
            </a:r>
          </a:p>
        </p:txBody>
      </p:sp>
      <p:sp>
        <p:nvSpPr>
          <p:cNvPr id="4" name="文本框 3"/>
          <p:cNvSpPr txBox="1"/>
          <p:nvPr userDrawn="1"/>
        </p:nvSpPr>
        <p:spPr>
          <a:xfrm>
            <a:off x="240506" y="515035"/>
            <a:ext cx="1816894"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b="1" dirty="0">
                <a:solidFill>
                  <a:schemeClr val="accent1">
                    <a:lumMod val="50000"/>
                  </a:schemeClr>
                </a:solidFill>
                <a:latin typeface="Adobe Hebrew" charset="0"/>
                <a:ea typeface="Adobe Hebrew" charset="0"/>
                <a:cs typeface="Adobe Hebrew" charset="0"/>
              </a:rPr>
              <a:t>UNIVERSITY</a:t>
            </a:r>
            <a:endParaRPr kumimoji="1" lang="zh-CN" altLang="en-US" b="1" dirty="0">
              <a:solidFill>
                <a:schemeClr val="accent1">
                  <a:lumMod val="50000"/>
                </a:schemeClr>
              </a:solidFill>
              <a:latin typeface="Adobe Hebrew" charset="0"/>
              <a:ea typeface="Adobe Hebrew" charset="0"/>
              <a:cs typeface="Adobe Hebrew"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600"/>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sz="1800"/>
            </a:lvl1pPr>
            <a:lvl2pPr>
              <a:defRPr sz="16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r>
              <a:rPr lang="en-US"/>
              <a:t>.      NJU Graduate Student - Progress in Physics - Lecture 1                                 (116)</a:t>
            </a:r>
          </a:p>
        </p:txBody>
      </p:sp>
      <p:sp>
        <p:nvSpPr>
          <p:cNvPr id="5" name="Footer Placeholder 4"/>
          <p:cNvSpPr>
            <a:spLocks noGrp="1"/>
          </p:cNvSpPr>
          <p:nvPr>
            <p:ph type="ftr" sz="quarter" idx="11"/>
          </p:nvPr>
        </p:nvSpPr>
        <p:spPr/>
        <p:txBody>
          <a:bodyPr/>
          <a:lstStyle>
            <a:lvl1pPr>
              <a:defRPr/>
            </a:lvl1pPr>
          </a:lstStyle>
          <a:p>
            <a:r>
              <a:rPr lang="en-US"/>
              <a:t>Craig Roberts: cdroberts@nju.edu.cn  465 .. 25/04/11 ..."Strong Interactions and the Standard Model"</a:t>
            </a:r>
          </a:p>
        </p:txBody>
      </p:sp>
      <p:sp>
        <p:nvSpPr>
          <p:cNvPr id="6" name="Slide Number Placeholder 5"/>
          <p:cNvSpPr>
            <a:spLocks noGrp="1"/>
          </p:cNvSpPr>
          <p:nvPr>
            <p:ph type="sldNum" sz="quarter" idx="12"/>
          </p:nvPr>
        </p:nvSpPr>
        <p:spPr/>
        <p:txBody>
          <a:bodyPr/>
          <a:lstStyle>
            <a:lvl1pPr>
              <a:defRPr/>
            </a:lvl1pPr>
          </a:lstStyle>
          <a:p>
            <a:fld id="{87034D8C-3CB4-402A-BC46-2AB14C0FE90A}"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lvl1pPr>
              <a:defRPr sz="26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lvl1pPr>
              <a:defRPr sz="1800"/>
            </a:lvl1pPr>
            <a:lvl2pPr>
              <a:defRPr sz="16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r>
              <a:rPr lang="en-US"/>
              <a:t>.      NJU Graduate Student - Progress in Physics - Lecture 1                                 (116)</a:t>
            </a:r>
          </a:p>
        </p:txBody>
      </p:sp>
      <p:sp>
        <p:nvSpPr>
          <p:cNvPr id="5" name="Footer Placeholder 4"/>
          <p:cNvSpPr>
            <a:spLocks noGrp="1"/>
          </p:cNvSpPr>
          <p:nvPr>
            <p:ph type="ftr" sz="quarter" idx="11"/>
          </p:nvPr>
        </p:nvSpPr>
        <p:spPr/>
        <p:txBody>
          <a:bodyPr/>
          <a:lstStyle>
            <a:lvl1pPr>
              <a:defRPr/>
            </a:lvl1pPr>
          </a:lstStyle>
          <a:p>
            <a:r>
              <a:rPr lang="en-US"/>
              <a:t>Craig Roberts: cdroberts@nju.edu.cn  465 .. 25/04/11 ..."Strong Interactions and the Standard Model"</a:t>
            </a:r>
          </a:p>
        </p:txBody>
      </p:sp>
      <p:sp>
        <p:nvSpPr>
          <p:cNvPr id="6" name="Slide Number Placeholder 5"/>
          <p:cNvSpPr>
            <a:spLocks noGrp="1"/>
          </p:cNvSpPr>
          <p:nvPr>
            <p:ph type="sldNum" sz="quarter" idx="12"/>
          </p:nvPr>
        </p:nvSpPr>
        <p:spPr/>
        <p:txBody>
          <a:bodyPr/>
          <a:lstStyle>
            <a:lvl1pPr>
              <a:defRPr/>
            </a:lvl1pPr>
          </a:lstStyle>
          <a:p>
            <a:fld id="{87034D8C-3CB4-402A-BC46-2AB14C0FE90A}"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1143000"/>
          </a:xfrm>
        </p:spPr>
        <p:txBody>
          <a:bodyPr/>
          <a:lstStyle>
            <a:lvl1pPr>
              <a:defRPr sz="2600"/>
            </a:lvl1pPr>
          </a:lstStyle>
          <a:p>
            <a:r>
              <a:rPr lang="en-US" dirty="0"/>
              <a:t>Click to edit Master title style</a:t>
            </a:r>
          </a:p>
        </p:txBody>
      </p:sp>
      <p:sp>
        <p:nvSpPr>
          <p:cNvPr id="3" name="Content Placeholder 2"/>
          <p:cNvSpPr>
            <a:spLocks noGrp="1"/>
          </p:cNvSpPr>
          <p:nvPr>
            <p:ph idx="1"/>
          </p:nvPr>
        </p:nvSpPr>
        <p:spPr/>
        <p:txBody>
          <a:bodyPr/>
          <a:lstStyle>
            <a:lvl1pPr>
              <a:buFont typeface="Wingdings" pitchFamily="2" charset="2"/>
              <a:buChar char="Ø"/>
              <a:defRPr sz="2200">
                <a:solidFill>
                  <a:schemeClr val="tx2">
                    <a:lumMod val="75000"/>
                  </a:schemeClr>
                </a:solidFill>
              </a:defRPr>
            </a:lvl1pPr>
            <a:lvl2pPr>
              <a:defRPr sz="2000">
                <a:solidFill>
                  <a:schemeClr val="tx2">
                    <a:lumMod val="75000"/>
                  </a:schemeClr>
                </a:solidFill>
              </a:defRPr>
            </a:lvl2pPr>
            <a:lvl3pPr>
              <a:defRPr sz="1600">
                <a:solidFill>
                  <a:schemeClr val="tx2">
                    <a:lumMod val="75000"/>
                  </a:schemeClr>
                </a:solidFill>
              </a:defRPr>
            </a:lvl3pPr>
            <a:lvl4pPr>
              <a:defRPr sz="1600">
                <a:solidFill>
                  <a:schemeClr val="tx2">
                    <a:lumMod val="75000"/>
                  </a:schemeClr>
                </a:solidFill>
              </a:defRPr>
            </a:lvl4pPr>
            <a:lvl5pPr>
              <a:defRPr sz="1600">
                <a:solidFill>
                  <a:schemeClr val="tx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7668684" y="6611938"/>
            <a:ext cx="4523316" cy="255011"/>
          </a:xfrm>
        </p:spPr>
        <p:txBody>
          <a:bodyPr/>
          <a:lstStyle>
            <a:lvl1pPr>
              <a:defRPr>
                <a:solidFill>
                  <a:schemeClr val="accent1">
                    <a:lumMod val="50000"/>
                  </a:schemeClr>
                </a:solidFill>
              </a:defRPr>
            </a:lvl1pPr>
          </a:lstStyle>
          <a:p>
            <a:r>
              <a:rPr lang="en-US"/>
              <a:t>.      NJU Graduate Student - Progress in Physics - Lecture 1                                 (116)</a:t>
            </a:r>
            <a:endParaRPr lang="en-US" dirty="0"/>
          </a:p>
        </p:txBody>
      </p:sp>
      <p:sp>
        <p:nvSpPr>
          <p:cNvPr id="5" name="Footer Placeholder 4"/>
          <p:cNvSpPr>
            <a:spLocks noGrp="1"/>
          </p:cNvSpPr>
          <p:nvPr>
            <p:ph type="ftr" sz="quarter" idx="11"/>
          </p:nvPr>
        </p:nvSpPr>
        <p:spPr/>
        <p:txBody>
          <a:bodyPr/>
          <a:lstStyle>
            <a:lvl1pPr>
              <a:defRPr i="1">
                <a:solidFill>
                  <a:schemeClr val="accent1">
                    <a:lumMod val="50000"/>
                  </a:schemeClr>
                </a:solidFill>
              </a:defRPr>
            </a:lvl1pPr>
          </a:lstStyle>
          <a:p>
            <a:r>
              <a:rPr lang="en-US"/>
              <a:t>Craig Roberts: cdroberts@nju.edu.cn  465 .. 25/04/11 ..."Strong Interactions and the Standard Model"</a:t>
            </a:r>
            <a:endParaRPr lang="en-US" dirty="0"/>
          </a:p>
        </p:txBody>
      </p:sp>
      <p:sp>
        <p:nvSpPr>
          <p:cNvPr id="6" name="Slide Number Placeholder 5"/>
          <p:cNvSpPr>
            <a:spLocks noGrp="1"/>
          </p:cNvSpPr>
          <p:nvPr>
            <p:ph type="sldNum" sz="quarter" idx="12"/>
          </p:nvPr>
        </p:nvSpPr>
        <p:spPr/>
        <p:txBody>
          <a:bodyPr/>
          <a:lstStyle>
            <a:lvl1pPr>
              <a:defRPr/>
            </a:lvl1pPr>
          </a:lstStyle>
          <a:p>
            <a:fld id="{87034D8C-3CB4-402A-BC46-2AB14C0FE90A}"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1"/>
            <a:ext cx="10363200" cy="1362075"/>
          </a:xfrm>
        </p:spPr>
        <p:txBody>
          <a:bodyPr/>
          <a:lstStyle>
            <a:lvl1pPr algn="l">
              <a:defRPr sz="3000" b="1" cap="none" baseline="0"/>
            </a:lvl1pPr>
          </a:lstStyle>
          <a:p>
            <a:r>
              <a:rPr lang="en-US" dirty="0"/>
              <a:t>Click to Edit Master Text Styles</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18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a:xfrm>
            <a:off x="7645400" y="6629400"/>
            <a:ext cx="4704744" cy="381000"/>
          </a:xfrm>
        </p:spPr>
        <p:txBody>
          <a:bodyPr/>
          <a:lstStyle>
            <a:lvl1pPr>
              <a:defRPr/>
            </a:lvl1pPr>
          </a:lstStyle>
          <a:p>
            <a:r>
              <a:rPr lang="en-US"/>
              <a:t>.      NJU Graduate Student - Progress in Physics - Lecture 1                                 (116)</a:t>
            </a:r>
            <a:endParaRPr lang="en-US" dirty="0"/>
          </a:p>
        </p:txBody>
      </p:sp>
      <p:sp>
        <p:nvSpPr>
          <p:cNvPr id="5" name="Footer Placeholder 4"/>
          <p:cNvSpPr>
            <a:spLocks noGrp="1"/>
          </p:cNvSpPr>
          <p:nvPr>
            <p:ph type="ftr" sz="quarter" idx="11"/>
          </p:nvPr>
        </p:nvSpPr>
        <p:spPr/>
        <p:txBody>
          <a:bodyPr/>
          <a:lstStyle>
            <a:lvl1pPr>
              <a:defRPr/>
            </a:lvl1pPr>
          </a:lstStyle>
          <a:p>
            <a:r>
              <a:rPr lang="en-US"/>
              <a:t>Craig Roberts: cdroberts@nju.edu.cn  465 .. 25/04/11 ..."Strong Interactions and the Standard Model"</a:t>
            </a:r>
          </a:p>
        </p:txBody>
      </p:sp>
      <p:sp>
        <p:nvSpPr>
          <p:cNvPr id="6" name="Slide Number Placeholder 5"/>
          <p:cNvSpPr>
            <a:spLocks noGrp="1"/>
          </p:cNvSpPr>
          <p:nvPr>
            <p:ph type="sldNum" sz="quarter" idx="12"/>
          </p:nvPr>
        </p:nvSpPr>
        <p:spPr/>
        <p:txBody>
          <a:bodyPr/>
          <a:lstStyle>
            <a:lvl1pPr>
              <a:defRPr/>
            </a:lvl1pPr>
          </a:lstStyle>
          <a:p>
            <a:fld id="{87034D8C-3CB4-402A-BC46-2AB14C0FE90A}"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1143000"/>
          </a:xfrm>
        </p:spPr>
        <p:txBody>
          <a:bodyPr/>
          <a:lstStyle>
            <a:lvl1pPr>
              <a:defRPr sz="2600"/>
            </a:lvl1pPr>
          </a:lstStyle>
          <a:p>
            <a:r>
              <a:rPr lang="en-US"/>
              <a:t>Click to edit Master title style</a:t>
            </a:r>
            <a:endParaRPr lang="en-US" dirty="0"/>
          </a:p>
        </p:txBody>
      </p:sp>
      <p:sp>
        <p:nvSpPr>
          <p:cNvPr id="3" name="Content Placeholder 2"/>
          <p:cNvSpPr>
            <a:spLocks noGrp="1"/>
          </p:cNvSpPr>
          <p:nvPr>
            <p:ph sz="half" idx="1"/>
          </p:nvPr>
        </p:nvSpPr>
        <p:spPr>
          <a:xfrm>
            <a:off x="609600" y="1600201"/>
            <a:ext cx="5384800" cy="4525963"/>
          </a:xfrm>
        </p:spPr>
        <p:txBody>
          <a:bodyPr/>
          <a:lstStyle>
            <a:lvl1pPr>
              <a:defRPr sz="1800"/>
            </a:lvl1pPr>
            <a:lvl2pPr>
              <a:defRPr sz="16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1"/>
            <a:ext cx="5384800" cy="4525963"/>
          </a:xfrm>
        </p:spPr>
        <p:txBody>
          <a:bodyPr/>
          <a:lstStyle>
            <a:lvl1pPr>
              <a:defRPr sz="1800"/>
            </a:lvl1pPr>
            <a:lvl2pPr>
              <a:defRPr sz="1600"/>
            </a:lvl2pPr>
            <a:lvl3pPr>
              <a:defRPr sz="1400"/>
            </a:lvl3pPr>
            <a:lvl4pPr>
              <a:defRPr sz="1400"/>
            </a:lvl4pPr>
            <a:lvl5pPr>
              <a:defRPr sz="1400" u="none"/>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7688358" y="6629400"/>
            <a:ext cx="4394201" cy="228600"/>
          </a:xfrm>
        </p:spPr>
        <p:txBody>
          <a:bodyPr/>
          <a:lstStyle>
            <a:lvl1pPr>
              <a:defRPr/>
            </a:lvl1pPr>
          </a:lstStyle>
          <a:p>
            <a:r>
              <a:rPr lang="en-US"/>
              <a:t>.      NJU Graduate Student - Progress in Physics - Lecture 1                                 (116)</a:t>
            </a:r>
          </a:p>
        </p:txBody>
      </p:sp>
      <p:sp>
        <p:nvSpPr>
          <p:cNvPr id="6" name="Footer Placeholder 5"/>
          <p:cNvSpPr>
            <a:spLocks noGrp="1"/>
          </p:cNvSpPr>
          <p:nvPr>
            <p:ph type="ftr" sz="quarter" idx="11"/>
          </p:nvPr>
        </p:nvSpPr>
        <p:spPr/>
        <p:txBody>
          <a:bodyPr/>
          <a:lstStyle>
            <a:lvl1pPr>
              <a:defRPr/>
            </a:lvl1pPr>
          </a:lstStyle>
          <a:p>
            <a:r>
              <a:rPr lang="en-US"/>
              <a:t>Craig Roberts: cdroberts@nju.edu.cn  465 .. 25/04/11 ..."Strong Interactions and the Standard Model"</a:t>
            </a:r>
          </a:p>
        </p:txBody>
      </p:sp>
      <p:sp>
        <p:nvSpPr>
          <p:cNvPr id="7" name="Slide Number Placeholder 6"/>
          <p:cNvSpPr>
            <a:spLocks noGrp="1"/>
          </p:cNvSpPr>
          <p:nvPr>
            <p:ph type="sldNum" sz="quarter" idx="12"/>
          </p:nvPr>
        </p:nvSpPr>
        <p:spPr/>
        <p:txBody>
          <a:bodyPr/>
          <a:lstStyle>
            <a:lvl1pPr>
              <a:defRPr/>
            </a:lvl1pPr>
          </a:lstStyle>
          <a:p>
            <a:fld id="{87034D8C-3CB4-402A-BC46-2AB14C0FE90A}"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600"/>
            </a:lvl1pPr>
          </a:lstStyle>
          <a:p>
            <a:r>
              <a:rPr lang="en-US"/>
              <a:t>Click to edit Master title style</a:t>
            </a:r>
            <a:endParaRPr lang="en-US" dirty="0"/>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800"/>
            </a:lvl1pPr>
            <a:lvl2pPr>
              <a:defRPr sz="16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1800"/>
            </a:lvl1pPr>
            <a:lvl2pPr>
              <a:defRPr sz="16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vl1pPr>
          </a:lstStyle>
          <a:p>
            <a:r>
              <a:rPr lang="en-US"/>
              <a:t>.      NJU Graduate Student - Progress in Physics - Lecture 1                                 (116)</a:t>
            </a:r>
          </a:p>
        </p:txBody>
      </p:sp>
      <p:sp>
        <p:nvSpPr>
          <p:cNvPr id="8" name="Footer Placeholder 7"/>
          <p:cNvSpPr>
            <a:spLocks noGrp="1"/>
          </p:cNvSpPr>
          <p:nvPr>
            <p:ph type="ftr" sz="quarter" idx="11"/>
          </p:nvPr>
        </p:nvSpPr>
        <p:spPr/>
        <p:txBody>
          <a:bodyPr/>
          <a:lstStyle>
            <a:lvl1pPr>
              <a:defRPr/>
            </a:lvl1pPr>
          </a:lstStyle>
          <a:p>
            <a:r>
              <a:rPr lang="en-US"/>
              <a:t>Craig Roberts: cdroberts@nju.edu.cn  465 .. 25/04/11 ..."Strong Interactions and the Standard Model"</a:t>
            </a:r>
          </a:p>
        </p:txBody>
      </p:sp>
      <p:sp>
        <p:nvSpPr>
          <p:cNvPr id="9" name="Slide Number Placeholder 8"/>
          <p:cNvSpPr>
            <a:spLocks noGrp="1"/>
          </p:cNvSpPr>
          <p:nvPr>
            <p:ph type="sldNum" sz="quarter" idx="12"/>
          </p:nvPr>
        </p:nvSpPr>
        <p:spPr/>
        <p:txBody>
          <a:bodyPr/>
          <a:lstStyle>
            <a:lvl1pPr>
              <a:defRPr/>
            </a:lvl1pPr>
          </a:lstStyle>
          <a:p>
            <a:fld id="{87034D8C-3CB4-402A-BC46-2AB14C0FE90A}"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60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i="1">
                <a:solidFill>
                  <a:schemeClr val="tx2">
                    <a:lumMod val="75000"/>
                  </a:schemeClr>
                </a:solidFill>
              </a:defRPr>
            </a:lvl1pPr>
          </a:lstStyle>
          <a:p>
            <a:r>
              <a:rPr lang="en-US"/>
              <a:t>.      NJU Graduate Student - Progress in Physics - Lecture 1                                 (116)</a:t>
            </a:r>
            <a:endParaRPr lang="en-US" dirty="0"/>
          </a:p>
        </p:txBody>
      </p:sp>
      <p:sp>
        <p:nvSpPr>
          <p:cNvPr id="4" name="Footer Placeholder 3"/>
          <p:cNvSpPr>
            <a:spLocks noGrp="1"/>
          </p:cNvSpPr>
          <p:nvPr>
            <p:ph type="ftr" sz="quarter" idx="11"/>
          </p:nvPr>
        </p:nvSpPr>
        <p:spPr/>
        <p:txBody>
          <a:bodyPr/>
          <a:lstStyle>
            <a:lvl1pPr>
              <a:defRPr i="1">
                <a:solidFill>
                  <a:schemeClr val="tx2">
                    <a:lumMod val="75000"/>
                  </a:schemeClr>
                </a:solidFill>
              </a:defRPr>
            </a:lvl1pPr>
          </a:lstStyle>
          <a:p>
            <a:r>
              <a:rPr lang="en-US"/>
              <a:t>Craig Roberts: cdroberts@nju.edu.cn  465 .. 25/04/11 ..."Strong Interactions and the Standard Model"</a:t>
            </a:r>
            <a:endParaRPr lang="en-US" dirty="0"/>
          </a:p>
        </p:txBody>
      </p:sp>
      <p:sp>
        <p:nvSpPr>
          <p:cNvPr id="5" name="Slide Number Placeholder 4"/>
          <p:cNvSpPr>
            <a:spLocks noGrp="1"/>
          </p:cNvSpPr>
          <p:nvPr>
            <p:ph type="sldNum" sz="quarter" idx="12"/>
          </p:nvPr>
        </p:nvSpPr>
        <p:spPr/>
        <p:txBody>
          <a:bodyPr/>
          <a:lstStyle>
            <a:lvl1pPr>
              <a:defRPr/>
            </a:lvl1pPr>
          </a:lstStyle>
          <a:p>
            <a:fld id="{87034D8C-3CB4-402A-BC46-2AB14C0FE90A}"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r>
              <a:rPr lang="en-US"/>
              <a:t>.      NJU Graduate Student - Progress in Physics - Lecture 1                                 (116)</a:t>
            </a:r>
          </a:p>
        </p:txBody>
      </p:sp>
      <p:sp>
        <p:nvSpPr>
          <p:cNvPr id="3" name="Footer Placeholder 2"/>
          <p:cNvSpPr>
            <a:spLocks noGrp="1"/>
          </p:cNvSpPr>
          <p:nvPr>
            <p:ph type="ftr" sz="quarter" idx="11"/>
          </p:nvPr>
        </p:nvSpPr>
        <p:spPr/>
        <p:txBody>
          <a:bodyPr/>
          <a:lstStyle>
            <a:lvl1pPr>
              <a:defRPr/>
            </a:lvl1pPr>
          </a:lstStyle>
          <a:p>
            <a:r>
              <a:rPr lang="en-US"/>
              <a:t>Craig Roberts: cdroberts@nju.edu.cn  465 .. 25/04/11 ..."Strong Interactions and the Standard Model"</a:t>
            </a:r>
          </a:p>
        </p:txBody>
      </p:sp>
      <p:sp>
        <p:nvSpPr>
          <p:cNvPr id="4" name="Slide Number Placeholder 3"/>
          <p:cNvSpPr>
            <a:spLocks noGrp="1"/>
          </p:cNvSpPr>
          <p:nvPr>
            <p:ph type="sldNum" sz="quarter" idx="12"/>
          </p:nvPr>
        </p:nvSpPr>
        <p:spPr/>
        <p:txBody>
          <a:bodyPr/>
          <a:lstStyle>
            <a:lvl1pPr>
              <a:defRPr/>
            </a:lvl1pPr>
          </a:lstStyle>
          <a:p>
            <a:fld id="{87034D8C-3CB4-402A-BC46-2AB14C0FE90A}"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479550"/>
          </a:xfrm>
        </p:spPr>
        <p:txBody>
          <a:bodyPr anchor="t"/>
          <a:lstStyle>
            <a:lvl1pPr algn="l">
              <a:defRPr sz="2600" b="1"/>
            </a:lvl1pPr>
          </a:lstStyle>
          <a:p>
            <a:r>
              <a:rPr lang="en-US"/>
              <a:t>Click to edit Master title style</a:t>
            </a:r>
            <a:endParaRPr lang="en-US" dirty="0"/>
          </a:p>
        </p:txBody>
      </p:sp>
      <p:sp>
        <p:nvSpPr>
          <p:cNvPr id="3" name="Content Placeholder 2"/>
          <p:cNvSpPr>
            <a:spLocks noGrp="1"/>
          </p:cNvSpPr>
          <p:nvPr>
            <p:ph idx="1"/>
          </p:nvPr>
        </p:nvSpPr>
        <p:spPr>
          <a:xfrm>
            <a:off x="4766733" y="273051"/>
            <a:ext cx="6815667" cy="5853113"/>
          </a:xfrm>
        </p:spPr>
        <p:txBody>
          <a:bodyPr/>
          <a:lstStyle>
            <a:lvl1pPr>
              <a:defRPr sz="1800"/>
            </a:lvl1pPr>
            <a:lvl2pPr>
              <a:defRPr sz="1600"/>
            </a:lvl2pPr>
            <a:lvl3pPr>
              <a:defRPr sz="14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752601"/>
            <a:ext cx="4011084" cy="4419600"/>
          </a:xfrm>
        </p:spPr>
        <p:txBody>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13357" y="6596148"/>
            <a:ext cx="4868025" cy="228600"/>
          </a:xfrm>
        </p:spPr>
        <p:txBody>
          <a:bodyPr/>
          <a:lstStyle>
            <a:lvl1pPr>
              <a:defRPr/>
            </a:lvl1pPr>
          </a:lstStyle>
          <a:p>
            <a:r>
              <a:rPr lang="en-US"/>
              <a:t>.      NJU Graduate Student - Progress in Physics - Lecture 1                                 (116)</a:t>
            </a:r>
          </a:p>
        </p:txBody>
      </p:sp>
      <p:sp>
        <p:nvSpPr>
          <p:cNvPr id="6" name="Footer Placeholder 5"/>
          <p:cNvSpPr>
            <a:spLocks noGrp="1"/>
          </p:cNvSpPr>
          <p:nvPr>
            <p:ph type="ftr" sz="quarter" idx="11"/>
          </p:nvPr>
        </p:nvSpPr>
        <p:spPr/>
        <p:txBody>
          <a:bodyPr/>
          <a:lstStyle>
            <a:lvl1pPr>
              <a:defRPr/>
            </a:lvl1pPr>
          </a:lstStyle>
          <a:p>
            <a:r>
              <a:rPr lang="en-US"/>
              <a:t>Craig Roberts: cdroberts@nju.edu.cn  465 .. 25/04/11 ..."Strong Interactions and the Standard Model"</a:t>
            </a:r>
          </a:p>
        </p:txBody>
      </p:sp>
      <p:sp>
        <p:nvSpPr>
          <p:cNvPr id="7" name="Slide Number Placeholder 6"/>
          <p:cNvSpPr>
            <a:spLocks noGrp="1"/>
          </p:cNvSpPr>
          <p:nvPr>
            <p:ph type="sldNum" sz="quarter" idx="12"/>
          </p:nvPr>
        </p:nvSpPr>
        <p:spPr/>
        <p:txBody>
          <a:bodyPr/>
          <a:lstStyle>
            <a:lvl1pPr>
              <a:defRPr/>
            </a:lvl1pPr>
          </a:lstStyle>
          <a:p>
            <a:fld id="{87034D8C-3CB4-402A-BC46-2AB14C0FE90A}"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6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r>
              <a:rPr lang="en-US"/>
              <a:t>.      NJU Graduate Student - Progress in Physics - Lecture 1                                 (116)</a:t>
            </a:r>
          </a:p>
        </p:txBody>
      </p:sp>
      <p:sp>
        <p:nvSpPr>
          <p:cNvPr id="6" name="Footer Placeholder 5"/>
          <p:cNvSpPr>
            <a:spLocks noGrp="1"/>
          </p:cNvSpPr>
          <p:nvPr>
            <p:ph type="ftr" sz="quarter" idx="11"/>
          </p:nvPr>
        </p:nvSpPr>
        <p:spPr/>
        <p:txBody>
          <a:bodyPr/>
          <a:lstStyle>
            <a:lvl1pPr>
              <a:defRPr/>
            </a:lvl1pPr>
          </a:lstStyle>
          <a:p>
            <a:r>
              <a:rPr lang="en-US"/>
              <a:t>Craig Roberts: cdroberts@nju.edu.cn  465 .. 25/04/11 ..."Strong Interactions and the Standard Model"</a:t>
            </a:r>
          </a:p>
        </p:txBody>
      </p:sp>
      <p:sp>
        <p:nvSpPr>
          <p:cNvPr id="7" name="Slide Number Placeholder 6"/>
          <p:cNvSpPr>
            <a:spLocks noGrp="1"/>
          </p:cNvSpPr>
          <p:nvPr>
            <p:ph type="sldNum" sz="quarter" idx="12"/>
          </p:nvPr>
        </p:nvSpPr>
        <p:spPr/>
        <p:txBody>
          <a:bodyPr/>
          <a:lstStyle>
            <a:lvl1pPr>
              <a:defRPr/>
            </a:lvl1pPr>
          </a:lstStyle>
          <a:p>
            <a:fld id="{87034D8C-3CB4-402A-BC46-2AB14C0FE90A}"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图片 12"/>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6354699"/>
            <a:ext cx="12192000" cy="530352"/>
          </a:xfrm>
          <a:prstGeom prst="rect">
            <a:avLst/>
          </a:prstGeom>
        </p:spPr>
      </p:pic>
      <p:sp>
        <p:nvSpPr>
          <p:cNvPr id="1026" name="Rectangle 2"/>
          <p:cNvSpPr>
            <a:spLocks noGrp="1" noChangeArrowheads="1"/>
          </p:cNvSpPr>
          <p:nvPr>
            <p:ph type="title"/>
          </p:nvPr>
        </p:nvSpPr>
        <p:spPr bwMode="auto">
          <a:xfrm>
            <a:off x="539631" y="1018446"/>
            <a:ext cx="10972800" cy="1143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4"/>
          <p:cNvSpPr>
            <a:spLocks noGrp="1" noChangeArrowheads="1"/>
          </p:cNvSpPr>
          <p:nvPr>
            <p:ph type="dt" sz="half" idx="2"/>
          </p:nvPr>
        </p:nvSpPr>
        <p:spPr bwMode="auto">
          <a:xfrm>
            <a:off x="9387110" y="6505575"/>
            <a:ext cx="2796116"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i="1">
                <a:solidFill>
                  <a:schemeClr val="tx2">
                    <a:lumMod val="75000"/>
                  </a:schemeClr>
                </a:solidFill>
              </a:defRPr>
            </a:lvl1pPr>
          </a:lstStyle>
          <a:p>
            <a:r>
              <a:rPr lang="en-US"/>
              <a:t>.      NJU Graduate Student - Progress in Physics - Lecture 1                                 (116)</a:t>
            </a:r>
            <a:endParaRPr lang="en-US" dirty="0"/>
          </a:p>
        </p:txBody>
      </p:sp>
      <p:sp>
        <p:nvSpPr>
          <p:cNvPr id="1029" name="Rectangle 5"/>
          <p:cNvSpPr>
            <a:spLocks noGrp="1" noChangeArrowheads="1"/>
          </p:cNvSpPr>
          <p:nvPr>
            <p:ph type="ftr" sz="quarter" idx="3"/>
          </p:nvPr>
        </p:nvSpPr>
        <p:spPr bwMode="auto">
          <a:xfrm>
            <a:off x="876301" y="6307138"/>
            <a:ext cx="7922684"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900" i="1">
                <a:solidFill>
                  <a:schemeClr val="tx2">
                    <a:lumMod val="75000"/>
                  </a:schemeClr>
                </a:solidFill>
              </a:defRPr>
            </a:lvl1pPr>
          </a:lstStyle>
          <a:p>
            <a:r>
              <a:rPr lang="en-US"/>
              <a:t>Craig Roberts: cdroberts@nju.edu.cn  465 .. 25/04/11 ..."Strong Interactions and the Standard Model"</a:t>
            </a:r>
            <a:endParaRPr lang="en-US" dirty="0"/>
          </a:p>
        </p:txBody>
      </p:sp>
      <p:sp>
        <p:nvSpPr>
          <p:cNvPr id="1030" name="Rectangle 6"/>
          <p:cNvSpPr>
            <a:spLocks noGrp="1" noChangeArrowheads="1"/>
          </p:cNvSpPr>
          <p:nvPr>
            <p:ph type="sldNum" sz="quarter" idx="4"/>
          </p:nvPr>
        </p:nvSpPr>
        <p:spPr bwMode="auto">
          <a:xfrm>
            <a:off x="11480801" y="6489701"/>
            <a:ext cx="512233" cy="365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a:lvl1pPr>
          </a:lstStyle>
          <a:p>
            <a:fld id="{87034D8C-3CB4-402A-BC46-2AB14C0FE90A}" type="slidenum">
              <a:rPr lang="en-US" smtClean="0"/>
              <a:pPr/>
              <a:t>‹#›</a:t>
            </a:fld>
            <a:endParaRPr lang="en-US"/>
          </a:p>
        </p:txBody>
      </p:sp>
      <p:pic>
        <p:nvPicPr>
          <p:cNvPr id="4" name="图片 3"/>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0"/>
            <a:ext cx="12192000" cy="158496"/>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rtl="0" eaLnBrk="1" fontAlgn="base" hangingPunct="1">
        <a:spcBef>
          <a:spcPct val="0"/>
        </a:spcBef>
        <a:spcAft>
          <a:spcPct val="0"/>
        </a:spcAft>
        <a:defRPr sz="2600" b="1">
          <a:solidFill>
            <a:schemeClr val="tx2"/>
          </a:solidFill>
          <a:latin typeface="+mj-lt"/>
          <a:ea typeface="+mj-ea"/>
          <a:cs typeface="+mj-cs"/>
        </a:defRPr>
      </a:lvl1pPr>
      <a:lvl2pPr algn="l" rtl="0" eaLnBrk="1" fontAlgn="base" hangingPunct="1">
        <a:spcBef>
          <a:spcPct val="0"/>
        </a:spcBef>
        <a:spcAft>
          <a:spcPct val="0"/>
        </a:spcAft>
        <a:defRPr sz="2600" b="1">
          <a:solidFill>
            <a:schemeClr val="tx2"/>
          </a:solidFill>
          <a:latin typeface="Trebuchet MS" pitchFamily="34" charset="0"/>
        </a:defRPr>
      </a:lvl2pPr>
      <a:lvl3pPr algn="l" rtl="0" eaLnBrk="1" fontAlgn="base" hangingPunct="1">
        <a:spcBef>
          <a:spcPct val="0"/>
        </a:spcBef>
        <a:spcAft>
          <a:spcPct val="0"/>
        </a:spcAft>
        <a:defRPr sz="2600" b="1">
          <a:solidFill>
            <a:schemeClr val="tx2"/>
          </a:solidFill>
          <a:latin typeface="Trebuchet MS" pitchFamily="34" charset="0"/>
        </a:defRPr>
      </a:lvl3pPr>
      <a:lvl4pPr algn="l" rtl="0" eaLnBrk="1" fontAlgn="base" hangingPunct="1">
        <a:spcBef>
          <a:spcPct val="0"/>
        </a:spcBef>
        <a:spcAft>
          <a:spcPct val="0"/>
        </a:spcAft>
        <a:defRPr sz="2600" b="1">
          <a:solidFill>
            <a:schemeClr val="tx2"/>
          </a:solidFill>
          <a:latin typeface="Trebuchet MS" pitchFamily="34" charset="0"/>
        </a:defRPr>
      </a:lvl4pPr>
      <a:lvl5pPr algn="l" rtl="0" eaLnBrk="1" fontAlgn="base" hangingPunct="1">
        <a:spcBef>
          <a:spcPct val="0"/>
        </a:spcBef>
        <a:spcAft>
          <a:spcPct val="0"/>
        </a:spcAft>
        <a:defRPr sz="2600" b="1">
          <a:solidFill>
            <a:schemeClr val="tx2"/>
          </a:solidFill>
          <a:latin typeface="Trebuchet MS" pitchFamily="34" charset="0"/>
        </a:defRPr>
      </a:lvl5pPr>
      <a:lvl6pPr marL="457200" algn="l" rtl="0" eaLnBrk="1" fontAlgn="base" hangingPunct="1">
        <a:spcBef>
          <a:spcPct val="0"/>
        </a:spcBef>
        <a:spcAft>
          <a:spcPct val="0"/>
        </a:spcAft>
        <a:defRPr sz="2600" b="1">
          <a:solidFill>
            <a:schemeClr val="tx2"/>
          </a:solidFill>
          <a:latin typeface="Trebuchet MS" pitchFamily="34" charset="0"/>
        </a:defRPr>
      </a:lvl6pPr>
      <a:lvl7pPr marL="914400" algn="l" rtl="0" eaLnBrk="1" fontAlgn="base" hangingPunct="1">
        <a:spcBef>
          <a:spcPct val="0"/>
        </a:spcBef>
        <a:spcAft>
          <a:spcPct val="0"/>
        </a:spcAft>
        <a:defRPr sz="2600" b="1">
          <a:solidFill>
            <a:schemeClr val="tx2"/>
          </a:solidFill>
          <a:latin typeface="Trebuchet MS" pitchFamily="34" charset="0"/>
        </a:defRPr>
      </a:lvl7pPr>
      <a:lvl8pPr marL="1371600" algn="l" rtl="0" eaLnBrk="1" fontAlgn="base" hangingPunct="1">
        <a:spcBef>
          <a:spcPct val="0"/>
        </a:spcBef>
        <a:spcAft>
          <a:spcPct val="0"/>
        </a:spcAft>
        <a:defRPr sz="2600" b="1">
          <a:solidFill>
            <a:schemeClr val="tx2"/>
          </a:solidFill>
          <a:latin typeface="Trebuchet MS" pitchFamily="34" charset="0"/>
        </a:defRPr>
      </a:lvl8pPr>
      <a:lvl9pPr marL="1828800" algn="l" rtl="0" eaLnBrk="1" fontAlgn="base" hangingPunct="1">
        <a:spcBef>
          <a:spcPct val="0"/>
        </a:spcBef>
        <a:spcAft>
          <a:spcPct val="0"/>
        </a:spcAft>
        <a:defRPr sz="2600" b="1">
          <a:solidFill>
            <a:schemeClr val="tx2"/>
          </a:solidFill>
          <a:latin typeface="Trebuchet MS" pitchFamily="34" charset="0"/>
        </a:defRPr>
      </a:lvl9pPr>
    </p:titleStyle>
    <p:bodyStyle>
      <a:lvl1pPr marL="342900" indent="-342900" algn="l" rtl="0" eaLnBrk="1" fontAlgn="base" hangingPunct="1">
        <a:spcBef>
          <a:spcPct val="20000"/>
        </a:spcBef>
        <a:spcAft>
          <a:spcPct val="0"/>
        </a:spcAft>
        <a:buClr>
          <a:srgbClr val="1F497D"/>
        </a:buClr>
        <a:buFont typeface="Wingdings" pitchFamily="2" charset="2"/>
        <a:buChar char="§"/>
        <a:defRPr>
          <a:solidFill>
            <a:schemeClr val="tx1"/>
          </a:solidFill>
          <a:latin typeface="+mn-lt"/>
          <a:ea typeface="+mn-ea"/>
          <a:cs typeface="+mn-cs"/>
        </a:defRPr>
      </a:lvl1pPr>
      <a:lvl2pPr marL="742950" indent="-285750" algn="l" rtl="0" eaLnBrk="1" fontAlgn="base" hangingPunct="1">
        <a:spcBef>
          <a:spcPct val="20000"/>
        </a:spcBef>
        <a:spcAft>
          <a:spcPct val="0"/>
        </a:spcAft>
        <a:buClr>
          <a:srgbClr val="1F497D"/>
        </a:buClr>
        <a:buChar char="–"/>
        <a:defRPr sz="1600">
          <a:solidFill>
            <a:schemeClr val="tx1"/>
          </a:solidFill>
          <a:latin typeface="+mn-lt"/>
        </a:defRPr>
      </a:lvl2pPr>
      <a:lvl3pPr marL="1143000" indent="-228600" algn="l" rtl="0" eaLnBrk="1" fontAlgn="base" hangingPunct="1">
        <a:spcBef>
          <a:spcPct val="20000"/>
        </a:spcBef>
        <a:spcAft>
          <a:spcPct val="0"/>
        </a:spcAft>
        <a:buClr>
          <a:srgbClr val="1F497D"/>
        </a:buClr>
        <a:buChar char="•"/>
        <a:defRPr sz="1400">
          <a:solidFill>
            <a:schemeClr val="tx1"/>
          </a:solidFill>
          <a:latin typeface="+mn-lt"/>
        </a:defRPr>
      </a:lvl3pPr>
      <a:lvl4pPr marL="1600200" indent="-228600" algn="l" rtl="0" eaLnBrk="1" fontAlgn="base" hangingPunct="1">
        <a:spcBef>
          <a:spcPct val="20000"/>
        </a:spcBef>
        <a:spcAft>
          <a:spcPct val="0"/>
        </a:spcAft>
        <a:buClr>
          <a:srgbClr val="1F497D"/>
        </a:buClr>
        <a:buChar char="–"/>
        <a:defRPr sz="1400">
          <a:solidFill>
            <a:schemeClr val="tx1"/>
          </a:solidFill>
          <a:latin typeface="+mn-lt"/>
        </a:defRPr>
      </a:lvl4pPr>
      <a:lvl5pPr marL="20574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5pPr>
      <a:lvl6pPr marL="25146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6pPr>
      <a:lvl7pPr marL="29718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7pPr>
      <a:lvl8pPr marL="34290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8pPr>
      <a:lvl9pPr marL="38862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0.jpg"/><Relationship Id="rId4" Type="http://schemas.openxmlformats.org/officeDocument/2006/relationships/hyperlink" Target="http://inp.nju.edu.c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g"/></Relationships>
</file>

<file path=ppt/slides/_rels/slide100.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153.jpg"/><Relationship Id="rId1" Type="http://schemas.openxmlformats.org/officeDocument/2006/relationships/slideLayout" Target="../slideLayouts/slideLayout2.xml"/><Relationship Id="rId4" Type="http://schemas.openxmlformats.org/officeDocument/2006/relationships/image" Target="../media/image154.jpeg"/></Relationships>
</file>

<file path=ppt/slides/_rels/slide10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90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56.jpg"/><Relationship Id="rId2" Type="http://schemas.openxmlformats.org/officeDocument/2006/relationships/image" Target="../media/image92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40.png"/><Relationship Id="rId2" Type="http://schemas.openxmlformats.org/officeDocument/2006/relationships/image" Target="../media/image156.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58.jpg"/><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58.jp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59.jpg"/><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59.jp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dx.doi.org/10.1103/PhysRevD.93.074017" TargetMode="External"/><Relationship Id="rId2" Type="http://schemas.openxmlformats.org/officeDocument/2006/relationships/image" Target="../media/image590.png"/><Relationship Id="rId1" Type="http://schemas.openxmlformats.org/officeDocument/2006/relationships/slideLayout" Target="../slideLayouts/slideLayout2.xml"/><Relationship Id="rId6" Type="http://schemas.openxmlformats.org/officeDocument/2006/relationships/hyperlink" Target="https://doi.org/10.1016/j.physletb.2024.138823" TargetMode="External"/><Relationship Id="rId5" Type="http://schemas.openxmlformats.org/officeDocument/2006/relationships/hyperlink" Target="https://inspirehep.net/literature/2784400" TargetMode="External"/><Relationship Id="rId4" Type="http://schemas.openxmlformats.org/officeDocument/2006/relationships/image" Target="../media/image6000.png"/></Relationships>
</file>

<file path=ppt/slides/_rels/slide1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image" Target="../media/image16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1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 Id="rId5" Type="http://schemas.openxmlformats.org/officeDocument/2006/relationships/image" Target="../media/image165.png"/><Relationship Id="rId4" Type="http://schemas.openxmlformats.org/officeDocument/2006/relationships/image" Target="../media/image107.png"/></Relationships>
</file>

<file path=ppt/slides/_rels/slide113.xml.rels><?xml version="1.0" encoding="UTF-8" standalone="yes"?>
<Relationships xmlns="http://schemas.openxmlformats.org/package/2006/relationships"><Relationship Id="rId3" Type="http://schemas.openxmlformats.org/officeDocument/2006/relationships/hyperlink" Target="https://cpl.iphy.ac.cn/10.1088/0256-307X/40/4/041201#1" TargetMode="External"/><Relationship Id="rId7" Type="http://schemas.openxmlformats.org/officeDocument/2006/relationships/image" Target="../media/image98.png"/><Relationship Id="rId2" Type="http://schemas.openxmlformats.org/officeDocument/2006/relationships/hyperlink" Target="https://inspirehep.net/literature/2632768" TargetMode="External"/><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hyperlink" Target="https://iopscience.iop.org/journal/0256-307X/page/Express_Letters"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10.png"/><Relationship Id="rId5" Type="http://schemas.openxmlformats.org/officeDocument/2006/relationships/image" Target="../media/image144.jpeg"/><Relationship Id="rId4" Type="http://schemas.openxmlformats.org/officeDocument/2006/relationships/image" Target="../media/image143.jpeg"/></Relationships>
</file>

<file path=ppt/slides/_rels/slide1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image" Target="../media/image171.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72.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4400.png"/><Relationship Id="rId2" Type="http://schemas.openxmlformats.org/officeDocument/2006/relationships/image" Target="../media/image87.jpg"/><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174.jpg"/><Relationship Id="rId4" Type="http://schemas.openxmlformats.org/officeDocument/2006/relationships/image" Target="../media/image173.jpg"/></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image" Target="../media/image175.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hyperlink" Target="https://inspirehep.net/literature/2768352" TargetMode="External"/><Relationship Id="rId2" Type="http://schemas.openxmlformats.org/officeDocument/2006/relationships/image" Target="../media/image177.jp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79.jpg"/><Relationship Id="rId2" Type="http://schemas.openxmlformats.org/officeDocument/2006/relationships/image" Target="../media/image178.jp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26.xml.rels><?xml version="1.0" encoding="UTF-8" standalone="yes"?>
<Relationships xmlns="http://schemas.openxmlformats.org/package/2006/relationships"><Relationship Id="rId3" Type="http://schemas.openxmlformats.org/officeDocument/2006/relationships/image" Target="../media/image1060.png"/><Relationship Id="rId2" Type="http://schemas.openxmlformats.org/officeDocument/2006/relationships/image" Target="../media/image180.jp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image" Target="../media/image870.png"/><Relationship Id="rId1" Type="http://schemas.openxmlformats.org/officeDocument/2006/relationships/slideLayout" Target="../slideLayouts/slideLayout2.xml"/><Relationship Id="rId4" Type="http://schemas.openxmlformats.org/officeDocument/2006/relationships/image" Target="../media/image181.jpg"/></Relationships>
</file>

<file path=ppt/slides/_rels/slide128.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image" Target="../media/image182.jpg"/><Relationship Id="rId1" Type="http://schemas.openxmlformats.org/officeDocument/2006/relationships/slideLayout" Target="../slideLayouts/slideLayout2.xml"/><Relationship Id="rId4" Type="http://schemas.openxmlformats.org/officeDocument/2006/relationships/image" Target="../media/image1080.png"/></Relationships>
</file>

<file path=ppt/slides/_rels/slide129.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image" Target="../media/image183.png"/><Relationship Id="rId1" Type="http://schemas.openxmlformats.org/officeDocument/2006/relationships/slideLayout" Target="../slideLayouts/slideLayout2.xml"/><Relationship Id="rId4" Type="http://schemas.openxmlformats.org/officeDocument/2006/relationships/hyperlink" Target="https://inspirehep.net/literature/2790831"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 Id="rId5" Type="http://schemas.openxmlformats.org/officeDocument/2006/relationships/image" Target="../media/image810.png"/><Relationship Id="rId4" Type="http://schemas.openxmlformats.org/officeDocument/2006/relationships/image" Target="../media/image186.png"/></Relationships>
</file>

<file path=ppt/slides/_rels/slide13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 Id="rId5" Type="http://schemas.openxmlformats.org/officeDocument/2006/relationships/image" Target="../media/image810.png"/><Relationship Id="rId4" Type="http://schemas.openxmlformats.org/officeDocument/2006/relationships/image" Target="../media/image186.png"/></Relationships>
</file>

<file path=ppt/slides/_rels/slide13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 Id="rId5" Type="http://schemas.openxmlformats.org/officeDocument/2006/relationships/image" Target="../media/image810.png"/><Relationship Id="rId4" Type="http://schemas.openxmlformats.org/officeDocument/2006/relationships/image" Target="../media/image186.png"/></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1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0.jpeg"/><Relationship Id="rId1" Type="http://schemas.openxmlformats.org/officeDocument/2006/relationships/slideLayout" Target="../slideLayouts/slideLayout8.xml"/><Relationship Id="rId4" Type="http://schemas.openxmlformats.org/officeDocument/2006/relationships/image" Target="../media/image41.jpg"/></Relationships>
</file>

<file path=ppt/slides/_rels/slide3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3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Layout" Target="../slideLayouts/slideLayout2.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50.jpg"/><Relationship Id="rId1" Type="http://schemas.openxmlformats.org/officeDocument/2006/relationships/slideLayout" Target="../slideLayouts/slideLayout2.xml"/><Relationship Id="rId5" Type="http://schemas.openxmlformats.org/officeDocument/2006/relationships/image" Target="../media/image231.png"/><Relationship Id="rId4" Type="http://schemas.openxmlformats.org/officeDocument/2006/relationships/image" Target="../media/image130.png"/></Relationships>
</file>

<file path=ppt/slides/_rels/slide4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0.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43.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image" Target="../media/image53.jpeg"/><Relationship Id="rId7" Type="http://schemas.openxmlformats.org/officeDocument/2006/relationships/oleObject" Target="../embeddings/oleObject2.bin"/><Relationship Id="rId12"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5.wmf"/><Relationship Id="rId11" Type="http://schemas.openxmlformats.org/officeDocument/2006/relationships/image" Target="../media/image58.gif"/><Relationship Id="rId5" Type="http://schemas.openxmlformats.org/officeDocument/2006/relationships/oleObject" Target="../embeddings/oleObject1.bin"/><Relationship Id="rId10" Type="http://schemas.openxmlformats.org/officeDocument/2006/relationships/image" Target="../media/image57.wmf"/><Relationship Id="rId4" Type="http://schemas.openxmlformats.org/officeDocument/2006/relationships/image" Target="../media/image54.jpeg"/><Relationship Id="rId9" Type="http://schemas.openxmlformats.org/officeDocument/2006/relationships/oleObject" Target="../embeddings/oleObject3.bin"/></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61.png"/><Relationship Id="rId1" Type="http://schemas.openxmlformats.org/officeDocument/2006/relationships/slideLayout" Target="../slideLayouts/slideLayout3.xml"/><Relationship Id="rId4" Type="http://schemas.openxmlformats.org/officeDocument/2006/relationships/image" Target="../media/image63.jpg"/></Relationships>
</file>

<file path=ppt/slides/_rels/slide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2.xml"/><Relationship Id="rId4" Type="http://schemas.openxmlformats.org/officeDocument/2006/relationships/image" Target="../media/image71.jpg"/></Relationships>
</file>

<file path=ppt/slides/_rels/slide58.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69.jpg"/><Relationship Id="rId1" Type="http://schemas.openxmlformats.org/officeDocument/2006/relationships/slideLayout" Target="../slideLayouts/slideLayout2.xml"/><Relationship Id="rId4" Type="http://schemas.openxmlformats.org/officeDocument/2006/relationships/image" Target="../media/image74.jpg"/></Relationships>
</file>

<file path=ppt/slides/_rels/slide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81.png"/><Relationship Id="rId7" Type="http://schemas.openxmlformats.org/officeDocument/2006/relationships/image" Target="../media/image59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81.jpeg"/><Relationship Id="rId4" Type="http://schemas.openxmlformats.org/officeDocument/2006/relationships/image" Target="../media/image51.gif"/></Relationships>
</file>

<file path=ppt/slides/_rels/slide66.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180.png"/><Relationship Id="rId4" Type="http://schemas.openxmlformats.org/officeDocument/2006/relationships/image" Target="../media/image81.jpeg"/></Relationships>
</file>

<file path=ppt/slides/_rels/slide67.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620.png"/></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10.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69.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hyperlink" Target="http://www.google.com/url?q=http%3A%2F%2Fcpc.ihep.ac.cn%2Farticle%2Fdoi%2F10.1088%2F1674-1137%2F44%2F8%2F083102&amp;sa=D&amp;sntz=1&amp;usg=AFQjCNG6FBW7FVAvE_kugoNC2xYymh1WmA" TargetMode="External"/><Relationship Id="rId3" Type="http://schemas.openxmlformats.org/officeDocument/2006/relationships/image" Target="../media/image69.png"/><Relationship Id="rId7" Type="http://schemas.openxmlformats.org/officeDocument/2006/relationships/hyperlink" Target="http://www.google.com/url?q=http%3A%2F%2Finspirehep.net%2Frecord%2F1771514%3Fln%3Den&amp;sa=D&amp;sntz=1&amp;usg=AFQjCNET20BeXjPH93dCyyROC0b_FEzg6w" TargetMode="External"/><Relationship Id="rId2" Type="http://schemas.openxmlformats.org/officeDocument/2006/relationships/image" Target="../media/image87.jpg"/><Relationship Id="rId1" Type="http://schemas.openxmlformats.org/officeDocument/2006/relationships/slideLayout" Target="../slideLayouts/slideLayout2.xml"/><Relationship Id="rId6" Type="http://schemas.openxmlformats.org/officeDocument/2006/relationships/image" Target="../media/image88.jpeg"/><Relationship Id="rId5" Type="http://schemas.openxmlformats.org/officeDocument/2006/relationships/hyperlink" Target="https://inspirehep.net/literature/2637736" TargetMode="External"/><Relationship Id="rId4" Type="http://schemas.openxmlformats.org/officeDocument/2006/relationships/hyperlink" Target="http://inspirehep.net/record/1504060?ln=en" TargetMode="External"/><Relationship Id="rId9" Type="http://schemas.openxmlformats.org/officeDocument/2006/relationships/image" Target="../media/image64.png"/></Relationships>
</file>

<file path=ppt/slides/_rels/slide72.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image" Target="../media/image89.jp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jpg"/><Relationship Id="rId4" Type="http://schemas.openxmlformats.org/officeDocument/2006/relationships/image" Target="../media/image91.png"/></Relationships>
</file>

<file path=ppt/slides/_rels/slide73.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5.jpeg"/></Relationships>
</file>

<file path=ppt/slides/_rels/slide76.xml.rels><?xml version="1.0" encoding="UTF-8" standalone="yes"?>
<Relationships xmlns="http://schemas.openxmlformats.org/package/2006/relationships"><Relationship Id="rId3" Type="http://schemas.openxmlformats.org/officeDocument/2006/relationships/image" Target="../media/image99.gif"/><Relationship Id="rId2" Type="http://schemas.openxmlformats.org/officeDocument/2006/relationships/image" Target="../media/image98.gif"/><Relationship Id="rId1" Type="http://schemas.openxmlformats.org/officeDocument/2006/relationships/slideLayout" Target="../slideLayouts/slideLayout2.xml"/><Relationship Id="rId4" Type="http://schemas.openxmlformats.org/officeDocument/2006/relationships/image" Target="../media/image100.gif"/></Relationships>
</file>

<file path=ppt/slides/_rels/slide77.xml.rels><?xml version="1.0" encoding="UTF-8" standalone="yes"?>
<Relationships xmlns="http://schemas.openxmlformats.org/package/2006/relationships"><Relationship Id="rId3" Type="http://schemas.openxmlformats.org/officeDocument/2006/relationships/image" Target="../media/image101.gif"/><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2.gif"/></Relationships>
</file>

<file path=ppt/slides/_rels/slide78.xml.rels><?xml version="1.0" encoding="UTF-8" standalone="yes"?>
<Relationships xmlns="http://schemas.openxmlformats.org/package/2006/relationships"><Relationship Id="rId3" Type="http://schemas.openxmlformats.org/officeDocument/2006/relationships/image" Target="../media/image104.gif"/><Relationship Id="rId2" Type="http://schemas.openxmlformats.org/officeDocument/2006/relationships/image" Target="../media/image103.gi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jpeg"/><Relationship Id="rId1" Type="http://schemas.openxmlformats.org/officeDocument/2006/relationships/slideLayout" Target="../slideLayouts/slideLayout2.xml"/><Relationship Id="rId4" Type="http://schemas.openxmlformats.org/officeDocument/2006/relationships/image" Target="../media/image103.gif"/></Relationships>
</file>

<file path=ppt/slides/_rels/slide81.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84.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image" Target="../media/image114.gif"/><Relationship Id="rId1" Type="http://schemas.openxmlformats.org/officeDocument/2006/relationships/slideLayout" Target="../slideLayouts/slideLayout2.xml"/><Relationship Id="rId5" Type="http://schemas.openxmlformats.org/officeDocument/2006/relationships/image" Target="../media/image87.jpg"/><Relationship Id="rId4" Type="http://schemas.openxmlformats.org/officeDocument/2006/relationships/image" Target="../media/image116.jpg"/></Relationships>
</file>

<file path=ppt/slides/_rels/slide85.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image" Target="../media/image117.jpg"/><Relationship Id="rId1" Type="http://schemas.openxmlformats.org/officeDocument/2006/relationships/slideLayout" Target="../slideLayouts/slideLayout2.xml"/><Relationship Id="rId5" Type="http://schemas.openxmlformats.org/officeDocument/2006/relationships/image" Target="../media/image116.jpg"/><Relationship Id="rId4" Type="http://schemas.openxmlformats.org/officeDocument/2006/relationships/image" Target="../media/image119.jpeg"/></Relationships>
</file>

<file path=ppt/slides/_rels/slide86.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1.jpg"/></Relationships>
</file>

<file path=ppt/slides/_rels/slide87.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image" Target="../media/image124.png"/><Relationship Id="rId1" Type="http://schemas.openxmlformats.org/officeDocument/2006/relationships/slideLayout" Target="../slideLayouts/slideLayout2.xml"/><Relationship Id="rId5" Type="http://schemas.openxmlformats.org/officeDocument/2006/relationships/image" Target="../media/image124.jpg"/><Relationship Id="rId4" Type="http://schemas.openxmlformats.org/officeDocument/2006/relationships/image" Target="../media/image123.jpg"/></Relationships>
</file>

<file path=ppt/slides/_rels/slide88.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29.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image" Target="../media/image136.png"/><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9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10.jpeg"/><Relationship Id="rId1" Type="http://schemas.openxmlformats.org/officeDocument/2006/relationships/slideLayout" Target="../slideLayouts/slideLayout2.xml"/><Relationship Id="rId6" Type="http://schemas.openxmlformats.org/officeDocument/2006/relationships/image" Target="../media/image600.png"/><Relationship Id="rId5" Type="http://schemas.openxmlformats.org/officeDocument/2006/relationships/image" Target="../media/image141.jpeg"/><Relationship Id="rId4" Type="http://schemas.openxmlformats.org/officeDocument/2006/relationships/hyperlink" Target="http://inspirebeta.net/record/445150?ln=en"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142.jpe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144.jpeg"/></Relationships>
</file>

<file path=ppt/slides/_rels/slide99.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6.jpeg"/><Relationship Id="rId7" Type="http://schemas.openxmlformats.org/officeDocument/2006/relationships/image" Target="../media/image150.jpeg"/><Relationship Id="rId2" Type="http://schemas.openxmlformats.org/officeDocument/2006/relationships/image" Target="../media/image145.png"/><Relationship Id="rId1" Type="http://schemas.openxmlformats.org/officeDocument/2006/relationships/slideLayout" Target="../slideLayouts/slideLayout3.xml"/><Relationship Id="rId6" Type="http://schemas.openxmlformats.org/officeDocument/2006/relationships/image" Target="../media/image149.jpeg"/><Relationship Id="rId5" Type="http://schemas.openxmlformats.org/officeDocument/2006/relationships/image" Target="../media/image148.jpeg"/><Relationship Id="rId4" Type="http://schemas.openxmlformats.org/officeDocument/2006/relationships/image" Target="../media/image147.jpeg"/><Relationship Id="rId9" Type="http://schemas.openxmlformats.org/officeDocument/2006/relationships/image" Target="../media/image15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743667-B58F-8B39-241F-D64152A6FC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1032388"/>
            <a:ext cx="12192000" cy="5828812"/>
          </a:xfrm>
          <a:prstGeom prst="rect">
            <a:avLst/>
          </a:prstGeom>
        </p:spPr>
      </p:pic>
      <p:sp>
        <p:nvSpPr>
          <p:cNvPr id="14" name="Rectangle 13"/>
          <p:cNvSpPr/>
          <p:nvPr/>
        </p:nvSpPr>
        <p:spPr>
          <a:xfrm>
            <a:off x="152400" y="1737192"/>
            <a:ext cx="12202082" cy="969496"/>
          </a:xfrm>
          <a:prstGeom prst="rect">
            <a:avLst/>
          </a:prstGeom>
          <a:noFill/>
        </p:spPr>
        <p:txBody>
          <a:bodyPr wrap="square" lIns="91440" tIns="45720" rIns="91440" bIns="45720">
            <a:spAutoFit/>
          </a:bodyPr>
          <a:lstStyle/>
          <a:p>
            <a:pPr algn="ctr"/>
            <a:endParaRPr lang="en-US" sz="5700" i="1" dirty="0">
              <a:ln w="0">
                <a:solidFill>
                  <a:schemeClr val="tx2">
                    <a:lumMod val="50000"/>
                  </a:schemeClr>
                </a:solidFill>
              </a:ln>
              <a:solidFill>
                <a:schemeClr val="accent1">
                  <a:lumMod val="75000"/>
                </a:schemeClr>
              </a:solidFill>
              <a:effectLst>
                <a:outerShdw blurRad="38100" dist="25400" dir="5400000" algn="ctr" rotWithShape="0">
                  <a:srgbClr val="6E747A">
                    <a:alpha val="43000"/>
                  </a:srgbClr>
                </a:outerShdw>
              </a:effectLst>
              <a:latin typeface="Lucida Handwriting" panose="03010101010101010101" pitchFamily="66" charset="0"/>
            </a:endParaRPr>
          </a:p>
        </p:txBody>
      </p:sp>
      <p:sp>
        <p:nvSpPr>
          <p:cNvPr id="15" name="Title 14"/>
          <p:cNvSpPr>
            <a:spLocks noGrp="1"/>
          </p:cNvSpPr>
          <p:nvPr>
            <p:ph type="ctrTitle"/>
          </p:nvPr>
        </p:nvSpPr>
        <p:spPr>
          <a:xfrm>
            <a:off x="2509838" y="1447801"/>
            <a:ext cx="7696200" cy="1069975"/>
          </a:xfrm>
        </p:spPr>
        <p:txBody>
          <a:bodyPr/>
          <a:lstStyle/>
          <a:p>
            <a:r>
              <a:rPr lang="en-US" dirty="0"/>
              <a:t> </a:t>
            </a:r>
          </a:p>
        </p:txBody>
      </p:sp>
      <p:sp>
        <p:nvSpPr>
          <p:cNvPr id="2" name="Subtitle 1"/>
          <p:cNvSpPr>
            <a:spLocks noGrp="1"/>
          </p:cNvSpPr>
          <p:nvPr>
            <p:ph type="subTitle" idx="1"/>
          </p:nvPr>
        </p:nvSpPr>
        <p:spPr>
          <a:xfrm>
            <a:off x="2509838" y="2895600"/>
            <a:ext cx="6400800" cy="1752600"/>
          </a:xfrm>
        </p:spPr>
        <p:txBody>
          <a:bodyPr/>
          <a:lstStyle/>
          <a:p>
            <a:endParaRPr lang="en-GB" dirty="0"/>
          </a:p>
        </p:txBody>
      </p:sp>
      <p:sp>
        <p:nvSpPr>
          <p:cNvPr id="9" name="Subtitle 7"/>
          <p:cNvSpPr txBox="1">
            <a:spLocks/>
          </p:cNvSpPr>
          <p:nvPr/>
        </p:nvSpPr>
        <p:spPr bwMode="auto">
          <a:xfrm>
            <a:off x="6172200" y="4916"/>
            <a:ext cx="6019800" cy="533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Clr>
                <a:srgbClr val="1F497D"/>
              </a:buClr>
              <a:buFont typeface="Wingdings" pitchFamily="2" charset="2"/>
              <a:buNone/>
              <a:defRPr>
                <a:solidFill>
                  <a:schemeClr val="tx1"/>
                </a:solidFill>
                <a:latin typeface="+mn-lt"/>
                <a:ea typeface="+mn-ea"/>
                <a:cs typeface="+mn-cs"/>
              </a:defRPr>
            </a:lvl1pPr>
            <a:lvl2pPr marL="742950" indent="-285750" algn="l" rtl="0" eaLnBrk="1" fontAlgn="base" hangingPunct="1">
              <a:spcBef>
                <a:spcPct val="20000"/>
              </a:spcBef>
              <a:spcAft>
                <a:spcPct val="0"/>
              </a:spcAft>
              <a:buClr>
                <a:srgbClr val="1F497D"/>
              </a:buClr>
              <a:buChar char="–"/>
              <a:defRPr sz="1600">
                <a:solidFill>
                  <a:schemeClr val="tx1"/>
                </a:solidFill>
                <a:latin typeface="+mn-lt"/>
              </a:defRPr>
            </a:lvl2pPr>
            <a:lvl3pPr marL="1143000" indent="-228600" algn="l" rtl="0" eaLnBrk="1" fontAlgn="base" hangingPunct="1">
              <a:spcBef>
                <a:spcPct val="20000"/>
              </a:spcBef>
              <a:spcAft>
                <a:spcPct val="0"/>
              </a:spcAft>
              <a:buClr>
                <a:srgbClr val="1F497D"/>
              </a:buClr>
              <a:buChar char="•"/>
              <a:defRPr sz="1400">
                <a:solidFill>
                  <a:schemeClr val="tx1"/>
                </a:solidFill>
                <a:latin typeface="+mn-lt"/>
              </a:defRPr>
            </a:lvl3pPr>
            <a:lvl4pPr marL="1600200" indent="-228600" algn="l" rtl="0" eaLnBrk="1" fontAlgn="base" hangingPunct="1">
              <a:spcBef>
                <a:spcPct val="20000"/>
              </a:spcBef>
              <a:spcAft>
                <a:spcPct val="0"/>
              </a:spcAft>
              <a:buClr>
                <a:srgbClr val="1F497D"/>
              </a:buClr>
              <a:buChar char="–"/>
              <a:defRPr sz="1400">
                <a:solidFill>
                  <a:schemeClr val="tx1"/>
                </a:solidFill>
                <a:latin typeface="+mn-lt"/>
              </a:defRPr>
            </a:lvl4pPr>
            <a:lvl5pPr marL="20574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5pPr>
            <a:lvl6pPr marL="25146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6pPr>
            <a:lvl7pPr marL="29718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7pPr>
            <a:lvl8pPr marL="34290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8pPr>
            <a:lvl9pPr marL="38862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9pPr>
          </a:lstStyle>
          <a:p>
            <a:r>
              <a:rPr lang="en-US" sz="2000" kern="0" dirty="0">
                <a:solidFill>
                  <a:schemeClr val="bg1"/>
                </a:solidFill>
              </a:rPr>
              <a:t>Craig Roberts … </a:t>
            </a:r>
            <a:r>
              <a:rPr lang="en-US" sz="2000" dirty="0">
                <a:solidFill>
                  <a:schemeClr val="bg1"/>
                </a:solidFill>
                <a:hlinkClick r:id="rId4">
                  <a:extLst>
                    <a:ext uri="{A12FA001-AC4F-418D-AE19-62706E023703}">
                      <ahyp:hlinkClr xmlns:ahyp="http://schemas.microsoft.com/office/drawing/2018/hyperlinkcolor" val="tx"/>
                    </a:ext>
                  </a:extLst>
                </a:hlinkClick>
              </a:rPr>
              <a:t>http://inp.nju.edu.cn/</a:t>
            </a:r>
            <a:endParaRPr lang="en-US" sz="2000" kern="0" dirty="0">
              <a:solidFill>
                <a:schemeClr val="bg1"/>
              </a:solidFill>
            </a:endParaRPr>
          </a:p>
        </p:txBody>
      </p:sp>
      <p:sp>
        <p:nvSpPr>
          <p:cNvPr id="10" name="Subtitle 1">
            <a:extLst>
              <a:ext uri="{FF2B5EF4-FFF2-40B4-BE49-F238E27FC236}">
                <a16:creationId xmlns:a16="http://schemas.microsoft.com/office/drawing/2014/main" id="{0CD000EE-0D0D-4F96-8253-6D55DF13EF80}"/>
              </a:ext>
            </a:extLst>
          </p:cNvPr>
          <p:cNvSpPr txBox="1">
            <a:spLocks/>
          </p:cNvSpPr>
          <p:nvPr/>
        </p:nvSpPr>
        <p:spPr bwMode="auto">
          <a:xfrm>
            <a:off x="-41027" y="5565119"/>
            <a:ext cx="12191999" cy="165043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Clr>
                <a:srgbClr val="1F497D"/>
              </a:buClr>
              <a:buFont typeface="Wingdings" pitchFamily="2" charset="2"/>
              <a:buNone/>
              <a:defRPr>
                <a:solidFill>
                  <a:schemeClr val="tx1"/>
                </a:solidFill>
                <a:latin typeface="+mn-lt"/>
                <a:ea typeface="+mn-ea"/>
                <a:cs typeface="+mn-cs"/>
              </a:defRPr>
            </a:lvl1pPr>
            <a:lvl2pPr marL="742950" indent="-285750" algn="l" rtl="0" eaLnBrk="1" fontAlgn="base" hangingPunct="1">
              <a:spcBef>
                <a:spcPct val="20000"/>
              </a:spcBef>
              <a:spcAft>
                <a:spcPct val="0"/>
              </a:spcAft>
              <a:buClr>
                <a:srgbClr val="1F497D"/>
              </a:buClr>
              <a:buChar char="–"/>
              <a:defRPr sz="1600">
                <a:solidFill>
                  <a:schemeClr val="tx1"/>
                </a:solidFill>
                <a:latin typeface="+mn-lt"/>
              </a:defRPr>
            </a:lvl2pPr>
            <a:lvl3pPr marL="1143000" indent="-228600" algn="l" rtl="0" eaLnBrk="1" fontAlgn="base" hangingPunct="1">
              <a:spcBef>
                <a:spcPct val="20000"/>
              </a:spcBef>
              <a:spcAft>
                <a:spcPct val="0"/>
              </a:spcAft>
              <a:buClr>
                <a:srgbClr val="1F497D"/>
              </a:buClr>
              <a:buChar char="•"/>
              <a:defRPr sz="1400">
                <a:solidFill>
                  <a:schemeClr val="tx1"/>
                </a:solidFill>
                <a:latin typeface="+mn-lt"/>
              </a:defRPr>
            </a:lvl3pPr>
            <a:lvl4pPr marL="1600200" indent="-228600" algn="l" rtl="0" eaLnBrk="1" fontAlgn="base" hangingPunct="1">
              <a:spcBef>
                <a:spcPct val="20000"/>
              </a:spcBef>
              <a:spcAft>
                <a:spcPct val="0"/>
              </a:spcAft>
              <a:buClr>
                <a:srgbClr val="1F497D"/>
              </a:buClr>
              <a:buChar char="–"/>
              <a:defRPr sz="1400">
                <a:solidFill>
                  <a:schemeClr val="tx1"/>
                </a:solidFill>
                <a:latin typeface="+mn-lt"/>
              </a:defRPr>
            </a:lvl4pPr>
            <a:lvl5pPr marL="20574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5pPr>
            <a:lvl6pPr marL="25146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6pPr>
            <a:lvl7pPr marL="29718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7pPr>
            <a:lvl8pPr marL="34290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8pPr>
            <a:lvl9pPr marL="38862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9pPr>
          </a:lstStyle>
          <a:p>
            <a:pPr algn="ctr"/>
            <a:r>
              <a:rPr lang="en-US" sz="8000" b="1" dirty="0">
                <a:solidFill>
                  <a:schemeClr val="bg1"/>
                </a:solidFill>
                <a:latin typeface="Freestyle Script" panose="030804020302050B0404" pitchFamily="66" charset="0"/>
              </a:rPr>
              <a:t>Strong Interactions and the Standard Model</a:t>
            </a:r>
          </a:p>
          <a:p>
            <a:endParaRPr lang="en-US" sz="6600" b="1" dirty="0">
              <a:solidFill>
                <a:schemeClr val="bg1"/>
              </a:solidFill>
              <a:latin typeface="Freestyle Script" panose="030804020302050B0404" pitchFamily="66" charset="0"/>
            </a:endParaRPr>
          </a:p>
        </p:txBody>
      </p:sp>
      <p:pic>
        <p:nvPicPr>
          <p:cNvPr id="8" name="Picture 7" descr="A picture containing shape&#10;&#10;Description automatically generated">
            <a:extLst>
              <a:ext uri="{FF2B5EF4-FFF2-40B4-BE49-F238E27FC236}">
                <a16:creationId xmlns:a16="http://schemas.microsoft.com/office/drawing/2014/main" id="{B52EF143-E305-4E80-8CCC-B91CAC0535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87000" y="-48926"/>
            <a:ext cx="1908200" cy="1081314"/>
          </a:xfrm>
          <a:prstGeom prst="rect">
            <a:avLst/>
          </a:prstGeom>
        </p:spPr>
      </p:pic>
      <p:sp>
        <p:nvSpPr>
          <p:cNvPr id="11" name="TextBox 10">
            <a:extLst>
              <a:ext uri="{FF2B5EF4-FFF2-40B4-BE49-F238E27FC236}">
                <a16:creationId xmlns:a16="http://schemas.microsoft.com/office/drawing/2014/main" id="{14A91752-E202-4C64-B120-5810F17E0440}"/>
              </a:ext>
            </a:extLst>
          </p:cNvPr>
          <p:cNvSpPr txBox="1"/>
          <p:nvPr/>
        </p:nvSpPr>
        <p:spPr>
          <a:xfrm>
            <a:off x="10299700" y="-54597"/>
            <a:ext cx="1892299" cy="307777"/>
          </a:xfrm>
          <a:prstGeom prst="rect">
            <a:avLst/>
          </a:prstGeom>
          <a:noFill/>
        </p:spPr>
        <p:txBody>
          <a:bodyPr wrap="square" rtlCol="0">
            <a:spAutoFit/>
          </a:bodyPr>
          <a:lstStyle/>
          <a:p>
            <a:r>
              <a:rPr lang="en-US" sz="1400" dirty="0">
                <a:ln w="0"/>
                <a:solidFill>
                  <a:schemeClr val="accent6">
                    <a:lumMod val="50000"/>
                  </a:schemeClr>
                </a:solidFill>
                <a:effectLst>
                  <a:outerShdw blurRad="38100" dist="25400" dir="5400000" algn="ctr" rotWithShape="0">
                    <a:srgbClr val="6E747A">
                      <a:alpha val="43000"/>
                    </a:srgbClr>
                  </a:outerShdw>
                </a:effectLst>
              </a:rPr>
              <a:t>Grant no. 12135007</a:t>
            </a:r>
          </a:p>
        </p:txBody>
      </p:sp>
    </p:spTree>
    <p:extLst>
      <p:ext uri="{BB962C8B-B14F-4D97-AF65-F5344CB8AC3E}">
        <p14:creationId xmlns:p14="http://schemas.microsoft.com/office/powerpoint/2010/main" val="51549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Nobel Prize Logo.jpg"/>
          <p:cNvPicPr>
            <a:picLocks noChangeAspect="1"/>
          </p:cNvPicPr>
          <p:nvPr/>
        </p:nvPicPr>
        <p:blipFill>
          <a:blip r:embed="rId3" cstate="print"/>
          <a:stretch>
            <a:fillRect/>
          </a:stretch>
        </p:blipFill>
        <p:spPr>
          <a:xfrm>
            <a:off x="10032325" y="5155524"/>
            <a:ext cx="1245275" cy="1245275"/>
          </a:xfrm>
          <a:prstGeom prst="rect">
            <a:avLst/>
          </a:prstGeom>
        </p:spPr>
      </p:pic>
      <p:sp>
        <p:nvSpPr>
          <p:cNvPr id="2" name="Title 1"/>
          <p:cNvSpPr>
            <a:spLocks noGrp="1"/>
          </p:cNvSpPr>
          <p:nvPr>
            <p:ph type="title"/>
          </p:nvPr>
        </p:nvSpPr>
        <p:spPr/>
        <p:txBody>
          <a:bodyPr/>
          <a:lstStyle/>
          <a:p>
            <a:pPr algn="r"/>
            <a:r>
              <a:rPr lang="en-US" sz="3600" dirty="0"/>
              <a:t>Standard Model</a:t>
            </a:r>
            <a:br>
              <a:rPr lang="en-US" sz="3600" dirty="0"/>
            </a:br>
            <a:r>
              <a:rPr lang="en-US" sz="3600" dirty="0"/>
              <a:t>- History</a:t>
            </a:r>
          </a:p>
        </p:txBody>
      </p:sp>
      <p:sp>
        <p:nvSpPr>
          <p:cNvPr id="3" name="Content Placeholder 2"/>
          <p:cNvSpPr>
            <a:spLocks noGrp="1"/>
          </p:cNvSpPr>
          <p:nvPr>
            <p:ph idx="1"/>
          </p:nvPr>
        </p:nvSpPr>
        <p:spPr>
          <a:xfrm>
            <a:off x="2362200" y="1189040"/>
            <a:ext cx="6096000" cy="4525963"/>
          </a:xfrm>
        </p:spPr>
        <p:txBody>
          <a:bodyPr/>
          <a:lstStyle/>
          <a:p>
            <a:r>
              <a:rPr lang="en-US" dirty="0"/>
              <a:t>In the early 20th Century, the only particles of matter known to exist were </a:t>
            </a:r>
          </a:p>
          <a:p>
            <a:pPr marL="0" indent="0">
              <a:spcBef>
                <a:spcPts val="0"/>
              </a:spcBef>
              <a:buNone/>
            </a:pPr>
            <a:r>
              <a:rPr lang="en-US" dirty="0"/>
              <a:t>     the proton, neutron, and electron.  </a:t>
            </a:r>
          </a:p>
        </p:txBody>
      </p:sp>
      <p:sp>
        <p:nvSpPr>
          <p:cNvPr id="4" name="Date Placeholder 3"/>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p:cNvSpPr>
            <a:spLocks noGrp="1"/>
          </p:cNvSpPr>
          <p:nvPr>
            <p:ph type="ftr" sz="quarter" idx="11"/>
          </p:nvPr>
        </p:nvSpPr>
        <p:spPr/>
        <p:txBody>
          <a:bodyPr/>
          <a:lstStyle/>
          <a:p>
            <a:r>
              <a:rPr lang="en-US" i="0"/>
              <a:t>Craig Roberts: cdroberts@nju.edu.cn  465 .. 25/04/11 ..."Strong Interactions and the Standard Model"</a:t>
            </a:r>
            <a:endParaRPr lang="en-US" dirty="0"/>
          </a:p>
        </p:txBody>
      </p:sp>
      <p:sp>
        <p:nvSpPr>
          <p:cNvPr id="6" name="Slide Number Placeholder 5"/>
          <p:cNvSpPr>
            <a:spLocks noGrp="1"/>
          </p:cNvSpPr>
          <p:nvPr>
            <p:ph type="sldNum" sz="quarter" idx="12"/>
          </p:nvPr>
        </p:nvSpPr>
        <p:spPr/>
        <p:txBody>
          <a:bodyPr/>
          <a:lstStyle/>
          <a:p>
            <a:fld id="{87034D8C-3CB4-402A-BC46-2AB14C0FE90A}" type="slidenum">
              <a:rPr lang="en-US" smtClean="0"/>
              <a:pPr/>
              <a:t>10</a:t>
            </a:fld>
            <a:endParaRPr lang="en-US"/>
          </a:p>
        </p:txBody>
      </p:sp>
      <p:sp>
        <p:nvSpPr>
          <p:cNvPr id="7" name="Content Placeholder 2"/>
          <p:cNvSpPr txBox="1">
            <a:spLocks/>
          </p:cNvSpPr>
          <p:nvPr/>
        </p:nvSpPr>
        <p:spPr bwMode="auto">
          <a:xfrm>
            <a:off x="609600" y="2332040"/>
            <a:ext cx="88392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891" indent="-342891" fontAlgn="base">
              <a:spcBef>
                <a:spcPct val="20000"/>
              </a:spcBef>
              <a:spcAft>
                <a:spcPct val="0"/>
              </a:spcAft>
              <a:buClr>
                <a:srgbClr val="1F497D"/>
              </a:buClr>
              <a:buFont typeface="Wingdings" pitchFamily="2" charset="2"/>
              <a:buChar char="Ø"/>
              <a:defRPr/>
            </a:pPr>
            <a:r>
              <a:rPr lang="en-US" sz="2200" kern="0" dirty="0">
                <a:solidFill>
                  <a:schemeClr val="tx2">
                    <a:lumMod val="75000"/>
                  </a:schemeClr>
                </a:solidFill>
              </a:rPr>
              <a:t>With the advent of cosmic ray science and particle accelerators, numerous additional particles were discovered:</a:t>
            </a:r>
          </a:p>
          <a:p>
            <a:pPr marL="800080" lvl="1" indent="-342891" fontAlgn="base">
              <a:spcBef>
                <a:spcPct val="20000"/>
              </a:spcBef>
              <a:spcAft>
                <a:spcPct val="0"/>
              </a:spcAft>
              <a:buClr>
                <a:srgbClr val="1F497D"/>
              </a:buClr>
              <a:buFont typeface="Courier New" pitchFamily="49" charset="0"/>
              <a:buChar char="o"/>
            </a:pPr>
            <a:r>
              <a:rPr lang="en-US" sz="2000" kern="0" dirty="0">
                <a:solidFill>
                  <a:schemeClr val="tx2">
                    <a:lumMod val="75000"/>
                  </a:schemeClr>
                </a:solidFill>
              </a:rPr>
              <a:t>muon (1937), pion (1947), kaon (1947), rho-meson – pion excitation (1961), </a:t>
            </a:r>
          </a:p>
          <a:p>
            <a:pPr marL="457189" lvl="1" fontAlgn="base">
              <a:spcBef>
                <a:spcPct val="20000"/>
              </a:spcBef>
              <a:spcAft>
                <a:spcPct val="0"/>
              </a:spcAft>
              <a:buClr>
                <a:srgbClr val="1F497D"/>
              </a:buClr>
            </a:pPr>
            <a:r>
              <a:rPr lang="en-US" sz="2000" kern="0" dirty="0">
                <a:solidFill>
                  <a:schemeClr val="tx2">
                    <a:lumMod val="75000"/>
                  </a:schemeClr>
                </a:solidFill>
              </a:rPr>
              <a:t>      Roper resonance – nucleon excitation (1963), … </a:t>
            </a:r>
          </a:p>
          <a:p>
            <a:pPr marL="342891" indent="-342891" fontAlgn="base">
              <a:spcBef>
                <a:spcPct val="20000"/>
              </a:spcBef>
              <a:spcAft>
                <a:spcPct val="0"/>
              </a:spcAft>
              <a:buClr>
                <a:srgbClr val="1F497D"/>
              </a:buClr>
              <a:buFont typeface="Wingdings" pitchFamily="2" charset="2"/>
              <a:buChar char="Ø"/>
              <a:defRPr/>
            </a:pPr>
            <a:r>
              <a:rPr lang="en-US" sz="2200" kern="0" dirty="0">
                <a:solidFill>
                  <a:schemeClr val="tx2">
                    <a:lumMod val="75000"/>
                  </a:schemeClr>
                </a:solidFill>
              </a:rPr>
              <a:t>By the mid-1960s, it was apparent that not all the particles could be </a:t>
            </a:r>
            <a:r>
              <a:rPr lang="en-US" sz="2200" i="1" kern="0" dirty="0">
                <a:solidFill>
                  <a:schemeClr val="tx2">
                    <a:lumMod val="75000"/>
                  </a:schemeClr>
                </a:solidFill>
              </a:rPr>
              <a:t>fundamental</a:t>
            </a:r>
            <a:r>
              <a:rPr lang="en-US" sz="2200" kern="0" dirty="0">
                <a:solidFill>
                  <a:schemeClr val="tx2">
                    <a:lumMod val="75000"/>
                  </a:schemeClr>
                </a:solidFill>
              </a:rPr>
              <a:t>.  </a:t>
            </a:r>
          </a:p>
          <a:p>
            <a:pPr marL="742932" lvl="1" indent="-285744" fontAlgn="base">
              <a:spcBef>
                <a:spcPct val="20000"/>
              </a:spcBef>
              <a:spcAft>
                <a:spcPct val="0"/>
              </a:spcAft>
              <a:buClr>
                <a:srgbClr val="1F497D"/>
              </a:buClr>
              <a:buFont typeface="Courier New" pitchFamily="49" charset="0"/>
              <a:buChar char="o"/>
              <a:defRPr/>
            </a:pPr>
            <a:r>
              <a:rPr lang="en-US" sz="2000" kern="0" dirty="0">
                <a:solidFill>
                  <a:schemeClr val="tx2">
                    <a:lumMod val="75000"/>
                  </a:schemeClr>
                </a:solidFill>
              </a:rPr>
              <a:t>A new paradigm was necessary. </a:t>
            </a:r>
          </a:p>
          <a:p>
            <a:pPr marL="342891" indent="-342891" fontAlgn="base">
              <a:spcBef>
                <a:spcPct val="20000"/>
              </a:spcBef>
              <a:spcAft>
                <a:spcPct val="0"/>
              </a:spcAft>
              <a:buClr>
                <a:srgbClr val="1F497D"/>
              </a:buClr>
              <a:buFont typeface="Wingdings" pitchFamily="2" charset="2"/>
              <a:buChar char="Ø"/>
              <a:defRPr/>
            </a:pPr>
            <a:r>
              <a:rPr lang="en-US" sz="2200" kern="0" dirty="0">
                <a:solidFill>
                  <a:schemeClr val="tx2">
                    <a:lumMod val="75000"/>
                  </a:schemeClr>
                </a:solidFill>
              </a:rPr>
              <a:t>Constituent-quark theory (1964) of Gell-Mann and Zweig, independently, was a crucial step forward.  </a:t>
            </a:r>
          </a:p>
          <a:p>
            <a:pPr marL="742932" lvl="1" indent="-285744" fontAlgn="base">
              <a:spcBef>
                <a:spcPct val="20000"/>
              </a:spcBef>
              <a:spcAft>
                <a:spcPct val="0"/>
              </a:spcAft>
              <a:buClr>
                <a:srgbClr val="1F497D"/>
              </a:buClr>
              <a:buFont typeface="Courier New" pitchFamily="49" charset="0"/>
              <a:buChar char="o"/>
              <a:defRPr/>
            </a:pPr>
            <a:r>
              <a:rPr lang="en-US" sz="2000" kern="0" dirty="0">
                <a:solidFill>
                  <a:schemeClr val="tx2">
                    <a:lumMod val="75000"/>
                  </a:schemeClr>
                </a:solidFill>
              </a:rPr>
              <a:t>Gell-Mann, Nobel Prize 1969:</a:t>
            </a:r>
            <a:r>
              <a:rPr lang="en-US" sz="2000" i="1" kern="0" dirty="0">
                <a:solidFill>
                  <a:schemeClr val="tx2">
                    <a:lumMod val="75000"/>
                  </a:schemeClr>
                </a:solidFill>
              </a:rPr>
              <a:t> "for his contributions and discoveries concerning the classification of elementary particles and their interactions"</a:t>
            </a:r>
            <a:r>
              <a:rPr lang="en-US" sz="2000" kern="0" dirty="0">
                <a:solidFill>
                  <a:schemeClr val="tx2">
                    <a:lumMod val="75000"/>
                  </a:schemeClr>
                </a:solidFill>
              </a:rPr>
              <a:t>.</a:t>
            </a:r>
            <a:endParaRPr lang="en-US" sz="2200" kern="0" dirty="0">
              <a:solidFill>
                <a:schemeClr val="tx2">
                  <a:lumMod val="75000"/>
                </a:schemeClr>
              </a:solidFil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3685" y="1496786"/>
            <a:ext cx="3093232" cy="1293245"/>
          </a:xfrm>
          <a:prstGeom prst="rect">
            <a:avLst/>
          </a:prstGeom>
        </p:spPr>
      </p:pic>
      <p:sp>
        <p:nvSpPr>
          <p:cNvPr id="10" name="TextBox 9">
            <a:extLst>
              <a:ext uri="{FF2B5EF4-FFF2-40B4-BE49-F238E27FC236}">
                <a16:creationId xmlns:a16="http://schemas.microsoft.com/office/drawing/2014/main" id="{666D4BC6-983F-413E-900D-5CE4F6EFEF63}"/>
              </a:ext>
            </a:extLst>
          </p:cNvPr>
          <p:cNvSpPr txBox="1"/>
          <p:nvPr/>
        </p:nvSpPr>
        <p:spPr>
          <a:xfrm>
            <a:off x="8643685" y="3124200"/>
            <a:ext cx="3319715" cy="2031325"/>
          </a:xfrm>
          <a:prstGeom prst="rect">
            <a:avLst/>
          </a:prstGeom>
          <a:noFill/>
        </p:spPr>
        <p:txBody>
          <a:bodyPr wrap="square" rtlCol="0">
            <a:spAutoFit/>
          </a:bodyPr>
          <a:lstStyle/>
          <a:p>
            <a:pPr algn="r"/>
            <a:r>
              <a:rPr lang="en-US" i="1" dirty="0">
                <a:solidFill>
                  <a:schemeClr val="tx2">
                    <a:lumMod val="75000"/>
                  </a:schemeClr>
                </a:solidFill>
              </a:rPr>
              <a:t>Nobel Prize 1938 “for his demonstrations of the existence of new radioactive elements produced by neutron irradiation, and for his related discovery of nuclear reactions brought about by slow neutrons”</a:t>
            </a:r>
          </a:p>
        </p:txBody>
      </p:sp>
      <p:pic>
        <p:nvPicPr>
          <p:cNvPr id="12" name="Picture 11" descr="A picture containing water, outdoor, boat, kite&#10;&#10;Description automatically generated">
            <a:extLst>
              <a:ext uri="{FF2B5EF4-FFF2-40B4-BE49-F238E27FC236}">
                <a16:creationId xmlns:a16="http://schemas.microsoft.com/office/drawing/2014/main" id="{9C7C4EEB-E4AD-4D82-BB8C-7565F3FDDF9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400" y="67071"/>
            <a:ext cx="2209800" cy="2209800"/>
          </a:xfrm>
          <a:prstGeom prst="rect">
            <a:avLst/>
          </a:prstGeom>
        </p:spPr>
      </p:pic>
    </p:spTree>
    <p:extLst>
      <p:ext uri="{BB962C8B-B14F-4D97-AF65-F5344CB8AC3E}">
        <p14:creationId xmlns:p14="http://schemas.microsoft.com/office/powerpoint/2010/main" val="215612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1000"/>
                                        <p:tgtEl>
                                          <p:spTgt spid="7">
                                            <p:txEl>
                                              <p:pRg st="1" end="1"/>
                                            </p:txEl>
                                          </p:spTgt>
                                        </p:tgtEl>
                                      </p:cBhvr>
                                    </p:animEffect>
                                    <p:anim calcmode="lin" valueType="num">
                                      <p:cBhvr>
                                        <p:cTn id="13"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1" end="1"/>
                                            </p:txEl>
                                          </p:spTgt>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1000"/>
                                        <p:tgtEl>
                                          <p:spTgt spid="7">
                                            <p:txEl>
                                              <p:pRg st="2" end="2"/>
                                            </p:txEl>
                                          </p:spTgt>
                                        </p:tgtEl>
                                      </p:cBhvr>
                                    </p:animEffect>
                                    <p:anim calcmode="lin" valueType="num">
                                      <p:cBhvr>
                                        <p:cTn id="18"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7">
                                            <p:txEl>
                                              <p:pRg st="2" end="2"/>
                                            </p:txEl>
                                          </p:spTgt>
                                        </p:tgtEl>
                                        <p:attrNameLst>
                                          <p:attrName>ppt_y</p:attrName>
                                        </p:attrNameLst>
                                      </p:cBhvr>
                                      <p:tavLst>
                                        <p:tav tm="0">
                                          <p:val>
                                            <p:strVal val="#ppt_y-.1"/>
                                          </p:val>
                                        </p:tav>
                                        <p:tav tm="100000">
                                          <p:val>
                                            <p:strVal val="#ppt_y"/>
                                          </p:val>
                                        </p:tav>
                                      </p:tavLst>
                                    </p:anim>
                                  </p:childTnLst>
                                </p:cTn>
                              </p:par>
                              <p:par>
                                <p:cTn id="20" presetID="2" presetClass="entr" presetSubtype="6"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0" presetClass="entr" presetSubtype="0" decel="10000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1000" fill="hold"/>
                                        <p:tgtEl>
                                          <p:spTgt spid="9"/>
                                        </p:tgtEl>
                                        <p:attrNameLst>
                                          <p:attrName>ppt_w</p:attrName>
                                        </p:attrNameLst>
                                      </p:cBhvr>
                                      <p:tavLst>
                                        <p:tav tm="0">
                                          <p:val>
                                            <p:strVal val="#ppt_w+.3"/>
                                          </p:val>
                                        </p:tav>
                                        <p:tav tm="100000">
                                          <p:val>
                                            <p:strVal val="#ppt_w"/>
                                          </p:val>
                                        </p:tav>
                                      </p:tavLst>
                                    </p:anim>
                                    <p:anim calcmode="lin" valueType="num">
                                      <p:cBhvr>
                                        <p:cTn id="29" dur="1000" fill="hold"/>
                                        <p:tgtEl>
                                          <p:spTgt spid="9"/>
                                        </p:tgtEl>
                                        <p:attrNameLst>
                                          <p:attrName>ppt_h</p:attrName>
                                        </p:attrNameLst>
                                      </p:cBhvr>
                                      <p:tavLst>
                                        <p:tav tm="0">
                                          <p:val>
                                            <p:strVal val="#ppt_h"/>
                                          </p:val>
                                        </p:tav>
                                        <p:tav tm="100000">
                                          <p:val>
                                            <p:strVal val="#ppt_h"/>
                                          </p:val>
                                        </p:tav>
                                      </p:tavLst>
                                    </p:anim>
                                    <p:animEffect transition="in" filter="fade">
                                      <p:cBhvr>
                                        <p:cTn id="30" dur="1000"/>
                                        <p:tgtEl>
                                          <p:spTgt spid="9"/>
                                        </p:tgtEl>
                                      </p:cBhvr>
                                    </p:animEffect>
                                  </p:childTnLst>
                                </p:cTn>
                              </p:par>
                              <p:par>
                                <p:cTn id="31" presetID="6" presetClass="entr" presetSubtype="16"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circle(in)">
                                      <p:cBhvr>
                                        <p:cTn id="33" dur="2000"/>
                                        <p:tgtEl>
                                          <p:spTgt spid="10"/>
                                        </p:tgtEl>
                                      </p:cBhvr>
                                    </p:animEffect>
                                  </p:childTnLst>
                                </p:cTn>
                              </p:par>
                              <p:par>
                                <p:cTn id="34" presetID="6" presetClass="entr" presetSubtype="16"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circle(in)">
                                      <p:cBhvr>
                                        <p:cTn id="36" dur="20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7">
                                            <p:txEl>
                                              <p:pRg st="3" end="3"/>
                                            </p:txEl>
                                          </p:spTgt>
                                        </p:tgtEl>
                                        <p:attrNameLst>
                                          <p:attrName>style.visibility</p:attrName>
                                        </p:attrNameLst>
                                      </p:cBhvr>
                                      <p:to>
                                        <p:strVal val="visible"/>
                                      </p:to>
                                    </p:set>
                                    <p:animEffect transition="in" filter="barn(inVertical)">
                                      <p:cBhvr>
                                        <p:cTn id="41" dur="500"/>
                                        <p:tgtEl>
                                          <p:spTgt spid="7">
                                            <p:txEl>
                                              <p:pRg st="3" end="3"/>
                                            </p:txEl>
                                          </p:spTgt>
                                        </p:tgtEl>
                                      </p:cBhvr>
                                    </p:animEffect>
                                  </p:childTnLst>
                                </p:cTn>
                              </p:par>
                              <p:par>
                                <p:cTn id="42" presetID="16" presetClass="entr" presetSubtype="21" fill="hold" nodeType="withEffect">
                                  <p:stCondLst>
                                    <p:cond delay="0"/>
                                  </p:stCondLst>
                                  <p:childTnLst>
                                    <p:set>
                                      <p:cBhvr>
                                        <p:cTn id="43" dur="1" fill="hold">
                                          <p:stCondLst>
                                            <p:cond delay="0"/>
                                          </p:stCondLst>
                                        </p:cTn>
                                        <p:tgtEl>
                                          <p:spTgt spid="7">
                                            <p:txEl>
                                              <p:pRg st="4" end="4"/>
                                            </p:txEl>
                                          </p:spTgt>
                                        </p:tgtEl>
                                        <p:attrNameLst>
                                          <p:attrName>style.visibility</p:attrName>
                                        </p:attrNameLst>
                                      </p:cBhvr>
                                      <p:to>
                                        <p:strVal val="visible"/>
                                      </p:to>
                                    </p:set>
                                    <p:animEffect transition="in" filter="barn(inVertical)">
                                      <p:cBhvr>
                                        <p:cTn id="44" dur="500"/>
                                        <p:tgtEl>
                                          <p:spTgt spid="7">
                                            <p:txEl>
                                              <p:pRg st="4" end="4"/>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nodeType="clickEffect">
                                  <p:stCondLst>
                                    <p:cond delay="0"/>
                                  </p:stCondLst>
                                  <p:childTnLst>
                                    <p:set>
                                      <p:cBhvr>
                                        <p:cTn id="48" dur="1" fill="hold">
                                          <p:stCondLst>
                                            <p:cond delay="0"/>
                                          </p:stCondLst>
                                        </p:cTn>
                                        <p:tgtEl>
                                          <p:spTgt spid="7">
                                            <p:txEl>
                                              <p:pRg st="5" end="5"/>
                                            </p:txEl>
                                          </p:spTgt>
                                        </p:tgtEl>
                                        <p:attrNameLst>
                                          <p:attrName>style.visibility</p:attrName>
                                        </p:attrNameLst>
                                      </p:cBhvr>
                                      <p:to>
                                        <p:strVal val="visible"/>
                                      </p:to>
                                    </p:set>
                                    <p:animEffect transition="in" filter="barn(inVertical)">
                                      <p:cBhvr>
                                        <p:cTn id="49" dur="500"/>
                                        <p:tgtEl>
                                          <p:spTgt spid="7">
                                            <p:txEl>
                                              <p:pRg st="5" end="5"/>
                                            </p:txEl>
                                          </p:spTgt>
                                        </p:tgtEl>
                                      </p:cBhvr>
                                    </p:animEffect>
                                  </p:childTnLst>
                                </p:cTn>
                              </p:par>
                              <p:par>
                                <p:cTn id="50" presetID="16" presetClass="entr" presetSubtype="21" fill="hold" nodeType="withEffect">
                                  <p:stCondLst>
                                    <p:cond delay="0"/>
                                  </p:stCondLst>
                                  <p:childTnLst>
                                    <p:set>
                                      <p:cBhvr>
                                        <p:cTn id="51" dur="1" fill="hold">
                                          <p:stCondLst>
                                            <p:cond delay="0"/>
                                          </p:stCondLst>
                                        </p:cTn>
                                        <p:tgtEl>
                                          <p:spTgt spid="7">
                                            <p:txEl>
                                              <p:pRg st="6" end="6"/>
                                            </p:txEl>
                                          </p:spTgt>
                                        </p:tgtEl>
                                        <p:attrNameLst>
                                          <p:attrName>style.visibility</p:attrName>
                                        </p:attrNameLst>
                                      </p:cBhvr>
                                      <p:to>
                                        <p:strVal val="visible"/>
                                      </p:to>
                                    </p:set>
                                    <p:animEffect transition="in" filter="barn(inVertical)">
                                      <p:cBhvr>
                                        <p:cTn id="52"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sunset, light, blur, night sky&#10;&#10;Description automatically generated">
            <a:extLst>
              <a:ext uri="{FF2B5EF4-FFF2-40B4-BE49-F238E27FC236}">
                <a16:creationId xmlns:a16="http://schemas.microsoft.com/office/drawing/2014/main" id="{73347FF2-6316-A52F-D34A-EC57CDC901EE}"/>
              </a:ext>
            </a:extLst>
          </p:cNvPr>
          <p:cNvPicPr>
            <a:picLocks noChangeAspect="1"/>
          </p:cNvPicPr>
          <p:nvPr/>
        </p:nvPicPr>
        <p:blipFill>
          <a:blip r:embed="rId2">
            <a:alphaModFix amt="3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4FC7954-E2E9-4BAD-8822-8AAA182F356E}"/>
              </a:ext>
            </a:extLst>
          </p:cNvPr>
          <p:cNvSpPr>
            <a:spLocks noGrp="1"/>
          </p:cNvSpPr>
          <p:nvPr>
            <p:ph type="title"/>
          </p:nvPr>
        </p:nvSpPr>
        <p:spPr/>
        <p:txBody>
          <a:bodyPr/>
          <a:lstStyle/>
          <a:p>
            <a:pPr algn="ctr"/>
            <a:r>
              <a:rPr lang="en-GB" sz="4400" b="0" i="1" dirty="0">
                <a:ln w="0"/>
                <a:solidFill>
                  <a:schemeClr val="accent1"/>
                </a:solidFill>
                <a:effectLst>
                  <a:outerShdw blurRad="38100" dist="25400" dir="5400000" algn="ctr" rotWithShape="0">
                    <a:srgbClr val="6E747A">
                      <a:alpha val="43000"/>
                    </a:srgbClr>
                  </a:outerShdw>
                </a:effectLst>
              </a:rPr>
              <a:t>Charting EHM</a:t>
            </a:r>
            <a:endParaRPr lang="en-US" sz="4400" b="0" i="1" dirty="0">
              <a:ln w="0"/>
              <a:solidFill>
                <a:schemeClr val="accent1"/>
              </a:solidFill>
              <a:effectLst>
                <a:outerShdw blurRad="38100" dist="25400" dir="5400000" algn="ctr" rotWithShape="0">
                  <a:srgbClr val="6E747A">
                    <a:alpha val="43000"/>
                  </a:srgbClr>
                </a:outerShdw>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BE27CE-2842-4F01-8A5E-FC6016E490D2}"/>
                  </a:ext>
                </a:extLst>
              </p:cNvPr>
              <p:cNvSpPr>
                <a:spLocks noGrp="1"/>
              </p:cNvSpPr>
              <p:nvPr>
                <p:ph idx="1"/>
              </p:nvPr>
            </p:nvSpPr>
            <p:spPr>
              <a:xfrm>
                <a:off x="609600" y="990600"/>
                <a:ext cx="11277600" cy="5316538"/>
              </a:xfrm>
            </p:spPr>
            <p:txBody>
              <a:bodyPr/>
              <a:lstStyle/>
              <a:p>
                <a:r>
                  <a:rPr lang="en-GB" dirty="0"/>
                  <a:t>Proton was discovered 100 years ago … It is stable; hence, an ideal target in experiments</a:t>
                </a:r>
              </a:p>
              <a:p>
                <a:r>
                  <a:rPr lang="en-GB" dirty="0"/>
                  <a:t>But just as studying the hydrogen atom ground state didn’t give us QED,</a:t>
                </a:r>
              </a:p>
              <a:p>
                <a:pPr marL="0" indent="0">
                  <a:spcBef>
                    <a:spcPts val="0"/>
                  </a:spcBef>
                  <a:buNone/>
                </a:pPr>
                <a:r>
                  <a:rPr lang="en-GB" dirty="0"/>
                  <a:t>	focusing on the ground state of only one form of hadron matter will not solve QCD</a:t>
                </a:r>
              </a:p>
              <a:p>
                <a:r>
                  <a:rPr lang="en-GB" dirty="0"/>
                  <a:t>New era is dawning … high energy + high luminosity </a:t>
                </a:r>
              </a:p>
              <a:p>
                <a:pPr marL="0" indent="0">
                  <a:spcBef>
                    <a:spcPts val="0"/>
                  </a:spcBef>
                  <a:buNone/>
                </a:pPr>
                <a:r>
                  <a:rPr lang="en-GB" b="0" dirty="0"/>
                  <a:t>	</a:t>
                </a:r>
                <a14:m>
                  <m:oMath xmlns:m="http://schemas.openxmlformats.org/officeDocument/2006/math">
                    <m:r>
                      <a:rPr lang="en-AU" b="0" i="1" smtClean="0">
                        <a:latin typeface="Cambria Math" panose="02040503050406030204" pitchFamily="18" charset="0"/>
                      </a:rPr>
                      <m:t>⇒</m:t>
                    </m:r>
                  </m:oMath>
                </a14:m>
                <a:r>
                  <a:rPr lang="en-GB" dirty="0"/>
                  <a:t> </a:t>
                </a:r>
                <a:r>
                  <a:rPr lang="en-GB" sz="2400" dirty="0">
                    <a:ln w="0"/>
                    <a:solidFill>
                      <a:srgbClr val="FF0000"/>
                    </a:solidFill>
                    <a:effectLst>
                      <a:outerShdw blurRad="38100" dist="25400" dir="5400000" algn="ctr" rotWithShape="0">
                        <a:srgbClr val="6E747A">
                          <a:alpha val="43000"/>
                        </a:srgbClr>
                      </a:outerShdw>
                    </a:effectLst>
                  </a:rPr>
                  <a:t>Science can move beyond the focus on the proton</a:t>
                </a:r>
                <a:endParaRPr lang="en-GB" dirty="0">
                  <a:solidFill>
                    <a:srgbClr val="FF0000"/>
                  </a:solidFill>
                </a:endParaRPr>
              </a:p>
              <a:p>
                <a:r>
                  <a:rPr lang="en-GB" dirty="0"/>
                  <a:t>Precision studies of the structure of </a:t>
                </a:r>
              </a:p>
              <a:p>
                <a:pPr lvl="1">
                  <a:spcBef>
                    <a:spcPts val="0"/>
                  </a:spcBef>
                </a:pPr>
                <a:r>
                  <a:rPr lang="en-GB" sz="2200" dirty="0"/>
                  <a:t>Nature’s most fundamental Nambu-Goldstone bosons (</a:t>
                </a:r>
                <a14:m>
                  <m:oMath xmlns:m="http://schemas.openxmlformats.org/officeDocument/2006/math">
                    <m:r>
                      <a:rPr lang="en-AU" sz="2200" b="0" i="1" smtClean="0">
                        <a:latin typeface="Cambria Math" panose="02040503050406030204" pitchFamily="18" charset="0"/>
                      </a:rPr>
                      <m:t>𝜋</m:t>
                    </m:r>
                  </m:oMath>
                </a14:m>
                <a:r>
                  <a:rPr lang="en-GB" sz="2200" dirty="0"/>
                  <a:t> &amp; </a:t>
                </a:r>
                <a:r>
                  <a:rPr lang="en-GB" sz="2200" i="1" dirty="0"/>
                  <a:t>K</a:t>
                </a:r>
                <a:r>
                  <a:rPr lang="en-GB" sz="2200" dirty="0"/>
                  <a:t>) will become possible</a:t>
                </a:r>
              </a:p>
              <a:p>
                <a:pPr lvl="1">
                  <a:spcBef>
                    <a:spcPts val="0"/>
                  </a:spcBef>
                </a:pPr>
                <a:r>
                  <a:rPr lang="en-GB" sz="2200" dirty="0"/>
                  <a:t>Baryon excited states </a:t>
                </a:r>
              </a:p>
              <a:p>
                <a:pPr lvl="2">
                  <a:spcBef>
                    <a:spcPts val="0"/>
                  </a:spcBef>
                  <a:buFont typeface="Wingdings" panose="05000000000000000000" pitchFamily="2" charset="2"/>
                  <a:buChar char="ü"/>
                </a:pPr>
                <a:r>
                  <a:rPr lang="en-US" sz="2200" dirty="0"/>
                  <a:t>Baryons are the most fundamental three-body systems in Nature</a:t>
                </a:r>
              </a:p>
              <a:p>
                <a:pPr lvl="2">
                  <a:spcBef>
                    <a:spcPts val="0"/>
                  </a:spcBef>
                  <a:buFont typeface="Wingdings" panose="05000000000000000000" pitchFamily="2" charset="2"/>
                  <a:buChar char="ü"/>
                </a:pPr>
                <a:r>
                  <a:rPr lang="en-US" sz="2200" dirty="0"/>
                  <a:t>If we don’t understand how QCD, a </a:t>
                </a:r>
                <a:r>
                  <a:rPr lang="en-US" sz="2200" u="sng" dirty="0"/>
                  <a:t>Poincaré-invariant quantum field theory</a:t>
                </a:r>
                <a:r>
                  <a:rPr lang="en-US" sz="2200" dirty="0"/>
                  <a:t>, builds each of the baryons in the complete spectrum, then we don't understand Nature. </a:t>
                </a:r>
              </a:p>
              <a:p>
                <a:pPr>
                  <a:spcBef>
                    <a:spcPts val="0"/>
                  </a:spcBef>
                </a:pPr>
                <a:r>
                  <a:rPr lang="en-US" sz="2400" dirty="0">
                    <a:ln w="0"/>
                    <a:solidFill>
                      <a:srgbClr val="FF0000"/>
                    </a:solidFill>
                    <a:effectLst>
                      <a:outerShdw blurRad="38100" dist="25400" dir="5400000" algn="ctr" rotWithShape="0">
                        <a:srgbClr val="6E747A">
                          <a:alpha val="43000"/>
                        </a:srgbClr>
                      </a:outerShdw>
                    </a:effectLst>
                  </a:rPr>
                  <a:t>EHM is </a:t>
                </a:r>
                <a:r>
                  <a:rPr lang="en-US" sz="2400" u="sng" dirty="0">
                    <a:ln w="0"/>
                    <a:solidFill>
                      <a:srgbClr val="FF0000"/>
                    </a:solidFill>
                    <a:effectLst>
                      <a:outerShdw blurRad="38100" dist="25400" dir="5400000" algn="ctr" rotWithShape="0">
                        <a:srgbClr val="6E747A">
                          <a:alpha val="43000"/>
                        </a:srgbClr>
                      </a:outerShdw>
                    </a:effectLst>
                  </a:rPr>
                  <a:t>not</a:t>
                </a:r>
                <a:r>
                  <a:rPr lang="en-US" sz="2400" dirty="0">
                    <a:ln w="0"/>
                    <a:solidFill>
                      <a:srgbClr val="FF0000"/>
                    </a:solidFill>
                    <a:effectLst>
                      <a:outerShdw blurRad="38100" dist="25400" dir="5400000" algn="ctr" rotWithShape="0">
                        <a:srgbClr val="6E747A">
                          <a:alpha val="43000"/>
                        </a:srgbClr>
                      </a:outerShdw>
                    </a:effectLst>
                  </a:rPr>
                  <a:t> immutable</a:t>
                </a:r>
                <a:r>
                  <a:rPr lang="en-US" sz="2400" dirty="0"/>
                  <a:t> </a:t>
                </a:r>
              </a:p>
              <a:p>
                <a:pPr lvl="1">
                  <a:spcBef>
                    <a:spcPts val="0"/>
                  </a:spcBef>
                </a:pPr>
                <a:r>
                  <a:rPr lang="en-US" sz="2200" dirty="0"/>
                  <a:t>its manifestations are manifold</a:t>
                </a:r>
              </a:p>
              <a:p>
                <a:pPr lvl="1">
                  <a:spcBef>
                    <a:spcPts val="0"/>
                  </a:spcBef>
                </a:pPr>
                <a:r>
                  <a:rPr lang="en-US" sz="2200" dirty="0"/>
                  <a:t>experience </a:t>
                </a:r>
                <a14:m>
                  <m:oMath xmlns:m="http://schemas.openxmlformats.org/officeDocument/2006/math">
                    <m:r>
                      <a:rPr lang="en-AU" sz="2200" b="0" i="1" dirty="0" smtClean="0">
                        <a:latin typeface="Cambria Math" panose="02040503050406030204" pitchFamily="18" charset="0"/>
                      </a:rPr>
                      <m:t>⇒</m:t>
                    </m:r>
                  </m:oMath>
                </a14:m>
                <a:r>
                  <a:rPr lang="en-US" sz="2200" dirty="0"/>
                  <a:t> each hadron reveals different facets</a:t>
                </a:r>
              </a:p>
              <a:p>
                <a:pPr lvl="1">
                  <a:spcBef>
                    <a:spcPts val="0"/>
                  </a:spcBef>
                </a:pPr>
                <a:r>
                  <a:rPr lang="en-US" sz="2200" dirty="0">
                    <a:ln w="0"/>
                    <a:solidFill>
                      <a:srgbClr val="FF0000"/>
                    </a:solidFill>
                    <a:effectLst>
                      <a:outerShdw blurRad="38100" dist="25400" dir="5400000" algn="ctr" rotWithShape="0">
                        <a:srgbClr val="6E747A">
                          <a:alpha val="43000"/>
                        </a:srgbClr>
                      </a:outerShdw>
                    </a:effectLst>
                  </a:rPr>
                  <a:t>One piece does not complete a puzzle</a:t>
                </a:r>
                <a:endParaRPr lang="en-GB" sz="2200" dirty="0">
                  <a:solidFill>
                    <a:srgbClr val="FF0000"/>
                  </a:solidFill>
                </a:endParaRPr>
              </a:p>
            </p:txBody>
          </p:sp>
        </mc:Choice>
        <mc:Fallback xmlns="">
          <p:sp>
            <p:nvSpPr>
              <p:cNvPr id="3" name="Content Placeholder 2">
                <a:extLst>
                  <a:ext uri="{FF2B5EF4-FFF2-40B4-BE49-F238E27FC236}">
                    <a16:creationId xmlns:a16="http://schemas.microsoft.com/office/drawing/2014/main" id="{69BE27CE-2842-4F01-8A5E-FC6016E490D2}"/>
                  </a:ext>
                </a:extLst>
              </p:cNvPr>
              <p:cNvSpPr>
                <a:spLocks noGrp="1" noRot="1" noChangeAspect="1" noMove="1" noResize="1" noEditPoints="1" noAdjustHandles="1" noChangeArrowheads="1" noChangeShapeType="1" noTextEdit="1"/>
              </p:cNvSpPr>
              <p:nvPr>
                <p:ph idx="1"/>
              </p:nvPr>
            </p:nvSpPr>
            <p:spPr>
              <a:xfrm>
                <a:off x="609600" y="990600"/>
                <a:ext cx="11277600" cy="5316538"/>
              </a:xfrm>
              <a:blipFill>
                <a:blip r:embed="rId3"/>
                <a:stretch>
                  <a:fillRect l="-865" t="-803" b="-4128"/>
                </a:stretch>
              </a:blipFill>
            </p:spPr>
            <p:txBody>
              <a:bodyPr/>
              <a:lstStyle/>
              <a:p>
                <a:r>
                  <a:rPr lang="en-AU">
                    <a:noFill/>
                  </a:rPr>
                  <a:t> </a:t>
                </a:r>
              </a:p>
            </p:txBody>
          </p:sp>
        </mc:Fallback>
      </mc:AlternateContent>
      <p:sp>
        <p:nvSpPr>
          <p:cNvPr id="4" name="Date Placeholder 3">
            <a:extLst>
              <a:ext uri="{FF2B5EF4-FFF2-40B4-BE49-F238E27FC236}">
                <a16:creationId xmlns:a16="http://schemas.microsoft.com/office/drawing/2014/main" id="{8F221E6A-84E8-41AC-AE0A-97EF0356F757}"/>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17BC975F-D009-452C-89E8-423900927F71}"/>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331C9FE4-EB73-43B5-9651-AA0616A87120}"/>
              </a:ext>
            </a:extLst>
          </p:cNvPr>
          <p:cNvSpPr>
            <a:spLocks noGrp="1"/>
          </p:cNvSpPr>
          <p:nvPr>
            <p:ph type="sldNum" sz="quarter" idx="12"/>
          </p:nvPr>
        </p:nvSpPr>
        <p:spPr/>
        <p:txBody>
          <a:bodyPr/>
          <a:lstStyle/>
          <a:p>
            <a:fld id="{87034D8C-3CB4-402A-BC46-2AB14C0FE90A}" type="slidenum">
              <a:rPr lang="en-US" smtClean="0"/>
              <a:pPr/>
              <a:t>100</a:t>
            </a:fld>
            <a:endParaRPr lang="en-US"/>
          </a:p>
        </p:txBody>
      </p:sp>
      <p:pic>
        <p:nvPicPr>
          <p:cNvPr id="8" name="Picture 7" descr="A white puzzle with a missing piece&#10;&#10;Description automatically generated">
            <a:extLst>
              <a:ext uri="{FF2B5EF4-FFF2-40B4-BE49-F238E27FC236}">
                <a16:creationId xmlns:a16="http://schemas.microsoft.com/office/drawing/2014/main" id="{B76BFE6B-3F1C-5CA2-34F0-89BF40EAFDD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7467600" y="5113201"/>
            <a:ext cx="1759665" cy="1460637"/>
          </a:xfrm>
          <a:prstGeom prst="rect">
            <a:avLst/>
          </a:prstGeom>
        </p:spPr>
      </p:pic>
      <p:sp>
        <p:nvSpPr>
          <p:cNvPr id="9" name="TextBox 8">
            <a:extLst>
              <a:ext uri="{FF2B5EF4-FFF2-40B4-BE49-F238E27FC236}">
                <a16:creationId xmlns:a16="http://schemas.microsoft.com/office/drawing/2014/main" id="{B5184408-2AD6-B363-ED3D-5118E6FBD987}"/>
              </a:ext>
            </a:extLst>
          </p:cNvPr>
          <p:cNvSpPr txBox="1"/>
          <p:nvPr/>
        </p:nvSpPr>
        <p:spPr>
          <a:xfrm>
            <a:off x="9407168" y="4842808"/>
            <a:ext cx="2743200" cy="1938992"/>
          </a:xfrm>
          <a:prstGeom prst="rect">
            <a:avLst/>
          </a:prstGeom>
          <a:noFill/>
          <a:effectLst>
            <a:innerShdw blurRad="63500" dist="50800" dir="2700000">
              <a:prstClr val="black">
                <a:alpha val="50000"/>
              </a:prstClr>
            </a:innerShdw>
          </a:effectLst>
        </p:spPr>
        <p:txBody>
          <a:bodyPr wrap="square" rtlCol="0">
            <a:spAutoFit/>
          </a:bodyPr>
          <a:lstStyle/>
          <a:p>
            <a:r>
              <a:rPr lang="en-AU" sz="2400" dirty="0">
                <a:ln w="0"/>
                <a:solidFill>
                  <a:srgbClr val="C00000"/>
                </a:solidFill>
                <a:effectLst>
                  <a:outerShdw blurRad="38100" dist="25400" dir="5400000" algn="ctr" rotWithShape="0">
                    <a:srgbClr val="6E747A">
                      <a:alpha val="43000"/>
                    </a:srgbClr>
                  </a:outerShdw>
                </a:effectLst>
              </a:rPr>
              <a:t>AMBER @ CERN</a:t>
            </a:r>
          </a:p>
          <a:p>
            <a:r>
              <a:rPr lang="en-AU" sz="2400" dirty="0">
                <a:ln w="0"/>
                <a:solidFill>
                  <a:srgbClr val="C00000"/>
                </a:solidFill>
                <a:effectLst>
                  <a:outerShdw blurRad="38100" dist="25400" dir="5400000" algn="ctr" rotWithShape="0">
                    <a:srgbClr val="6E747A">
                      <a:alpha val="43000"/>
                    </a:srgbClr>
                  </a:outerShdw>
                </a:effectLst>
              </a:rPr>
              <a:t>EIC</a:t>
            </a:r>
          </a:p>
          <a:p>
            <a:r>
              <a:rPr lang="en-AU" sz="2400" dirty="0" err="1">
                <a:ln w="0"/>
                <a:solidFill>
                  <a:srgbClr val="C00000"/>
                </a:solidFill>
                <a:effectLst>
                  <a:outerShdw blurRad="38100" dist="25400" dir="5400000" algn="ctr" rotWithShape="0">
                    <a:srgbClr val="6E747A">
                      <a:alpha val="43000"/>
                    </a:srgbClr>
                  </a:outerShdw>
                </a:effectLst>
              </a:rPr>
              <a:t>EicC</a:t>
            </a:r>
            <a:r>
              <a:rPr lang="en-AU" sz="2400" dirty="0">
                <a:ln w="0"/>
                <a:solidFill>
                  <a:srgbClr val="C00000"/>
                </a:solidFill>
                <a:effectLst>
                  <a:outerShdw blurRad="38100" dist="25400" dir="5400000" algn="ctr" rotWithShape="0">
                    <a:srgbClr val="6E747A">
                      <a:alpha val="43000"/>
                    </a:srgbClr>
                  </a:outerShdw>
                </a:effectLst>
              </a:rPr>
              <a:t> &amp; SCT &amp; CEPC</a:t>
            </a:r>
          </a:p>
          <a:p>
            <a:r>
              <a:rPr lang="en-AU" sz="2400" dirty="0">
                <a:ln w="0"/>
                <a:solidFill>
                  <a:srgbClr val="C00000"/>
                </a:solidFill>
                <a:effectLst>
                  <a:outerShdw blurRad="38100" dist="25400" dir="5400000" algn="ctr" rotWithShape="0">
                    <a:srgbClr val="6E747A">
                      <a:alpha val="43000"/>
                    </a:srgbClr>
                  </a:outerShdw>
                </a:effectLst>
              </a:rPr>
              <a:t>JLab12 &amp; JLab20+</a:t>
            </a:r>
          </a:p>
          <a:p>
            <a:r>
              <a:rPr lang="en-AU" sz="2400" dirty="0">
                <a:ln w="0"/>
                <a:solidFill>
                  <a:srgbClr val="C00000"/>
                </a:solidFill>
                <a:effectLst>
                  <a:outerShdw blurRad="38100" dist="25400" dir="5400000" algn="ctr" rotWithShape="0">
                    <a:srgbClr val="6E747A">
                      <a:alpha val="43000"/>
                    </a:srgbClr>
                  </a:outerShdw>
                </a:effectLst>
              </a:rPr>
              <a:t>QCD @ FAIR</a:t>
            </a:r>
          </a:p>
        </p:txBody>
      </p:sp>
    </p:spTree>
    <p:extLst>
      <p:ext uri="{BB962C8B-B14F-4D97-AF65-F5344CB8AC3E}">
        <p14:creationId xmlns:p14="http://schemas.microsoft.com/office/powerpoint/2010/main" val="422494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out)">
                                      <p:cBhvr>
                                        <p:cTn id="7" dur="2000"/>
                                        <p:tgtEl>
                                          <p:spTgt spid="8"/>
                                        </p:tgtEl>
                                      </p:cBhvr>
                                    </p:animEffect>
                                  </p:childTnLst>
                                </p:cTn>
                              </p:par>
                              <p:par>
                                <p:cTn id="8" presetID="6" presetClass="entr" presetSubtype="16" fill="hold" nodeType="withEffect">
                                  <p:stCondLst>
                                    <p:cond delay="0"/>
                                  </p:stCondLst>
                                  <p:childTnLst>
                                    <p:set>
                                      <p:cBhvr>
                                        <p:cTn id="9" dur="1" fill="hold">
                                          <p:stCondLst>
                                            <p:cond delay="0"/>
                                          </p:stCondLst>
                                        </p:cTn>
                                        <p:tgtEl>
                                          <p:spTgt spid="3">
                                            <p:txEl>
                                              <p:pRg st="10" end="10"/>
                                            </p:txEl>
                                          </p:spTgt>
                                        </p:tgtEl>
                                        <p:attrNameLst>
                                          <p:attrName>style.visibility</p:attrName>
                                        </p:attrNameLst>
                                      </p:cBhvr>
                                      <p:to>
                                        <p:strVal val="visible"/>
                                      </p:to>
                                    </p:set>
                                    <p:animEffect transition="in" filter="circle(in)">
                                      <p:cBhvr>
                                        <p:cTn id="10" dur="2000"/>
                                        <p:tgtEl>
                                          <p:spTgt spid="3">
                                            <p:txEl>
                                              <p:pRg st="10" end="10"/>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animEffect transition="in" filter="circle(in)">
                                      <p:cBhvr>
                                        <p:cTn id="13" dur="2000"/>
                                        <p:tgtEl>
                                          <p:spTgt spid="3">
                                            <p:txEl>
                                              <p:pRg st="11" end="11"/>
                                            </p:txEl>
                                          </p:spTgt>
                                        </p:tgtEl>
                                      </p:cBhvr>
                                    </p:animEffect>
                                  </p:childTnLst>
                                </p:cTn>
                              </p:par>
                              <p:par>
                                <p:cTn id="14" presetID="6" presetClass="entr" presetSubtype="16" fill="hold" nodeType="withEffect">
                                  <p:stCondLst>
                                    <p:cond delay="0"/>
                                  </p:stCondLst>
                                  <p:childTnLst>
                                    <p:set>
                                      <p:cBhvr>
                                        <p:cTn id="15" dur="1" fill="hold">
                                          <p:stCondLst>
                                            <p:cond delay="0"/>
                                          </p:stCondLst>
                                        </p:cTn>
                                        <p:tgtEl>
                                          <p:spTgt spid="3">
                                            <p:txEl>
                                              <p:pRg st="12" end="12"/>
                                            </p:txEl>
                                          </p:spTgt>
                                        </p:tgtEl>
                                        <p:attrNameLst>
                                          <p:attrName>style.visibility</p:attrName>
                                        </p:attrNameLst>
                                      </p:cBhvr>
                                      <p:to>
                                        <p:strVal val="visible"/>
                                      </p:to>
                                    </p:set>
                                    <p:animEffect transition="in" filter="circle(in)">
                                      <p:cBhvr>
                                        <p:cTn id="16" dur="2000"/>
                                        <p:tgtEl>
                                          <p:spTgt spid="3">
                                            <p:txEl>
                                              <p:pRg st="12" end="12"/>
                                            </p:txEl>
                                          </p:spTgt>
                                        </p:tgtEl>
                                      </p:cBhvr>
                                    </p:animEffect>
                                  </p:childTnLst>
                                </p:cTn>
                              </p:par>
                              <p:par>
                                <p:cTn id="17" presetID="6" presetClass="entr" presetSubtype="16" fill="hold" nodeType="withEffect">
                                  <p:stCondLst>
                                    <p:cond delay="0"/>
                                  </p:stCondLst>
                                  <p:childTnLst>
                                    <p:set>
                                      <p:cBhvr>
                                        <p:cTn id="18" dur="1" fill="hold">
                                          <p:stCondLst>
                                            <p:cond delay="0"/>
                                          </p:stCondLst>
                                        </p:cTn>
                                        <p:tgtEl>
                                          <p:spTgt spid="3">
                                            <p:txEl>
                                              <p:pRg st="13" end="13"/>
                                            </p:txEl>
                                          </p:spTgt>
                                        </p:tgtEl>
                                        <p:attrNameLst>
                                          <p:attrName>style.visibility</p:attrName>
                                        </p:attrNameLst>
                                      </p:cBhvr>
                                      <p:to>
                                        <p:strVal val="visible"/>
                                      </p:to>
                                    </p:set>
                                    <p:animEffect transition="in" filter="circle(in)">
                                      <p:cBhvr>
                                        <p:cTn id="19" dur="2000"/>
                                        <p:tgtEl>
                                          <p:spTgt spid="3">
                                            <p:txEl>
                                              <p:pRg st="13" end="1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2100"/>
                                        <p:tgtEl>
                                          <p:spTgt spid="7"/>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1000" fill="hold"/>
                                        <p:tgtEl>
                                          <p:spTgt spid="9"/>
                                        </p:tgtEl>
                                        <p:attrNameLst>
                                          <p:attrName>ppt_w</p:attrName>
                                        </p:attrNameLst>
                                      </p:cBhvr>
                                      <p:tavLst>
                                        <p:tav tm="0">
                                          <p:val>
                                            <p:fltVal val="0"/>
                                          </p:val>
                                        </p:tav>
                                        <p:tav tm="100000">
                                          <p:val>
                                            <p:strVal val="#ppt_w"/>
                                          </p:val>
                                        </p:tav>
                                      </p:tavLst>
                                    </p:anim>
                                    <p:anim calcmode="lin" valueType="num">
                                      <p:cBhvr>
                                        <p:cTn id="26" dur="1000" fill="hold"/>
                                        <p:tgtEl>
                                          <p:spTgt spid="9"/>
                                        </p:tgtEl>
                                        <p:attrNameLst>
                                          <p:attrName>ppt_h</p:attrName>
                                        </p:attrNameLst>
                                      </p:cBhvr>
                                      <p:tavLst>
                                        <p:tav tm="0">
                                          <p:val>
                                            <p:fltVal val="0"/>
                                          </p:val>
                                        </p:tav>
                                        <p:tav tm="100000">
                                          <p:val>
                                            <p:strVal val="#ppt_h"/>
                                          </p:val>
                                        </p:tav>
                                      </p:tavLst>
                                    </p:anim>
                                    <p:animEffect transition="in" filter="fade">
                                      <p:cBhvr>
                                        <p:cTn id="2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B16AB-4EB4-E8CD-E4B1-BB5A4392C357}"/>
              </a:ext>
            </a:extLst>
          </p:cNvPr>
          <p:cNvSpPr>
            <a:spLocks noGrp="1"/>
          </p:cNvSpPr>
          <p:nvPr>
            <p:ph type="title"/>
          </p:nvPr>
        </p:nvSpPr>
        <p:spPr/>
        <p:txBody>
          <a:bodyPr/>
          <a:lstStyle/>
          <a:p>
            <a:r>
              <a:rPr lang="en-AU" sz="3200" b="0" i="1" dirty="0">
                <a:ln w="0"/>
                <a:solidFill>
                  <a:schemeClr val="accent1"/>
                </a:solidFill>
                <a:effectLst>
                  <a:outerShdw blurRad="38100" dist="25400" dir="5400000" algn="ctr" rotWithShape="0">
                    <a:srgbClr val="6E747A">
                      <a:alpha val="43000"/>
                    </a:srgbClr>
                  </a:outerShdw>
                </a:effectLst>
              </a:rPr>
              <a:t>Pseudoscalar Meson Electromagnetic Form Factors</a:t>
            </a:r>
            <a:endParaRPr lang="en-AU"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D9FF29-D27D-E81C-9ADB-75AFD4826665}"/>
                  </a:ext>
                </a:extLst>
              </p:cNvPr>
              <p:cNvSpPr>
                <a:spLocks noGrp="1"/>
              </p:cNvSpPr>
              <p:nvPr>
                <p:ph idx="1"/>
              </p:nvPr>
            </p:nvSpPr>
            <p:spPr>
              <a:xfrm>
                <a:off x="609600" y="1447800"/>
                <a:ext cx="7772400" cy="4525963"/>
              </a:xfrm>
            </p:spPr>
            <p:txBody>
              <a:bodyPr/>
              <a:lstStyle/>
              <a:p>
                <a:r>
                  <a:rPr lang="en-AU" dirty="0"/>
                  <a:t>First precise data (beyond charge radius domain) obtained at </a:t>
                </a:r>
                <a:r>
                  <a:rPr lang="en-AU" dirty="0" err="1"/>
                  <a:t>JLab</a:t>
                </a:r>
                <a:r>
                  <a:rPr lang="en-AU" dirty="0"/>
                  <a:t> and published in 2001</a:t>
                </a:r>
              </a:p>
              <a:p>
                <a:pPr marL="800100" lvl="2" indent="0">
                  <a:buNone/>
                </a:pPr>
                <a:r>
                  <a:rPr lang="en-US" sz="2000" dirty="0"/>
                  <a:t>J. Volmer </a:t>
                </a:r>
                <a:r>
                  <a:rPr lang="en-US" sz="2000" i="1" dirty="0"/>
                  <a:t>et al</a:t>
                </a:r>
                <a:r>
                  <a:rPr lang="en-US" sz="2000" dirty="0"/>
                  <a:t>., </a:t>
                </a:r>
                <a:r>
                  <a:rPr lang="en-US" sz="2000" i="1" dirty="0"/>
                  <a:t>Measurement of the Charged Pion Electromagnetic Form-Factor, </a:t>
                </a:r>
                <a:r>
                  <a:rPr lang="en-US" sz="2000" dirty="0"/>
                  <a:t>Phys. Rev. Lett. 86 (2001) 1713-1716</a:t>
                </a:r>
              </a:p>
              <a:p>
                <a:pPr marL="0" indent="0">
                  <a:buNone/>
                </a:pPr>
                <a:r>
                  <a:rPr lang="en-AU" dirty="0"/>
                  <a:t>      Obtained using Sullivan Process </a:t>
                </a:r>
              </a:p>
              <a:p>
                <a:pPr marL="0" indent="0">
                  <a:spcBef>
                    <a:spcPts val="0"/>
                  </a:spcBef>
                  <a:buNone/>
                </a:pPr>
                <a:r>
                  <a:rPr lang="en-AU" dirty="0"/>
                  <a:t>      = scattering electrons from pions in the proton’s meson cloud</a:t>
                </a:r>
              </a:p>
              <a:p>
                <a:pPr>
                  <a:spcBef>
                    <a:spcPts val="600"/>
                  </a:spcBef>
                </a:pPr>
                <a:r>
                  <a:rPr lang="en-AU" dirty="0"/>
                  <a:t>Today, 9 precise data are available, out to </a:t>
                </a:r>
                <a14:m>
                  <m:oMath xmlns:m="http://schemas.openxmlformats.org/officeDocument/2006/math">
                    <m:sSup>
                      <m:sSupPr>
                        <m:ctrlPr>
                          <a:rPr lang="en-AU" b="0" i="1" smtClean="0">
                            <a:latin typeface="Cambria Math" panose="02040503050406030204" pitchFamily="18" charset="0"/>
                          </a:rPr>
                        </m:ctrlPr>
                      </m:sSupPr>
                      <m:e>
                        <m:r>
                          <a:rPr lang="en-AU" b="0" i="1" smtClean="0">
                            <a:latin typeface="Cambria Math" panose="02040503050406030204" pitchFamily="18" charset="0"/>
                          </a:rPr>
                          <m:t>𝑄</m:t>
                        </m:r>
                      </m:e>
                      <m:sup>
                        <m:r>
                          <a:rPr lang="en-AU" b="0" i="1" smtClean="0">
                            <a:latin typeface="Cambria Math" panose="02040503050406030204" pitchFamily="18" charset="0"/>
                          </a:rPr>
                          <m:t>2</m:t>
                        </m:r>
                      </m:sup>
                    </m:sSup>
                    <m:r>
                      <a:rPr lang="en-AU" b="0" i="1" smtClean="0">
                        <a:latin typeface="Cambria Math" panose="02040503050406030204" pitchFamily="18" charset="0"/>
                      </a:rPr>
                      <m:t>≈2.5 </m:t>
                    </m:r>
                    <m:r>
                      <m:rPr>
                        <m:sty m:val="p"/>
                      </m:rPr>
                      <a:rPr lang="en-AU" b="0" i="0" smtClean="0">
                        <a:latin typeface="Cambria Math" panose="02040503050406030204" pitchFamily="18" charset="0"/>
                      </a:rPr>
                      <m:t>Ge</m:t>
                    </m:r>
                    <m:sSup>
                      <m:sSupPr>
                        <m:ctrlPr>
                          <a:rPr lang="en-AU" b="0" i="1" smtClean="0">
                            <a:latin typeface="Cambria Math" panose="02040503050406030204" pitchFamily="18" charset="0"/>
                          </a:rPr>
                        </m:ctrlPr>
                      </m:sSupPr>
                      <m:e>
                        <m:r>
                          <m:rPr>
                            <m:sty m:val="p"/>
                          </m:rPr>
                          <a:rPr lang="en-AU" b="0" i="0" smtClean="0">
                            <a:latin typeface="Cambria Math" panose="02040503050406030204" pitchFamily="18" charset="0"/>
                          </a:rPr>
                          <m:t>V</m:t>
                        </m:r>
                      </m:e>
                      <m:sup>
                        <m:r>
                          <a:rPr lang="en-AU" b="0" i="0" smtClean="0">
                            <a:latin typeface="Cambria Math" panose="02040503050406030204" pitchFamily="18" charset="0"/>
                          </a:rPr>
                          <m:t>2</m:t>
                        </m:r>
                      </m:sup>
                    </m:sSup>
                  </m:oMath>
                </a14:m>
                <a:endParaRPr lang="en-AU" dirty="0"/>
              </a:p>
              <a:p>
                <a:pPr>
                  <a:spcBef>
                    <a:spcPts val="600"/>
                  </a:spcBef>
                </a:pPr>
                <a:r>
                  <a:rPr lang="en-AU" dirty="0"/>
                  <a:t>New results from </a:t>
                </a:r>
                <a:r>
                  <a:rPr lang="en-AU" dirty="0" err="1"/>
                  <a:t>JLab</a:t>
                </a:r>
                <a:r>
                  <a:rPr lang="en-AU" dirty="0"/>
                  <a:t> anticipated within 1 year, pushing coverage to </a:t>
                </a:r>
                <a14:m>
                  <m:oMath xmlns:m="http://schemas.openxmlformats.org/officeDocument/2006/math">
                    <m:sSup>
                      <m:sSupPr>
                        <m:ctrlPr>
                          <a:rPr lang="en-AU" b="0" i="1" smtClean="0">
                            <a:latin typeface="Cambria Math" panose="02040503050406030204" pitchFamily="18" charset="0"/>
                          </a:rPr>
                        </m:ctrlPr>
                      </m:sSupPr>
                      <m:e>
                        <m:r>
                          <a:rPr lang="en-AU" b="0" i="1" smtClean="0">
                            <a:latin typeface="Cambria Math" panose="02040503050406030204" pitchFamily="18" charset="0"/>
                          </a:rPr>
                          <m:t>𝑄</m:t>
                        </m:r>
                      </m:e>
                      <m:sup>
                        <m:r>
                          <a:rPr lang="en-AU" b="0" i="1" smtClean="0">
                            <a:latin typeface="Cambria Math" panose="02040503050406030204" pitchFamily="18" charset="0"/>
                          </a:rPr>
                          <m:t>2</m:t>
                        </m:r>
                      </m:sup>
                    </m:sSup>
                    <m:r>
                      <a:rPr lang="en-AU" b="0" i="1" smtClean="0">
                        <a:latin typeface="Cambria Math" panose="02040503050406030204" pitchFamily="18" charset="0"/>
                      </a:rPr>
                      <m:t>≈9 </m:t>
                    </m:r>
                    <m:r>
                      <m:rPr>
                        <m:sty m:val="p"/>
                      </m:rPr>
                      <a:rPr lang="en-AU" b="0" i="0" smtClean="0">
                        <a:latin typeface="Cambria Math" panose="02040503050406030204" pitchFamily="18" charset="0"/>
                      </a:rPr>
                      <m:t>Ge</m:t>
                    </m:r>
                    <m:sSup>
                      <m:sSupPr>
                        <m:ctrlPr>
                          <a:rPr lang="en-AU" b="0" i="1" smtClean="0">
                            <a:latin typeface="Cambria Math" panose="02040503050406030204" pitchFamily="18" charset="0"/>
                          </a:rPr>
                        </m:ctrlPr>
                      </m:sSupPr>
                      <m:e>
                        <m:r>
                          <m:rPr>
                            <m:sty m:val="p"/>
                          </m:rPr>
                          <a:rPr lang="en-AU" b="0" i="0" smtClean="0">
                            <a:latin typeface="Cambria Math" panose="02040503050406030204" pitchFamily="18" charset="0"/>
                          </a:rPr>
                          <m:t>V</m:t>
                        </m:r>
                      </m:e>
                      <m:sup>
                        <m:r>
                          <a:rPr lang="en-AU" b="0" i="0" smtClean="0">
                            <a:latin typeface="Cambria Math" panose="02040503050406030204" pitchFamily="18" charset="0"/>
                          </a:rPr>
                          <m:t>2</m:t>
                        </m:r>
                      </m:sup>
                    </m:sSup>
                  </m:oMath>
                </a14:m>
                <a:endParaRPr lang="en-AU" dirty="0"/>
              </a:p>
              <a:p>
                <a:pPr>
                  <a:spcBef>
                    <a:spcPts val="600"/>
                  </a:spcBef>
                </a:pPr>
                <a:r>
                  <a:rPr lang="en-AU" dirty="0"/>
                  <a:t>High-profile experiments planned and being developed for EIC and </a:t>
                </a:r>
                <a:r>
                  <a:rPr lang="en-AU" dirty="0" err="1"/>
                  <a:t>EicC</a:t>
                </a:r>
                <a:endParaRPr lang="en-AU" sz="2800" i="1" dirty="0">
                  <a:ln w="0"/>
                  <a:solidFill>
                    <a:srgbClr val="FF0000"/>
                  </a:solidFill>
                  <a:effectLst>
                    <a:outerShdw blurRad="38100" dist="25400" dir="5400000" algn="ctr" rotWithShape="0">
                      <a:srgbClr val="6E747A">
                        <a:alpha val="43000"/>
                      </a:srgbClr>
                    </a:outerShdw>
                  </a:effectLst>
                </a:endParaRPr>
              </a:p>
              <a:p>
                <a:pPr>
                  <a:spcBef>
                    <a:spcPts val="0"/>
                  </a:spcBef>
                </a:pPr>
                <a:endParaRPr lang="en-AU" dirty="0"/>
              </a:p>
              <a:p>
                <a:endParaRPr lang="en-AU" dirty="0"/>
              </a:p>
            </p:txBody>
          </p:sp>
        </mc:Choice>
        <mc:Fallback xmlns="">
          <p:sp>
            <p:nvSpPr>
              <p:cNvPr id="3" name="Content Placeholder 2">
                <a:extLst>
                  <a:ext uri="{FF2B5EF4-FFF2-40B4-BE49-F238E27FC236}">
                    <a16:creationId xmlns:a16="http://schemas.microsoft.com/office/drawing/2014/main" id="{A4D9FF29-D27D-E81C-9ADB-75AFD4826665}"/>
                  </a:ext>
                </a:extLst>
              </p:cNvPr>
              <p:cNvSpPr>
                <a:spLocks noGrp="1" noRot="1" noChangeAspect="1" noMove="1" noResize="1" noEditPoints="1" noAdjustHandles="1" noChangeArrowheads="1" noChangeShapeType="1" noTextEdit="1"/>
              </p:cNvSpPr>
              <p:nvPr>
                <p:ph idx="1"/>
              </p:nvPr>
            </p:nvSpPr>
            <p:spPr>
              <a:xfrm>
                <a:off x="609600" y="1447800"/>
                <a:ext cx="7772400" cy="4525963"/>
              </a:xfrm>
              <a:blipFill>
                <a:blip r:embed="rId2"/>
                <a:stretch>
                  <a:fillRect l="-863" t="-943"/>
                </a:stretch>
              </a:blipFill>
            </p:spPr>
            <p:txBody>
              <a:bodyPr/>
              <a:lstStyle/>
              <a:p>
                <a:r>
                  <a:rPr lang="en-AU">
                    <a:noFill/>
                  </a:rPr>
                  <a:t> </a:t>
                </a:r>
              </a:p>
            </p:txBody>
          </p:sp>
        </mc:Fallback>
      </mc:AlternateContent>
      <p:sp>
        <p:nvSpPr>
          <p:cNvPr id="4" name="Date Placeholder 3">
            <a:extLst>
              <a:ext uri="{FF2B5EF4-FFF2-40B4-BE49-F238E27FC236}">
                <a16:creationId xmlns:a16="http://schemas.microsoft.com/office/drawing/2014/main" id="{868CE156-58AB-0EA7-7B90-A553C32B8DB7}"/>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69E22A49-2B7D-E255-7E9B-BBE6CCDC37E0}"/>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ABAD702A-3335-77FA-14DC-3687F5208566}"/>
              </a:ext>
            </a:extLst>
          </p:cNvPr>
          <p:cNvSpPr>
            <a:spLocks noGrp="1"/>
          </p:cNvSpPr>
          <p:nvPr>
            <p:ph type="sldNum" sz="quarter" idx="12"/>
          </p:nvPr>
        </p:nvSpPr>
        <p:spPr/>
        <p:txBody>
          <a:bodyPr/>
          <a:lstStyle/>
          <a:p>
            <a:fld id="{87034D8C-3CB4-402A-BC46-2AB14C0FE90A}" type="slidenum">
              <a:rPr lang="en-US" smtClean="0"/>
              <a:pPr/>
              <a:t>101</a:t>
            </a:fld>
            <a:endParaRPr lang="en-US"/>
          </a:p>
        </p:txBody>
      </p:sp>
      <p:pic>
        <p:nvPicPr>
          <p:cNvPr id="10" name="Picture 9" descr="A diagram of a mathematical equation&#10;&#10;AI-generated content may be incorrect.">
            <a:extLst>
              <a:ext uri="{FF2B5EF4-FFF2-40B4-BE49-F238E27FC236}">
                <a16:creationId xmlns:a16="http://schemas.microsoft.com/office/drawing/2014/main" id="{6E858DE7-0B23-953C-5E85-F0B6415E6D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5800" y="2525814"/>
            <a:ext cx="3711262" cy="2522439"/>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EDB67DEA-E2D4-832F-BC39-FE848AABBE82}"/>
              </a:ext>
            </a:extLst>
          </p:cNvPr>
          <p:cNvSpPr txBox="1"/>
          <p:nvPr/>
        </p:nvSpPr>
        <p:spPr>
          <a:xfrm>
            <a:off x="5474035" y="5508409"/>
            <a:ext cx="1243930" cy="646331"/>
          </a:xfrm>
          <a:prstGeom prst="rect">
            <a:avLst/>
          </a:prstGeom>
          <a:noFill/>
        </p:spPr>
        <p:txBody>
          <a:bodyPr wrap="none" rtlCol="0">
            <a:spAutoFit/>
          </a:bodyPr>
          <a:lstStyle/>
          <a:p>
            <a:r>
              <a:rPr lang="en-AU" sz="3600" i="1" dirty="0">
                <a:ln w="0"/>
                <a:solidFill>
                  <a:srgbClr val="FF0000"/>
                </a:solidFill>
                <a:effectLst>
                  <a:outerShdw blurRad="38100" dist="25400" dir="5400000" algn="ctr" rotWithShape="0">
                    <a:srgbClr val="6E747A">
                      <a:alpha val="43000"/>
                    </a:srgbClr>
                  </a:outerShdw>
                </a:effectLst>
              </a:rPr>
              <a:t>Why?</a:t>
            </a:r>
            <a:endParaRPr lang="en-AU" sz="3600" dirty="0"/>
          </a:p>
        </p:txBody>
      </p:sp>
    </p:spTree>
    <p:extLst>
      <p:ext uri="{BB962C8B-B14F-4D97-AF65-F5344CB8AC3E}">
        <p14:creationId xmlns:p14="http://schemas.microsoft.com/office/powerpoint/2010/main" val="404308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p:cTn id="20" dur="1000" fill="hold"/>
                                        <p:tgtEl>
                                          <p:spTgt spid="11"/>
                                        </p:tgtEl>
                                        <p:attrNameLst>
                                          <p:attrName>ppt_w</p:attrName>
                                        </p:attrNameLst>
                                      </p:cBhvr>
                                      <p:tavLst>
                                        <p:tav tm="0">
                                          <p:val>
                                            <p:fltVal val="0"/>
                                          </p:val>
                                        </p:tav>
                                        <p:tav tm="100000">
                                          <p:val>
                                            <p:strVal val="#ppt_w"/>
                                          </p:val>
                                        </p:tav>
                                      </p:tavLst>
                                    </p:anim>
                                    <p:anim calcmode="lin" valueType="num">
                                      <p:cBhvr>
                                        <p:cTn id="21" dur="1000" fill="hold"/>
                                        <p:tgtEl>
                                          <p:spTgt spid="11"/>
                                        </p:tgtEl>
                                        <p:attrNameLst>
                                          <p:attrName>ppt_h</p:attrName>
                                        </p:attrNameLst>
                                      </p:cBhvr>
                                      <p:tavLst>
                                        <p:tav tm="0">
                                          <p:val>
                                            <p:fltVal val="0"/>
                                          </p:val>
                                        </p:tav>
                                        <p:tav tm="100000">
                                          <p:val>
                                            <p:strVal val="#ppt_h"/>
                                          </p:val>
                                        </p:tav>
                                      </p:tavLst>
                                    </p:anim>
                                    <p:anim calcmode="lin" valueType="num">
                                      <p:cBhvr>
                                        <p:cTn id="22" dur="1000" fill="hold"/>
                                        <p:tgtEl>
                                          <p:spTgt spid="11"/>
                                        </p:tgtEl>
                                        <p:attrNameLst>
                                          <p:attrName>style.rotation</p:attrName>
                                        </p:attrNameLst>
                                      </p:cBhvr>
                                      <p:tavLst>
                                        <p:tav tm="0">
                                          <p:val>
                                            <p:fltVal val="90"/>
                                          </p:val>
                                        </p:tav>
                                        <p:tav tm="100000">
                                          <p:val>
                                            <p:fltVal val="0"/>
                                          </p:val>
                                        </p:tav>
                                      </p:tavLst>
                                    </p:anim>
                                    <p:animEffect transition="in" filter="fade">
                                      <p:cBhvr>
                                        <p:cTn id="23"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5EDF0-5618-E4CF-8E55-2599F3EFF35F}"/>
              </a:ext>
            </a:extLst>
          </p:cNvPr>
          <p:cNvSpPr>
            <a:spLocks noGrp="1"/>
          </p:cNvSpPr>
          <p:nvPr>
            <p:ph type="title"/>
          </p:nvPr>
        </p:nvSpPr>
        <p:spPr/>
        <p:txBody>
          <a:bodyPr/>
          <a:lstStyle/>
          <a:p>
            <a:r>
              <a:rPr lang="en-AU" sz="2800" dirty="0"/>
              <a:t>Hard QCD Prediction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E26231-AD99-0774-C03E-E13C5C5480CF}"/>
                  </a:ext>
                </a:extLst>
              </p:cNvPr>
              <p:cNvSpPr>
                <a:spLocks noGrp="1"/>
              </p:cNvSpPr>
              <p:nvPr>
                <p:ph idx="1"/>
              </p:nvPr>
            </p:nvSpPr>
            <p:spPr>
              <a:xfrm>
                <a:off x="609600" y="1447800"/>
                <a:ext cx="10972800" cy="4648200"/>
              </a:xfrm>
            </p:spPr>
            <p:txBody>
              <a:bodyPr/>
              <a:lstStyle/>
              <a:p>
                <a:r>
                  <a:rPr lang="en-US" dirty="0"/>
                  <a:t>Delivered </a:t>
                </a:r>
                <a14:m>
                  <m:oMath xmlns:m="http://schemas.openxmlformats.org/officeDocument/2006/math">
                    <m:r>
                      <a:rPr lang="en-AU" b="0" i="1" smtClean="0">
                        <a:latin typeface="Cambria Math" panose="02040503050406030204" pitchFamily="18" charset="0"/>
                      </a:rPr>
                      <m:t>≈45</m:t>
                    </m:r>
                  </m:oMath>
                </a14:m>
                <a:r>
                  <a:rPr lang="en-US" dirty="0"/>
                  <a:t> years ago … positive-charge pseudoscalar meson </a:t>
                </a:r>
                <a14:m>
                  <m:oMath xmlns:m="http://schemas.openxmlformats.org/officeDocument/2006/math">
                    <m:r>
                      <a:rPr lang="en-US" i="1" dirty="0" smtClean="0">
                        <a:latin typeface="Cambria Math" panose="02040503050406030204" pitchFamily="18" charset="0"/>
                      </a:rPr>
                      <m:t>𝑃</m:t>
                    </m:r>
                  </m:oMath>
                </a14:m>
                <a:r>
                  <a:rPr lang="en-US" dirty="0"/>
                  <a:t>, constituted from valence </a:t>
                </a:r>
                <a14:m>
                  <m:oMath xmlns:m="http://schemas.openxmlformats.org/officeDocument/2006/math">
                    <m:r>
                      <a:rPr lang="en-US" i="1" dirty="0" smtClean="0">
                        <a:latin typeface="Cambria Math" panose="02040503050406030204" pitchFamily="18" charset="0"/>
                      </a:rPr>
                      <m:t>𝑓</m:t>
                    </m:r>
                    <m:r>
                      <a:rPr lang="en-AU" b="0" i="1" dirty="0" smtClean="0">
                        <a:latin typeface="Cambria Math" panose="02040503050406030204" pitchFamily="18" charset="0"/>
                      </a:rPr>
                      <m:t>, </m:t>
                    </m:r>
                    <m:acc>
                      <m:accPr>
                        <m:chr m:val="̅"/>
                        <m:ctrlPr>
                          <a:rPr lang="en-AU" b="0" i="1" dirty="0" smtClean="0">
                            <a:latin typeface="Cambria Math" panose="02040503050406030204" pitchFamily="18" charset="0"/>
                          </a:rPr>
                        </m:ctrlPr>
                      </m:accPr>
                      <m:e>
                        <m:r>
                          <a:rPr lang="en-AU" b="0" i="1" dirty="0" smtClean="0">
                            <a:latin typeface="Cambria Math" panose="02040503050406030204" pitchFamily="18" charset="0"/>
                          </a:rPr>
                          <m:t>𝑔</m:t>
                        </m:r>
                      </m:e>
                    </m:acc>
                  </m:oMath>
                </a14:m>
                <a:r>
                  <a:rPr lang="en-US" dirty="0"/>
                  <a:t> quarks:</a:t>
                </a:r>
              </a:p>
              <a:p>
                <a:endParaRPr lang="en-US" dirty="0"/>
              </a:p>
              <a:p>
                <a:endParaRPr lang="en-US" dirty="0"/>
              </a:p>
              <a:p>
                <a:endParaRPr lang="en-US" dirty="0"/>
              </a:p>
              <a:p>
                <a:endParaRPr lang="en-US" dirty="0"/>
              </a:p>
              <a:p>
                <a:endParaRPr lang="en-US" dirty="0"/>
              </a:p>
              <a:p>
                <a:endParaRPr lang="en-US" dirty="0"/>
              </a:p>
              <a:p>
                <a14:m>
                  <m:oMath xmlns:m="http://schemas.openxmlformats.org/officeDocument/2006/math">
                    <m:sSub>
                      <m:sSubPr>
                        <m:ctrlPr>
                          <a:rPr lang="en-AU" b="0" i="1" smtClean="0">
                            <a:latin typeface="Cambria Math" panose="02040503050406030204" pitchFamily="18" charset="0"/>
                          </a:rPr>
                        </m:ctrlPr>
                      </m:sSubPr>
                      <m:e>
                        <m:r>
                          <a:rPr lang="en-AU" b="0" i="1" smtClean="0">
                            <a:latin typeface="Cambria Math" panose="02040503050406030204" pitchFamily="18" charset="0"/>
                          </a:rPr>
                          <m:t>𝛼</m:t>
                        </m:r>
                      </m:e>
                      <m:sub>
                        <m:r>
                          <a:rPr lang="en-AU" b="0" i="1" smtClean="0">
                            <a:latin typeface="Cambria Math" panose="02040503050406030204" pitchFamily="18" charset="0"/>
                          </a:rPr>
                          <m:t>𝑠</m:t>
                        </m:r>
                      </m:sub>
                    </m:sSub>
                    <m:r>
                      <a:rPr lang="en-AU" b="0" i="1" smtClean="0">
                        <a:latin typeface="Cambria Math" panose="02040503050406030204" pitchFamily="18" charset="0"/>
                      </a:rPr>
                      <m:t>(</m:t>
                    </m:r>
                    <m:sSup>
                      <m:sSupPr>
                        <m:ctrlPr>
                          <a:rPr lang="en-AU" b="0" i="1" smtClean="0">
                            <a:latin typeface="Cambria Math" panose="02040503050406030204" pitchFamily="18" charset="0"/>
                          </a:rPr>
                        </m:ctrlPr>
                      </m:sSupPr>
                      <m:e>
                        <m:r>
                          <a:rPr lang="en-AU" b="0" i="1" smtClean="0">
                            <a:latin typeface="Cambria Math" panose="02040503050406030204" pitchFamily="18" charset="0"/>
                          </a:rPr>
                          <m:t>𝑄</m:t>
                        </m:r>
                      </m:e>
                      <m:sup>
                        <m:r>
                          <a:rPr lang="en-AU" b="0" i="1" smtClean="0">
                            <a:latin typeface="Cambria Math" panose="02040503050406030204" pitchFamily="18" charset="0"/>
                          </a:rPr>
                          <m:t>2</m:t>
                        </m:r>
                      </m:sup>
                    </m:sSup>
                    <m:r>
                      <a:rPr lang="en-AU" b="0" i="1" smtClean="0">
                        <a:latin typeface="Cambria Math" panose="02040503050406030204" pitchFamily="18" charset="0"/>
                      </a:rPr>
                      <m:t>)</m:t>
                    </m:r>
                  </m:oMath>
                </a14:m>
                <a:r>
                  <a:rPr lang="en-US" dirty="0"/>
                  <a:t> is QCD running coupling</a:t>
                </a:r>
              </a:p>
              <a:p>
                <a14:m>
                  <m:oMath xmlns:m="http://schemas.openxmlformats.org/officeDocument/2006/math">
                    <m:sSub>
                      <m:sSubPr>
                        <m:ctrlPr>
                          <a:rPr lang="en-AU" b="0" i="1" smtClean="0">
                            <a:latin typeface="Cambria Math" panose="02040503050406030204" pitchFamily="18" charset="0"/>
                          </a:rPr>
                        </m:ctrlPr>
                      </m:sSubPr>
                      <m:e>
                        <m:r>
                          <a:rPr lang="en-AU" b="0" i="1" smtClean="0">
                            <a:latin typeface="Cambria Math" panose="02040503050406030204" pitchFamily="18" charset="0"/>
                          </a:rPr>
                          <m:t>𝑓</m:t>
                        </m:r>
                      </m:e>
                      <m:sub>
                        <m:r>
                          <a:rPr lang="en-AU" b="0" i="1" smtClean="0">
                            <a:latin typeface="Cambria Math" panose="02040503050406030204" pitchFamily="18" charset="0"/>
                          </a:rPr>
                          <m:t>𝑃</m:t>
                        </m:r>
                      </m:sub>
                    </m:sSub>
                  </m:oMath>
                </a14:m>
                <a:r>
                  <a:rPr lang="en-US" dirty="0"/>
                  <a:t> is pseudoscalar meson's leptonic decay constant</a:t>
                </a:r>
              </a:p>
              <a:p>
                <a14:m>
                  <m:oMath xmlns:m="http://schemas.openxmlformats.org/officeDocument/2006/math">
                    <m:sSub>
                      <m:sSubPr>
                        <m:ctrlPr>
                          <a:rPr lang="en-AU" b="0" i="1" smtClean="0">
                            <a:latin typeface="Cambria Math" panose="02040503050406030204" pitchFamily="18" charset="0"/>
                          </a:rPr>
                        </m:ctrlPr>
                      </m:sSubPr>
                      <m:e>
                        <m:r>
                          <a:rPr lang="en-AU" b="0" i="1" smtClean="0">
                            <a:latin typeface="Cambria Math" panose="02040503050406030204" pitchFamily="18" charset="0"/>
                          </a:rPr>
                          <m:t>𝜑</m:t>
                        </m:r>
                      </m:e>
                      <m:sub>
                        <m:r>
                          <a:rPr lang="en-AU" b="0" i="1" smtClean="0">
                            <a:latin typeface="Cambria Math" panose="02040503050406030204" pitchFamily="18" charset="0"/>
                          </a:rPr>
                          <m:t>𝑃</m:t>
                        </m:r>
                      </m:sub>
                    </m:sSub>
                    <m:r>
                      <a:rPr lang="en-AU" b="0" i="1" smtClean="0">
                        <a:latin typeface="Cambria Math" panose="02040503050406030204" pitchFamily="18" charset="0"/>
                      </a:rPr>
                      <m:t>(</m:t>
                    </m:r>
                    <m:r>
                      <a:rPr lang="en-AU" b="0" i="1" smtClean="0">
                        <a:latin typeface="Cambria Math" panose="02040503050406030204" pitchFamily="18" charset="0"/>
                      </a:rPr>
                      <m:t>𝑥</m:t>
                    </m:r>
                    <m:r>
                      <a:rPr lang="en-AU" b="0" i="1" smtClean="0">
                        <a:latin typeface="Cambria Math" panose="02040503050406030204" pitchFamily="18" charset="0"/>
                      </a:rPr>
                      <m:t>;</m:t>
                    </m:r>
                    <m:sSup>
                      <m:sSupPr>
                        <m:ctrlPr>
                          <a:rPr lang="en-AU" b="0" i="1" smtClean="0">
                            <a:latin typeface="Cambria Math" panose="02040503050406030204" pitchFamily="18" charset="0"/>
                          </a:rPr>
                        </m:ctrlPr>
                      </m:sSupPr>
                      <m:e>
                        <m:r>
                          <a:rPr lang="en-AU" b="0" i="1" smtClean="0">
                            <a:latin typeface="Cambria Math" panose="02040503050406030204" pitchFamily="18" charset="0"/>
                          </a:rPr>
                          <m:t>𝑄</m:t>
                        </m:r>
                      </m:e>
                      <m:sup>
                        <m:r>
                          <a:rPr lang="en-AU" b="0" i="1" smtClean="0">
                            <a:latin typeface="Cambria Math" panose="02040503050406030204" pitchFamily="18" charset="0"/>
                          </a:rPr>
                          <m:t>2</m:t>
                        </m:r>
                      </m:sup>
                    </m:sSup>
                    <m:r>
                      <a:rPr lang="en-AU" b="0" i="1" smtClean="0">
                        <a:latin typeface="Cambria Math" panose="02040503050406030204" pitchFamily="18" charset="0"/>
                      </a:rPr>
                      <m:t>)</m:t>
                    </m:r>
                  </m:oMath>
                </a14:m>
                <a:r>
                  <a:rPr lang="en-US" dirty="0"/>
                  <a:t> is meson’s leading parton distribution amplitude (DA) – like a quantum field theory wave function – evaluated at the hard scale of the interaction</a:t>
                </a:r>
              </a:p>
              <a:p>
                <a:pPr marL="0" indent="0">
                  <a:buNone/>
                </a:pPr>
                <a:r>
                  <a:rPr lang="en-US" dirty="0"/>
                  <a:t> </a:t>
                </a:r>
              </a:p>
              <a:p>
                <a:endParaRPr lang="en-AU" dirty="0"/>
              </a:p>
            </p:txBody>
          </p:sp>
        </mc:Choice>
        <mc:Fallback xmlns="">
          <p:sp>
            <p:nvSpPr>
              <p:cNvPr id="3" name="Content Placeholder 2">
                <a:extLst>
                  <a:ext uri="{FF2B5EF4-FFF2-40B4-BE49-F238E27FC236}">
                    <a16:creationId xmlns:a16="http://schemas.microsoft.com/office/drawing/2014/main" id="{09E26231-AD99-0774-C03E-E13C5C5480CF}"/>
                  </a:ext>
                </a:extLst>
              </p:cNvPr>
              <p:cNvSpPr>
                <a:spLocks noGrp="1" noRot="1" noChangeAspect="1" noMove="1" noResize="1" noEditPoints="1" noAdjustHandles="1" noChangeArrowheads="1" noChangeShapeType="1" noTextEdit="1"/>
              </p:cNvSpPr>
              <p:nvPr>
                <p:ph idx="1"/>
              </p:nvPr>
            </p:nvSpPr>
            <p:spPr>
              <a:xfrm>
                <a:off x="609600" y="1447800"/>
                <a:ext cx="10972800" cy="4648200"/>
              </a:xfrm>
              <a:blipFill>
                <a:blip r:embed="rId2"/>
                <a:stretch>
                  <a:fillRect l="-611" t="-919" b="-4199"/>
                </a:stretch>
              </a:blipFill>
            </p:spPr>
            <p:txBody>
              <a:bodyPr/>
              <a:lstStyle/>
              <a:p>
                <a:r>
                  <a:rPr lang="en-AU">
                    <a:noFill/>
                  </a:rPr>
                  <a:t> </a:t>
                </a:r>
              </a:p>
            </p:txBody>
          </p:sp>
        </mc:Fallback>
      </mc:AlternateContent>
      <p:sp>
        <p:nvSpPr>
          <p:cNvPr id="4" name="Date Placeholder 3">
            <a:extLst>
              <a:ext uri="{FF2B5EF4-FFF2-40B4-BE49-F238E27FC236}">
                <a16:creationId xmlns:a16="http://schemas.microsoft.com/office/drawing/2014/main" id="{4A2DC42C-68B6-2809-3336-3C314AC9BF7C}"/>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8F0FC049-F4B4-D9CC-D130-3164CB11D699}"/>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EE2F42E6-4C18-7B95-2418-E2122A930C1C}"/>
              </a:ext>
            </a:extLst>
          </p:cNvPr>
          <p:cNvSpPr>
            <a:spLocks noGrp="1"/>
          </p:cNvSpPr>
          <p:nvPr>
            <p:ph type="sldNum" sz="quarter" idx="12"/>
          </p:nvPr>
        </p:nvSpPr>
        <p:spPr/>
        <p:txBody>
          <a:bodyPr/>
          <a:lstStyle/>
          <a:p>
            <a:fld id="{87034D8C-3CB4-402A-BC46-2AB14C0FE90A}" type="slidenum">
              <a:rPr lang="en-US" smtClean="0"/>
              <a:pPr/>
              <a:t>102</a:t>
            </a:fld>
            <a:endParaRPr lang="en-US"/>
          </a:p>
        </p:txBody>
      </p:sp>
      <p:pic>
        <p:nvPicPr>
          <p:cNvPr id="8" name="Picture 7">
            <a:extLst>
              <a:ext uri="{FF2B5EF4-FFF2-40B4-BE49-F238E27FC236}">
                <a16:creationId xmlns:a16="http://schemas.microsoft.com/office/drawing/2014/main" id="{2748B849-EAF2-57D3-C225-A4AEEACE4A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4230" y="2171700"/>
            <a:ext cx="5463540" cy="2476500"/>
          </a:xfrm>
          <a:prstGeom prst="rect">
            <a:avLst/>
          </a:prstGeom>
        </p:spPr>
      </p:pic>
      <p:sp>
        <p:nvSpPr>
          <p:cNvPr id="9" name="Rectangle 8">
            <a:extLst>
              <a:ext uri="{FF2B5EF4-FFF2-40B4-BE49-F238E27FC236}">
                <a16:creationId xmlns:a16="http://schemas.microsoft.com/office/drawing/2014/main" id="{4389F712-763A-472D-4C60-000909DA31B5}"/>
              </a:ext>
            </a:extLst>
          </p:cNvPr>
          <p:cNvSpPr/>
          <p:nvPr/>
        </p:nvSpPr>
        <p:spPr bwMode="auto">
          <a:xfrm>
            <a:off x="3276600" y="2171700"/>
            <a:ext cx="5522385" cy="5334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1800" b="0" i="0" u="none" strike="noStrike" cap="none" normalizeH="0" baseline="0">
              <a:ln>
                <a:noFill/>
              </a:ln>
              <a:solidFill>
                <a:schemeClr val="tx1"/>
              </a:solidFill>
              <a:effectLst/>
              <a:latin typeface="Calibri" pitchFamily="34" charset="0"/>
            </a:endParaRPr>
          </a:p>
        </p:txBody>
      </p:sp>
      <p:sp>
        <p:nvSpPr>
          <p:cNvPr id="7" name="TextBox 6">
            <a:extLst>
              <a:ext uri="{FF2B5EF4-FFF2-40B4-BE49-F238E27FC236}">
                <a16:creationId xmlns:a16="http://schemas.microsoft.com/office/drawing/2014/main" id="{A0B8781D-B3A4-AF9A-9012-66DB0F6D0289}"/>
              </a:ext>
            </a:extLst>
          </p:cNvPr>
          <p:cNvSpPr txBox="1"/>
          <p:nvPr/>
        </p:nvSpPr>
        <p:spPr>
          <a:xfrm>
            <a:off x="4495800" y="165948"/>
            <a:ext cx="7696200" cy="1077218"/>
          </a:xfrm>
          <a:prstGeom prst="rect">
            <a:avLst/>
          </a:prstGeom>
          <a:noFill/>
        </p:spPr>
        <p:txBody>
          <a:bodyPr wrap="square" rtlCol="0">
            <a:spAutoFit/>
          </a:bodyPr>
          <a:lstStyle/>
          <a:p>
            <a:r>
              <a:rPr lang="en-AU" sz="1600" dirty="0">
                <a:solidFill>
                  <a:schemeClr val="accent6">
                    <a:lumMod val="50000"/>
                  </a:schemeClr>
                </a:solidFill>
              </a:rPr>
              <a:t>G. P. Lepage, S. J. Brodsky, Phys. Lett. B 87 (1979) 359–365. </a:t>
            </a:r>
          </a:p>
          <a:p>
            <a:r>
              <a:rPr lang="en-AU" sz="1600" dirty="0">
                <a:solidFill>
                  <a:schemeClr val="accent6">
                    <a:lumMod val="50000"/>
                  </a:schemeClr>
                </a:solidFill>
              </a:rPr>
              <a:t>A. V. Efremov, A. V. </a:t>
            </a:r>
            <a:r>
              <a:rPr lang="en-AU" sz="1600" dirty="0" err="1">
                <a:solidFill>
                  <a:schemeClr val="accent6">
                    <a:lumMod val="50000"/>
                  </a:schemeClr>
                </a:solidFill>
              </a:rPr>
              <a:t>Radyushkin</a:t>
            </a:r>
            <a:r>
              <a:rPr lang="en-AU" sz="1600" dirty="0">
                <a:solidFill>
                  <a:schemeClr val="accent6">
                    <a:lumMod val="50000"/>
                  </a:schemeClr>
                </a:solidFill>
              </a:rPr>
              <a:t>, Phys. Lett. B 94 (1980) 245–250.</a:t>
            </a:r>
          </a:p>
          <a:p>
            <a:r>
              <a:rPr lang="en-AU" sz="1600" dirty="0">
                <a:solidFill>
                  <a:schemeClr val="accent6">
                    <a:lumMod val="50000"/>
                  </a:schemeClr>
                </a:solidFill>
              </a:rPr>
              <a:t>G. P. Lepage, S. J. Brodsky, </a:t>
            </a:r>
            <a:r>
              <a:rPr lang="en-AU" sz="1600" i="1" dirty="0">
                <a:solidFill>
                  <a:schemeClr val="accent6">
                    <a:lumMod val="50000"/>
                  </a:schemeClr>
                </a:solidFill>
              </a:rPr>
              <a:t>Exclusive Processes in Perturbative Quantum Chromodynamics</a:t>
            </a:r>
            <a:r>
              <a:rPr lang="en-AU" sz="1600" dirty="0">
                <a:solidFill>
                  <a:schemeClr val="accent6">
                    <a:lumMod val="50000"/>
                  </a:schemeClr>
                </a:solidFill>
              </a:rPr>
              <a:t>, Phys. Rev. D 22 (1980) 2157–2198. </a:t>
            </a:r>
          </a:p>
        </p:txBody>
      </p:sp>
    </p:spTree>
    <p:extLst>
      <p:ext uri="{BB962C8B-B14F-4D97-AF65-F5344CB8AC3E}">
        <p14:creationId xmlns:p14="http://schemas.microsoft.com/office/powerpoint/2010/main" val="1956038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9B2ABF9-511E-ECEE-4207-ED7934D1B7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3660" y="693417"/>
            <a:ext cx="5463540" cy="2476500"/>
          </a:xfrm>
          <a:prstGeom prst="rect">
            <a:avLst/>
          </a:prstGeom>
        </p:spPr>
      </p:pic>
      <p:sp>
        <p:nvSpPr>
          <p:cNvPr id="2" name="Title 1">
            <a:extLst>
              <a:ext uri="{FF2B5EF4-FFF2-40B4-BE49-F238E27FC236}">
                <a16:creationId xmlns:a16="http://schemas.microsoft.com/office/drawing/2014/main" id="{49034D25-6412-BBC4-7DD5-0FFB3B8DA262}"/>
              </a:ext>
            </a:extLst>
          </p:cNvPr>
          <p:cNvSpPr>
            <a:spLocks noGrp="1"/>
          </p:cNvSpPr>
          <p:nvPr>
            <p:ph type="title"/>
          </p:nvPr>
        </p:nvSpPr>
        <p:spPr/>
        <p:txBody>
          <a:bodyPr/>
          <a:lstStyle/>
          <a:p>
            <a:r>
              <a:rPr lang="en-AU" sz="2800" dirty="0"/>
              <a:t>Hard QCD Prediction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308CCC-F66C-52C3-BA97-D6742D11F91D}"/>
                  </a:ext>
                </a:extLst>
              </p:cNvPr>
              <p:cNvSpPr>
                <a:spLocks noGrp="1"/>
              </p:cNvSpPr>
              <p:nvPr>
                <p:ph idx="1"/>
              </p:nvPr>
            </p:nvSpPr>
            <p:spPr>
              <a:xfrm>
                <a:off x="609600" y="1295400"/>
                <a:ext cx="10972800" cy="4525963"/>
              </a:xfrm>
              <a:solidFill>
                <a:schemeClr val="bg1"/>
              </a:solidFill>
            </p:spPr>
            <p:txBody>
              <a:bodyPr/>
              <a:lstStyle/>
              <a:p>
                <a:r>
                  <a:rPr lang="en-US" dirty="0"/>
                  <a:t>Hard QCD prediction is remarkable.</a:t>
                </a:r>
              </a:p>
              <a:p>
                <a:pPr lvl="1"/>
                <a:r>
                  <a:rPr lang="en-US" sz="2200" dirty="0"/>
                  <a:t>beyond some momentum scale, the meson form factor is precisely known</a:t>
                </a:r>
              </a:p>
              <a:p>
                <a:pPr lvl="2"/>
                <a:r>
                  <a:rPr lang="en-US" sz="2200" dirty="0"/>
                  <a:t>magnitude (</a:t>
                </a:r>
                <a:r>
                  <a:rPr lang="en-US" sz="2200" dirty="0" err="1"/>
                  <a:t>normalisation</a:t>
                </a:r>
                <a:r>
                  <a:rPr lang="en-US" sz="2200" dirty="0"/>
                  <a:t>) is set by meson leptonic decay constant, which is an order parameter for dynamical chiral symmetry breaking (DCSB) – a corollary of EHM</a:t>
                </a:r>
              </a:p>
              <a:p>
                <a:pPr lvl="2"/>
                <a:r>
                  <a:rPr lang="en-US" sz="2200" dirty="0"/>
                  <a:t>and scaling violations are apparent, with </a:t>
                </a:r>
                <a14:m>
                  <m:oMath xmlns:m="http://schemas.openxmlformats.org/officeDocument/2006/math">
                    <m:sSup>
                      <m:sSupPr>
                        <m:ctrlPr>
                          <a:rPr lang="en-AU" sz="2200" b="0" i="1" smtClean="0">
                            <a:latin typeface="Cambria Math" panose="02040503050406030204" pitchFamily="18" charset="0"/>
                          </a:rPr>
                        </m:ctrlPr>
                      </m:sSupPr>
                      <m:e>
                        <m:r>
                          <a:rPr lang="en-AU" sz="2200" b="0" i="1" smtClean="0">
                            <a:latin typeface="Cambria Math" panose="02040503050406030204" pitchFamily="18" charset="0"/>
                          </a:rPr>
                          <m:t>𝑄</m:t>
                        </m:r>
                      </m:e>
                      <m:sup>
                        <m:r>
                          <a:rPr lang="en-AU" sz="2200" b="0" i="1" smtClean="0">
                            <a:latin typeface="Cambria Math" panose="02040503050406030204" pitchFamily="18" charset="0"/>
                          </a:rPr>
                          <m:t>2</m:t>
                        </m:r>
                      </m:sup>
                    </m:sSup>
                  </m:oMath>
                </a14:m>
                <a:r>
                  <a:rPr lang="en-US" sz="2200" dirty="0"/>
                  <a:t> dependence determined by that of the running coupling and evolution of the DA (wave function)</a:t>
                </a:r>
              </a:p>
              <a:p>
                <a:pPr lvl="1"/>
                <a:r>
                  <a:rPr lang="en-US" sz="2200" dirty="0"/>
                  <a:t>Analogous proton equation – magnitude (normalization) is not known</a:t>
                </a:r>
              </a:p>
              <a:p>
                <a:r>
                  <a:rPr lang="en-US" dirty="0"/>
                  <a:t>On domain </a:t>
                </a:r>
                <a14:m>
                  <m:oMath xmlns:m="http://schemas.openxmlformats.org/officeDocument/2006/math">
                    <m:f>
                      <m:fPr>
                        <m:type m:val="skw"/>
                        <m:ctrlPr>
                          <a:rPr lang="en-AU" b="0" i="1" smtClean="0">
                            <a:latin typeface="Cambria Math" panose="02040503050406030204" pitchFamily="18" charset="0"/>
                          </a:rPr>
                        </m:ctrlPr>
                      </m:fPr>
                      <m:num>
                        <m:sSubSup>
                          <m:sSubSupPr>
                            <m:ctrlPr>
                              <a:rPr lang="en-AU" b="0" i="1" smtClean="0">
                                <a:latin typeface="Cambria Math" panose="02040503050406030204" pitchFamily="18" charset="0"/>
                              </a:rPr>
                            </m:ctrlPr>
                          </m:sSubSupPr>
                          <m:e>
                            <m:r>
                              <a:rPr lang="en-AU" b="0" i="1" smtClean="0">
                                <a:latin typeface="Cambria Math" panose="02040503050406030204" pitchFamily="18" charset="0"/>
                              </a:rPr>
                              <m:t>𝑚</m:t>
                            </m:r>
                          </m:e>
                          <m:sub>
                            <m:r>
                              <a:rPr lang="en-AU" b="0" i="1" smtClean="0">
                                <a:latin typeface="Cambria Math" panose="02040503050406030204" pitchFamily="18" charset="0"/>
                              </a:rPr>
                              <m:t>𝑝</m:t>
                            </m:r>
                          </m:sub>
                          <m:sup>
                            <m:r>
                              <a:rPr lang="en-AU" b="0" i="1" smtClean="0">
                                <a:latin typeface="Cambria Math" panose="02040503050406030204" pitchFamily="18" charset="0"/>
                              </a:rPr>
                              <m:t>2</m:t>
                            </m:r>
                          </m:sup>
                        </m:sSubSup>
                      </m:num>
                      <m:den>
                        <m:sSup>
                          <m:sSupPr>
                            <m:ctrlPr>
                              <a:rPr lang="en-AU" b="0" i="1" smtClean="0">
                                <a:latin typeface="Cambria Math" panose="02040503050406030204" pitchFamily="18" charset="0"/>
                              </a:rPr>
                            </m:ctrlPr>
                          </m:sSupPr>
                          <m:e>
                            <m:r>
                              <a:rPr lang="en-AU" b="0" i="1" smtClean="0">
                                <a:latin typeface="Cambria Math" panose="02040503050406030204" pitchFamily="18" charset="0"/>
                              </a:rPr>
                              <m:t>𝑄</m:t>
                            </m:r>
                          </m:e>
                          <m:sup>
                            <m:r>
                              <a:rPr lang="en-AU" b="0" i="1" smtClean="0">
                                <a:latin typeface="Cambria Math" panose="02040503050406030204" pitchFamily="18" charset="0"/>
                              </a:rPr>
                              <m:t>2</m:t>
                            </m:r>
                          </m:sup>
                        </m:sSup>
                      </m:den>
                    </m:f>
                    <m:r>
                      <a:rPr lang="en-AU" b="0" i="1" smtClean="0">
                        <a:latin typeface="Cambria Math" panose="02040503050406030204" pitchFamily="18" charset="0"/>
                      </a:rPr>
                      <m:t>≃</m:t>
                    </m:r>
                    <m:r>
                      <a:rPr lang="en-AU" b="0" i="1" smtClean="0">
                        <a:latin typeface="Cambria Math" panose="02040503050406030204" pitchFamily="18" charset="0"/>
                      </a:rPr>
                      <m:t>0</m:t>
                    </m:r>
                    <m:r>
                      <a:rPr lang="en-AU" b="0" i="1" smtClean="0">
                        <a:latin typeface="Cambria Math" panose="02040503050406030204" pitchFamily="18" charset="0"/>
                      </a:rPr>
                      <m:t>⇒</m:t>
                    </m:r>
                    <m:sSub>
                      <m:sSubPr>
                        <m:ctrlPr>
                          <a:rPr lang="en-AU" b="0" i="1" smtClean="0">
                            <a:latin typeface="Cambria Math" panose="02040503050406030204" pitchFamily="18" charset="0"/>
                          </a:rPr>
                        </m:ctrlPr>
                      </m:sSubPr>
                      <m:e>
                        <m:r>
                          <a:rPr lang="en-AU" b="0" i="1" smtClean="0">
                            <a:latin typeface="Cambria Math" panose="02040503050406030204" pitchFamily="18" charset="0"/>
                          </a:rPr>
                          <m:t>𝜑</m:t>
                        </m:r>
                      </m:e>
                      <m:sub>
                        <m:r>
                          <a:rPr lang="en-AU" b="0" i="1" smtClean="0">
                            <a:latin typeface="Cambria Math" panose="02040503050406030204" pitchFamily="18" charset="0"/>
                          </a:rPr>
                          <m:t>𝑃</m:t>
                        </m:r>
                        <m:r>
                          <a:rPr lang="en-AU" b="0" i="1" smtClean="0">
                            <a:latin typeface="Cambria Math" panose="02040503050406030204" pitchFamily="18" charset="0"/>
                          </a:rPr>
                          <m:t>=</m:t>
                        </m:r>
                        <m:r>
                          <a:rPr lang="en-AU" b="0" i="1" smtClean="0">
                            <a:latin typeface="Cambria Math" panose="02040503050406030204" pitchFamily="18" charset="0"/>
                          </a:rPr>
                          <m:t>𝜋</m:t>
                        </m:r>
                        <m:r>
                          <a:rPr lang="en-AU" b="0" i="1" smtClean="0">
                            <a:latin typeface="Cambria Math" panose="02040503050406030204" pitchFamily="18" charset="0"/>
                          </a:rPr>
                          <m:t>,</m:t>
                        </m:r>
                        <m:r>
                          <a:rPr lang="en-AU" b="0" i="1" smtClean="0">
                            <a:latin typeface="Cambria Math" panose="02040503050406030204" pitchFamily="18" charset="0"/>
                          </a:rPr>
                          <m:t>𝐾</m:t>
                        </m:r>
                      </m:sub>
                    </m:sSub>
                    <m:d>
                      <m:dPr>
                        <m:ctrlPr>
                          <a:rPr lang="en-AU" b="0" i="1" smtClean="0">
                            <a:latin typeface="Cambria Math" panose="02040503050406030204" pitchFamily="18" charset="0"/>
                          </a:rPr>
                        </m:ctrlPr>
                      </m:dPr>
                      <m:e>
                        <m:r>
                          <a:rPr lang="en-AU" b="0" i="1" smtClean="0">
                            <a:latin typeface="Cambria Math" panose="02040503050406030204" pitchFamily="18" charset="0"/>
                          </a:rPr>
                          <m:t>𝑥</m:t>
                        </m:r>
                      </m:e>
                    </m:d>
                    <m:r>
                      <a:rPr lang="en-AU" b="0" i="1" smtClean="0">
                        <a:latin typeface="Cambria Math" panose="02040503050406030204" pitchFamily="18" charset="0"/>
                      </a:rPr>
                      <m:t>=</m:t>
                    </m:r>
                    <m:r>
                      <a:rPr lang="en-AU" b="0" i="1" smtClean="0">
                        <a:latin typeface="Cambria Math" panose="02040503050406030204" pitchFamily="18" charset="0"/>
                      </a:rPr>
                      <m:t>6</m:t>
                    </m:r>
                    <m:r>
                      <a:rPr lang="en-AU" b="0" i="1" smtClean="0">
                        <a:latin typeface="Cambria Math" panose="02040503050406030204" pitchFamily="18" charset="0"/>
                      </a:rPr>
                      <m:t> </m:t>
                    </m:r>
                    <m:r>
                      <a:rPr lang="en-AU" b="0" i="1" smtClean="0">
                        <a:latin typeface="Cambria Math" panose="02040503050406030204" pitchFamily="18" charset="0"/>
                      </a:rPr>
                      <m:t>𝑥</m:t>
                    </m:r>
                    <m:r>
                      <a:rPr lang="en-AU" b="0" i="1" smtClean="0">
                        <a:latin typeface="Cambria Math" panose="02040503050406030204" pitchFamily="18" charset="0"/>
                      </a:rPr>
                      <m:t>(</m:t>
                    </m:r>
                    <m:r>
                      <a:rPr lang="en-AU" b="0" i="1" smtClean="0">
                        <a:latin typeface="Cambria Math" panose="02040503050406030204" pitchFamily="18" charset="0"/>
                      </a:rPr>
                      <m:t>1</m:t>
                    </m:r>
                    <m:r>
                      <a:rPr lang="en-AU" b="0" i="1" smtClean="0">
                        <a:latin typeface="Cambria Math" panose="02040503050406030204" pitchFamily="18" charset="0"/>
                      </a:rPr>
                      <m:t>−</m:t>
                    </m:r>
                    <m:r>
                      <a:rPr lang="en-AU" b="0" i="1" smtClean="0">
                        <a:latin typeface="Cambria Math" panose="02040503050406030204" pitchFamily="18" charset="0"/>
                      </a:rPr>
                      <m:t>𝑥</m:t>
                    </m:r>
                    <m:r>
                      <a:rPr lang="en-AU" b="0" i="1" smtClean="0">
                        <a:latin typeface="Cambria Math" panose="02040503050406030204" pitchFamily="18" charset="0"/>
                      </a:rPr>
                      <m:t>)</m:t>
                    </m:r>
                  </m:oMath>
                </a14:m>
                <a:r>
                  <a:rPr lang="en-US" dirty="0"/>
                  <a:t> and right-hand side </a:t>
                </a:r>
                <a14:m>
                  <m:oMath xmlns:m="http://schemas.openxmlformats.org/officeDocument/2006/math">
                    <m:r>
                      <a:rPr lang="en-AU" b="0" i="1" smtClean="0">
                        <a:latin typeface="Cambria Math" panose="02040503050406030204" pitchFamily="18" charset="0"/>
                      </a:rPr>
                      <m:t>⇒</m:t>
                    </m:r>
                    <m:r>
                      <a:rPr lang="en-AU" b="0" i="1" smtClean="0">
                        <a:latin typeface="Cambria Math" panose="02040503050406030204" pitchFamily="18" charset="0"/>
                      </a:rPr>
                      <m:t>16</m:t>
                    </m:r>
                    <m:r>
                      <a:rPr lang="en-AU" b="0" i="1" smtClean="0">
                        <a:latin typeface="Cambria Math" panose="02040503050406030204" pitchFamily="18" charset="0"/>
                      </a:rPr>
                      <m:t>𝜋</m:t>
                    </m:r>
                    <m:sSub>
                      <m:sSubPr>
                        <m:ctrlPr>
                          <a:rPr lang="en-AU" b="0" i="1" smtClean="0">
                            <a:latin typeface="Cambria Math" panose="02040503050406030204" pitchFamily="18" charset="0"/>
                          </a:rPr>
                        </m:ctrlPr>
                      </m:sSubPr>
                      <m:e>
                        <m:r>
                          <a:rPr lang="en-AU" b="0" i="1" smtClean="0">
                            <a:latin typeface="Cambria Math" panose="02040503050406030204" pitchFamily="18" charset="0"/>
                          </a:rPr>
                          <m:t>𝛼</m:t>
                        </m:r>
                      </m:e>
                      <m:sub>
                        <m:r>
                          <a:rPr lang="en-AU" b="0" i="1" smtClean="0">
                            <a:latin typeface="Cambria Math" panose="02040503050406030204" pitchFamily="18" charset="0"/>
                          </a:rPr>
                          <m:t>𝑠</m:t>
                        </m:r>
                      </m:sub>
                    </m:sSub>
                    <m:d>
                      <m:dPr>
                        <m:ctrlPr>
                          <a:rPr lang="en-AU" b="0" i="1" smtClean="0">
                            <a:latin typeface="Cambria Math" panose="02040503050406030204" pitchFamily="18" charset="0"/>
                          </a:rPr>
                        </m:ctrlPr>
                      </m:dPr>
                      <m:e>
                        <m:sSup>
                          <m:sSupPr>
                            <m:ctrlPr>
                              <a:rPr lang="en-AU" b="0" i="1" smtClean="0">
                                <a:latin typeface="Cambria Math" panose="02040503050406030204" pitchFamily="18" charset="0"/>
                              </a:rPr>
                            </m:ctrlPr>
                          </m:sSupPr>
                          <m:e>
                            <m:r>
                              <a:rPr lang="en-AU" b="0" i="1" smtClean="0">
                                <a:latin typeface="Cambria Math" panose="02040503050406030204" pitchFamily="18" charset="0"/>
                              </a:rPr>
                              <m:t>𝑄</m:t>
                            </m:r>
                          </m:e>
                          <m:sup>
                            <m:r>
                              <a:rPr lang="en-AU" b="0" i="1" smtClean="0">
                                <a:latin typeface="Cambria Math" panose="02040503050406030204" pitchFamily="18" charset="0"/>
                              </a:rPr>
                              <m:t>2</m:t>
                            </m:r>
                          </m:sup>
                        </m:sSup>
                      </m:e>
                    </m:d>
                    <m:sSubSup>
                      <m:sSubSupPr>
                        <m:ctrlPr>
                          <a:rPr lang="en-AU" b="0" i="1" smtClean="0">
                            <a:latin typeface="Cambria Math" panose="02040503050406030204" pitchFamily="18" charset="0"/>
                          </a:rPr>
                        </m:ctrlPr>
                      </m:sSubSupPr>
                      <m:e>
                        <m:r>
                          <a:rPr lang="en-AU" b="0" i="1" smtClean="0">
                            <a:latin typeface="Cambria Math" panose="02040503050406030204" pitchFamily="18" charset="0"/>
                          </a:rPr>
                          <m:t>𝑓</m:t>
                        </m:r>
                      </m:e>
                      <m:sub>
                        <m:r>
                          <a:rPr lang="en-AU" b="0" i="1" smtClean="0">
                            <a:latin typeface="Cambria Math" panose="02040503050406030204" pitchFamily="18" charset="0"/>
                          </a:rPr>
                          <m:t>𝑃</m:t>
                        </m:r>
                      </m:sub>
                      <m:sup>
                        <m:r>
                          <a:rPr lang="en-AU" b="0" i="1" smtClean="0">
                            <a:latin typeface="Cambria Math" panose="02040503050406030204" pitchFamily="18" charset="0"/>
                          </a:rPr>
                          <m:t>2</m:t>
                        </m:r>
                      </m:sup>
                    </m:sSubSup>
                    <m:r>
                      <a:rPr lang="en-AU" b="0" i="1" smtClean="0">
                        <a:latin typeface="Cambria Math" panose="02040503050406030204" pitchFamily="18" charset="0"/>
                      </a:rPr>
                      <m:t> </m:t>
                    </m:r>
                  </m:oMath>
                </a14:m>
                <a:endParaRPr lang="en-US" dirty="0"/>
              </a:p>
              <a:p>
                <a:r>
                  <a:rPr lang="en-US" dirty="0"/>
                  <a:t>Two outstanding issues:</a:t>
                </a:r>
              </a:p>
              <a:p>
                <a:pPr lvl="1"/>
                <a:r>
                  <a:rPr lang="en-US" dirty="0"/>
                  <a:t>what is value of </a:t>
                </a:r>
                <a14:m>
                  <m:oMath xmlns:m="http://schemas.openxmlformats.org/officeDocument/2006/math">
                    <m:sSub>
                      <m:sSubPr>
                        <m:ctrlPr>
                          <a:rPr lang="en-AU" b="0" i="1" smtClean="0">
                            <a:latin typeface="Cambria Math" panose="02040503050406030204" pitchFamily="18" charset="0"/>
                          </a:rPr>
                        </m:ctrlPr>
                      </m:sSubPr>
                      <m:e>
                        <m:r>
                          <a:rPr lang="en-AU" b="0" i="1" smtClean="0">
                            <a:latin typeface="Cambria Math" panose="02040503050406030204" pitchFamily="18" charset="0"/>
                          </a:rPr>
                          <m:t>𝑄</m:t>
                        </m:r>
                      </m:e>
                      <m:sub>
                        <m:r>
                          <a:rPr lang="en-AU" b="0" i="1" smtClean="0">
                            <a:latin typeface="Cambria Math" panose="02040503050406030204" pitchFamily="18" charset="0"/>
                          </a:rPr>
                          <m:t>0</m:t>
                        </m:r>
                      </m:sub>
                    </m:sSub>
                    <m:r>
                      <a:rPr lang="en-AU" b="0" i="1" smtClean="0">
                        <a:latin typeface="Cambria Math" panose="02040503050406030204" pitchFamily="18" charset="0"/>
                      </a:rPr>
                      <m:t> </m:t>
                    </m:r>
                  </m:oMath>
                </a14:m>
                <a:r>
                  <a:rPr lang="en-US" dirty="0"/>
                  <a:t>for which scaling violations become apparent?</a:t>
                </a:r>
              </a:p>
              <a:p>
                <a:pPr lvl="1"/>
                <a:r>
                  <a:rPr lang="en-US" dirty="0"/>
                  <a:t>and what is pointwise form of </a:t>
                </a:r>
                <a14:m>
                  <m:oMath xmlns:m="http://schemas.openxmlformats.org/officeDocument/2006/math">
                    <m:sSub>
                      <m:sSubPr>
                        <m:ctrlPr>
                          <a:rPr lang="en-AU" b="0" i="1" smtClean="0">
                            <a:latin typeface="Cambria Math" panose="02040503050406030204" pitchFamily="18" charset="0"/>
                          </a:rPr>
                        </m:ctrlPr>
                      </m:sSubPr>
                      <m:e>
                        <m:r>
                          <a:rPr lang="en-AU" b="0" i="1" smtClean="0">
                            <a:latin typeface="Cambria Math" panose="02040503050406030204" pitchFamily="18" charset="0"/>
                          </a:rPr>
                          <m:t>𝜑</m:t>
                        </m:r>
                      </m:e>
                      <m:sub>
                        <m:r>
                          <a:rPr lang="en-AU" b="0" i="1" smtClean="0">
                            <a:latin typeface="Cambria Math" panose="02040503050406030204" pitchFamily="18" charset="0"/>
                          </a:rPr>
                          <m:t>𝑃</m:t>
                        </m:r>
                      </m:sub>
                    </m:sSub>
                    <m:r>
                      <a:rPr lang="en-AU" b="0" i="1" smtClean="0">
                        <a:latin typeface="Cambria Math" panose="02040503050406030204" pitchFamily="18" charset="0"/>
                      </a:rPr>
                      <m:t>(</m:t>
                    </m:r>
                    <m:r>
                      <a:rPr lang="en-AU" b="0" i="1" smtClean="0">
                        <a:latin typeface="Cambria Math" panose="02040503050406030204" pitchFamily="18" charset="0"/>
                      </a:rPr>
                      <m:t>𝑥</m:t>
                    </m:r>
                    <m:r>
                      <a:rPr lang="en-AU" b="0" i="1" smtClean="0">
                        <a:latin typeface="Cambria Math" panose="02040503050406030204" pitchFamily="18" charset="0"/>
                      </a:rPr>
                      <m:t>;</m:t>
                    </m:r>
                    <m:sSup>
                      <m:sSupPr>
                        <m:ctrlPr>
                          <a:rPr lang="en-AU" b="0" i="1" smtClean="0">
                            <a:latin typeface="Cambria Math" panose="02040503050406030204" pitchFamily="18" charset="0"/>
                          </a:rPr>
                        </m:ctrlPr>
                      </m:sSupPr>
                      <m:e>
                        <m:r>
                          <a:rPr lang="en-AU" b="0" i="1" smtClean="0">
                            <a:latin typeface="Cambria Math" panose="02040503050406030204" pitchFamily="18" charset="0"/>
                          </a:rPr>
                          <m:t>𝑄</m:t>
                        </m:r>
                      </m:e>
                      <m:sup>
                        <m:r>
                          <a:rPr lang="en-AU" b="0" i="1" smtClean="0">
                            <a:latin typeface="Cambria Math" panose="02040503050406030204" pitchFamily="18" charset="0"/>
                          </a:rPr>
                          <m:t>2</m:t>
                        </m:r>
                      </m:sup>
                    </m:sSup>
                    <m:r>
                      <a:rPr lang="en-AU" b="0" i="1" smtClean="0">
                        <a:latin typeface="Cambria Math" panose="02040503050406030204" pitchFamily="18" charset="0"/>
                      </a:rPr>
                      <m:t>) </m:t>
                    </m:r>
                  </m:oMath>
                </a14:m>
                <a:r>
                  <a:rPr lang="en-US" dirty="0"/>
                  <a:t>at scales for which terrestrial experiments are possible?</a:t>
                </a:r>
              </a:p>
              <a:p>
                <a:r>
                  <a:rPr lang="en-US" dirty="0"/>
                  <a:t>These questions can only be answered using a nonperturbative approach to QCD.</a:t>
                </a:r>
              </a:p>
              <a:p>
                <a:endParaRPr lang="en-AU" dirty="0"/>
              </a:p>
            </p:txBody>
          </p:sp>
        </mc:Choice>
        <mc:Fallback xmlns="">
          <p:sp>
            <p:nvSpPr>
              <p:cNvPr id="3" name="Content Placeholder 2">
                <a:extLst>
                  <a:ext uri="{FF2B5EF4-FFF2-40B4-BE49-F238E27FC236}">
                    <a16:creationId xmlns:a16="http://schemas.microsoft.com/office/drawing/2014/main" id="{B3308CCC-F66C-52C3-BA97-D6742D11F91D}"/>
                  </a:ext>
                </a:extLst>
              </p:cNvPr>
              <p:cNvSpPr>
                <a:spLocks noGrp="1" noRot="1" noChangeAspect="1" noMove="1" noResize="1" noEditPoints="1" noAdjustHandles="1" noChangeArrowheads="1" noChangeShapeType="1" noTextEdit="1"/>
              </p:cNvSpPr>
              <p:nvPr>
                <p:ph idx="1"/>
              </p:nvPr>
            </p:nvSpPr>
            <p:spPr>
              <a:xfrm>
                <a:off x="609600" y="1295400"/>
                <a:ext cx="10972800" cy="4525963"/>
              </a:xfrm>
              <a:blipFill>
                <a:blip r:embed="rId3"/>
                <a:stretch>
                  <a:fillRect l="-611" t="-943" r="-722" b="-9973"/>
                </a:stretch>
              </a:blipFill>
            </p:spPr>
            <p:txBody>
              <a:bodyPr/>
              <a:lstStyle/>
              <a:p>
                <a:r>
                  <a:rPr lang="en-AU">
                    <a:noFill/>
                  </a:rPr>
                  <a:t> </a:t>
                </a:r>
              </a:p>
            </p:txBody>
          </p:sp>
        </mc:Fallback>
      </mc:AlternateContent>
      <p:sp>
        <p:nvSpPr>
          <p:cNvPr id="4" name="Date Placeholder 3">
            <a:extLst>
              <a:ext uri="{FF2B5EF4-FFF2-40B4-BE49-F238E27FC236}">
                <a16:creationId xmlns:a16="http://schemas.microsoft.com/office/drawing/2014/main" id="{7280DE07-B4C8-D060-BFD7-BC234CBCEDBE}"/>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A90E7B04-7D51-C509-F2DC-0623EE20A086}"/>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A0BD234C-5747-2426-006B-F40F13976B6D}"/>
              </a:ext>
            </a:extLst>
          </p:cNvPr>
          <p:cNvSpPr>
            <a:spLocks noGrp="1"/>
          </p:cNvSpPr>
          <p:nvPr>
            <p:ph type="sldNum" sz="quarter" idx="12"/>
          </p:nvPr>
        </p:nvSpPr>
        <p:spPr/>
        <p:txBody>
          <a:bodyPr/>
          <a:lstStyle/>
          <a:p>
            <a:fld id="{87034D8C-3CB4-402A-BC46-2AB14C0FE90A}" type="slidenum">
              <a:rPr lang="en-US" smtClean="0"/>
              <a:pPr/>
              <a:t>103</a:t>
            </a:fld>
            <a:endParaRPr lang="en-US"/>
          </a:p>
        </p:txBody>
      </p:sp>
      <p:sp>
        <p:nvSpPr>
          <p:cNvPr id="8" name="Rectangle 7">
            <a:extLst>
              <a:ext uri="{FF2B5EF4-FFF2-40B4-BE49-F238E27FC236}">
                <a16:creationId xmlns:a16="http://schemas.microsoft.com/office/drawing/2014/main" id="{20501963-F83C-4E1B-7E8C-6772B319EF8B}"/>
              </a:ext>
            </a:extLst>
          </p:cNvPr>
          <p:cNvSpPr/>
          <p:nvPr/>
        </p:nvSpPr>
        <p:spPr bwMode="auto">
          <a:xfrm>
            <a:off x="6324600" y="700882"/>
            <a:ext cx="5522385" cy="5334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1800" b="0" i="0" u="none" strike="noStrike" cap="none" normalizeH="0" baseline="0">
              <a:ln>
                <a:noFill/>
              </a:ln>
              <a:solidFill>
                <a:schemeClr val="tx1"/>
              </a:solidFill>
              <a:effectLst/>
              <a:latin typeface="Calibri" pitchFamily="34" charset="0"/>
            </a:endParaRPr>
          </a:p>
        </p:txBody>
      </p:sp>
    </p:spTree>
    <p:extLst>
      <p:ext uri="{BB962C8B-B14F-4D97-AF65-F5344CB8AC3E}">
        <p14:creationId xmlns:p14="http://schemas.microsoft.com/office/powerpoint/2010/main" val="102253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arn(inVertical)">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 calcmode="lin" valueType="num">
                                      <p:cBhvr additive="base">
                                        <p:cTn id="12"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6" end="6"/>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 calcmode="lin" valueType="num">
                                      <p:cBhvr additive="base">
                                        <p:cTn id="16"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7" end="7"/>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3">
                                            <p:txEl>
                                              <p:pRg st="8" end="8"/>
                                            </p:txEl>
                                          </p:spTgt>
                                        </p:tgtEl>
                                        <p:attrNameLst>
                                          <p:attrName>style.visibility</p:attrName>
                                        </p:attrNameLst>
                                      </p:cBhvr>
                                      <p:to>
                                        <p:strVal val="visible"/>
                                      </p:to>
                                    </p:set>
                                    <p:anim calcmode="lin" valueType="num">
                                      <p:cBhvr additive="base">
                                        <p:cTn id="20"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3">
                                            <p:txEl>
                                              <p:pRg st="9" end="9"/>
                                            </p:txEl>
                                          </p:spTgt>
                                        </p:tgtEl>
                                        <p:attrNameLst>
                                          <p:attrName>style.visibility</p:attrName>
                                        </p:attrNameLst>
                                      </p:cBhvr>
                                      <p:to>
                                        <p:strVal val="visible"/>
                                      </p:to>
                                    </p:set>
                                    <p:animEffect transition="in" filter="barn(inVertical)">
                                      <p:cBhvr>
                                        <p:cTn id="2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graph&#10;&#10;AI-generated content may be incorrect.">
            <a:extLst>
              <a:ext uri="{FF2B5EF4-FFF2-40B4-BE49-F238E27FC236}">
                <a16:creationId xmlns:a16="http://schemas.microsoft.com/office/drawing/2014/main" id="{82CE5553-4720-E711-0700-B4730AFF8F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0" y="990600"/>
            <a:ext cx="5185496" cy="3955157"/>
          </a:xfrm>
          <a:prstGeom prst="rect">
            <a:avLst/>
          </a:prstGeom>
        </p:spPr>
      </p:pic>
      <p:sp>
        <p:nvSpPr>
          <p:cNvPr id="2" name="Title 1">
            <a:extLst>
              <a:ext uri="{FF2B5EF4-FFF2-40B4-BE49-F238E27FC236}">
                <a16:creationId xmlns:a16="http://schemas.microsoft.com/office/drawing/2014/main" id="{3F87AA2B-B03D-4EB2-D9AF-BF2F1515FAEE}"/>
              </a:ext>
            </a:extLst>
          </p:cNvPr>
          <p:cNvSpPr>
            <a:spLocks noGrp="1"/>
          </p:cNvSpPr>
          <p:nvPr>
            <p:ph type="title"/>
          </p:nvPr>
        </p:nvSpPr>
        <p:spPr/>
        <p:txBody>
          <a:bodyPr/>
          <a:lstStyle/>
          <a:p>
            <a:r>
              <a:rPr lang="en-AU" sz="3200" b="0" i="1" dirty="0">
                <a:ln w="0"/>
                <a:solidFill>
                  <a:schemeClr val="accent1"/>
                </a:solidFill>
                <a:effectLst>
                  <a:outerShdw blurRad="38100" dist="25400" dir="5400000" algn="ctr" rotWithShape="0">
                    <a:srgbClr val="6E747A">
                      <a:alpha val="43000"/>
                    </a:srgbClr>
                  </a:outerShdw>
                </a:effectLst>
              </a:rPr>
              <a:t>Pseudoscalar Meson Electromagnetic Form Factors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C41704A-13CF-1DFF-BB2D-FDE598B64B35}"/>
                  </a:ext>
                </a:extLst>
              </p:cNvPr>
              <p:cNvSpPr>
                <a:spLocks noGrp="1"/>
              </p:cNvSpPr>
              <p:nvPr>
                <p:ph idx="1"/>
              </p:nvPr>
            </p:nvSpPr>
            <p:spPr>
              <a:xfrm>
                <a:off x="609600" y="1341437"/>
                <a:ext cx="6248400" cy="4525963"/>
              </a:xfrm>
            </p:spPr>
            <p:txBody>
              <a:bodyPr/>
              <a:lstStyle/>
              <a:p>
                <a14:m>
                  <m:oMath xmlns:m="http://schemas.openxmlformats.org/officeDocument/2006/math">
                    <m:r>
                      <a:rPr lang="en-AU" b="0" i="0" smtClean="0">
                        <a:latin typeface="Cambria Math" panose="02040503050406030204" pitchFamily="18" charset="0"/>
                      </a:rPr>
                      <m:t>(</m:t>
                    </m:r>
                    <m:sSub>
                      <m:sSubPr>
                        <m:ctrlPr>
                          <a:rPr lang="en-AU" b="0" i="1" smtClean="0">
                            <a:latin typeface="Cambria Math" panose="02040503050406030204" pitchFamily="18" charset="0"/>
                          </a:rPr>
                        </m:ctrlPr>
                      </m:sSubPr>
                      <m:e>
                        <m:r>
                          <a:rPr lang="en-AU" b="0" i="1" smtClean="0">
                            <a:latin typeface="Cambria Math" panose="02040503050406030204" pitchFamily="18" charset="0"/>
                          </a:rPr>
                          <m:t>𝑝</m:t>
                        </m:r>
                      </m:e>
                      <m:sub>
                        <m:r>
                          <a:rPr lang="en-AU" b="0" i="1" smtClean="0">
                            <a:latin typeface="Cambria Math" panose="02040503050406030204" pitchFamily="18" charset="0"/>
                          </a:rPr>
                          <m:t>𝑓</m:t>
                        </m:r>
                      </m:sub>
                    </m:sSub>
                    <m:r>
                      <a:rPr lang="en-AU" b="0" i="1" smtClean="0">
                        <a:latin typeface="Cambria Math" panose="02040503050406030204" pitchFamily="18" charset="0"/>
                      </a:rPr>
                      <m:t>+</m:t>
                    </m:r>
                    <m:sSub>
                      <m:sSubPr>
                        <m:ctrlPr>
                          <a:rPr lang="en-AU" b="0" i="1" smtClean="0">
                            <a:latin typeface="Cambria Math" panose="02040503050406030204" pitchFamily="18" charset="0"/>
                          </a:rPr>
                        </m:ctrlPr>
                      </m:sSubPr>
                      <m:e>
                        <m:r>
                          <a:rPr lang="en-AU" b="0" i="1" smtClean="0">
                            <a:latin typeface="Cambria Math" panose="02040503050406030204" pitchFamily="18" charset="0"/>
                          </a:rPr>
                          <m:t>𝑝</m:t>
                        </m:r>
                      </m:e>
                      <m:sub>
                        <m:r>
                          <a:rPr lang="en-AU" b="0" i="1" smtClean="0">
                            <a:latin typeface="Cambria Math" panose="02040503050406030204" pitchFamily="18" charset="0"/>
                          </a:rPr>
                          <m:t>𝑖</m:t>
                        </m:r>
                      </m:sub>
                    </m:sSub>
                    <m:r>
                      <a:rPr lang="en-AU" b="0" i="0" smtClean="0">
                        <a:latin typeface="Cambria Math" panose="02040503050406030204" pitchFamily="18" charset="0"/>
                      </a:rPr>
                      <m:t>)</m:t>
                    </m:r>
                    <m:sSub>
                      <m:sSubPr>
                        <m:ctrlPr>
                          <a:rPr lang="en-AU" b="0" i="1" smtClean="0">
                            <a:latin typeface="Cambria Math" panose="02040503050406030204" pitchFamily="18" charset="0"/>
                          </a:rPr>
                        </m:ctrlPr>
                      </m:sSubPr>
                      <m:e>
                        <m:r>
                          <a:rPr lang="en-AU" b="0" i="1" smtClean="0">
                            <a:latin typeface="Cambria Math" panose="02040503050406030204" pitchFamily="18" charset="0"/>
                          </a:rPr>
                          <m:t>𝐹</m:t>
                        </m:r>
                      </m:e>
                      <m:sub>
                        <m:r>
                          <a:rPr lang="en-AU" b="0" i="1" smtClean="0">
                            <a:latin typeface="Cambria Math" panose="02040503050406030204" pitchFamily="18" charset="0"/>
                          </a:rPr>
                          <m:t>𝑃</m:t>
                        </m:r>
                      </m:sub>
                    </m:sSub>
                    <m:d>
                      <m:dPr>
                        <m:ctrlPr>
                          <a:rPr lang="en-AU" b="0" i="1" smtClean="0">
                            <a:latin typeface="Cambria Math" panose="02040503050406030204" pitchFamily="18" charset="0"/>
                          </a:rPr>
                        </m:ctrlPr>
                      </m:dPr>
                      <m:e>
                        <m:sSup>
                          <m:sSupPr>
                            <m:ctrlPr>
                              <a:rPr lang="en-AU" b="0" i="1" smtClean="0">
                                <a:latin typeface="Cambria Math" panose="02040503050406030204" pitchFamily="18" charset="0"/>
                              </a:rPr>
                            </m:ctrlPr>
                          </m:sSupPr>
                          <m:e>
                            <m:r>
                              <a:rPr lang="en-AU" b="0" i="1" smtClean="0">
                                <a:latin typeface="Cambria Math" panose="02040503050406030204" pitchFamily="18" charset="0"/>
                              </a:rPr>
                              <m:t>𝑄</m:t>
                            </m:r>
                          </m:e>
                          <m:sup>
                            <m:r>
                              <a:rPr lang="en-AU" b="0" i="1" smtClean="0">
                                <a:latin typeface="Cambria Math" panose="02040503050406030204" pitchFamily="18" charset="0"/>
                              </a:rPr>
                              <m:t>2</m:t>
                            </m:r>
                          </m:sup>
                        </m:sSup>
                      </m:e>
                    </m:d>
                    <m:r>
                      <a:rPr lang="en-AU" b="0" i="1" smtClean="0">
                        <a:latin typeface="Cambria Math" panose="02040503050406030204" pitchFamily="18" charset="0"/>
                      </a:rPr>
                      <m:t>=</m:t>
                    </m:r>
                    <m:r>
                      <a:rPr lang="en-AU" b="0" i="1" smtClean="0">
                        <a:latin typeface="Cambria Math" panose="02040503050406030204" pitchFamily="18" charset="0"/>
                      </a:rPr>
                      <m:t>𝑒</m:t>
                    </m:r>
                    <m:r>
                      <a:rPr lang="en-AU" b="0" i="1" smtClean="0">
                        <a:latin typeface="Cambria Math" panose="02040503050406030204" pitchFamily="18" charset="0"/>
                      </a:rPr>
                      <m:t>⟨</m:t>
                    </m:r>
                    <m:r>
                      <a:rPr lang="en-AU" b="0" i="1" smtClean="0">
                        <a:latin typeface="Cambria Math" panose="02040503050406030204" pitchFamily="18" charset="0"/>
                      </a:rPr>
                      <m:t>𝑃</m:t>
                    </m:r>
                    <m:d>
                      <m:dPr>
                        <m:ctrlPr>
                          <a:rPr lang="en-AU" b="0" i="1" smtClean="0">
                            <a:latin typeface="Cambria Math" panose="02040503050406030204" pitchFamily="18" charset="0"/>
                          </a:rPr>
                        </m:ctrlPr>
                      </m:dPr>
                      <m:e>
                        <m:sSub>
                          <m:sSubPr>
                            <m:ctrlPr>
                              <a:rPr lang="en-AU" b="0" i="1" smtClean="0">
                                <a:latin typeface="Cambria Math" panose="02040503050406030204" pitchFamily="18" charset="0"/>
                              </a:rPr>
                            </m:ctrlPr>
                          </m:sSubPr>
                          <m:e>
                            <m:r>
                              <a:rPr lang="en-AU" b="0" i="1" smtClean="0">
                                <a:latin typeface="Cambria Math" panose="02040503050406030204" pitchFamily="18" charset="0"/>
                              </a:rPr>
                              <m:t>𝑝</m:t>
                            </m:r>
                          </m:e>
                          <m:sub>
                            <m:r>
                              <a:rPr lang="en-AU" b="0" i="1" smtClean="0">
                                <a:latin typeface="Cambria Math" panose="02040503050406030204" pitchFamily="18" charset="0"/>
                              </a:rPr>
                              <m:t>𝑓</m:t>
                            </m:r>
                          </m:sub>
                        </m:sSub>
                      </m:e>
                    </m:d>
                    <m:d>
                      <m:dPr>
                        <m:begChr m:val="|"/>
                        <m:endChr m:val="|"/>
                        <m:ctrlPr>
                          <a:rPr lang="en-AU" b="0" i="1" smtClean="0">
                            <a:latin typeface="Cambria Math" panose="02040503050406030204" pitchFamily="18" charset="0"/>
                          </a:rPr>
                        </m:ctrlPr>
                      </m:dPr>
                      <m:e>
                        <m:acc>
                          <m:accPr>
                            <m:chr m:val="̅"/>
                            <m:ctrlPr>
                              <a:rPr lang="en-AU" b="0" i="1" smtClean="0">
                                <a:latin typeface="Cambria Math" panose="02040503050406030204" pitchFamily="18" charset="0"/>
                              </a:rPr>
                            </m:ctrlPr>
                          </m:accPr>
                          <m:e>
                            <m:r>
                              <a:rPr lang="en-AU" b="0" i="1" smtClean="0">
                                <a:latin typeface="Cambria Math" panose="02040503050406030204" pitchFamily="18" charset="0"/>
                              </a:rPr>
                              <m:t>𝜓</m:t>
                            </m:r>
                          </m:e>
                        </m:acc>
                        <m:sSub>
                          <m:sSubPr>
                            <m:ctrlPr>
                              <a:rPr lang="en-AU" b="0" i="1" smtClean="0">
                                <a:latin typeface="Cambria Math" panose="02040503050406030204" pitchFamily="18" charset="0"/>
                              </a:rPr>
                            </m:ctrlPr>
                          </m:sSubPr>
                          <m:e>
                            <m:r>
                              <a:rPr lang="en-AU" b="0" i="1" smtClean="0">
                                <a:latin typeface="Cambria Math" panose="02040503050406030204" pitchFamily="18" charset="0"/>
                              </a:rPr>
                              <m:t>𝛾</m:t>
                            </m:r>
                          </m:e>
                          <m:sub>
                            <m:r>
                              <a:rPr lang="en-AU" b="0" i="1" smtClean="0">
                                <a:latin typeface="Cambria Math" panose="02040503050406030204" pitchFamily="18" charset="0"/>
                              </a:rPr>
                              <m:t>𝜇</m:t>
                            </m:r>
                          </m:sub>
                        </m:sSub>
                        <m:r>
                          <a:rPr lang="en-AU" b="0" i="1" smtClean="0">
                            <a:latin typeface="Cambria Math" panose="02040503050406030204" pitchFamily="18" charset="0"/>
                          </a:rPr>
                          <m:t>𝜓</m:t>
                        </m:r>
                      </m:e>
                    </m:d>
                    <m:r>
                      <a:rPr lang="en-AU" b="0" i="1" smtClean="0">
                        <a:latin typeface="Cambria Math" panose="02040503050406030204" pitchFamily="18" charset="0"/>
                      </a:rPr>
                      <m:t>𝑃</m:t>
                    </m:r>
                    <m:d>
                      <m:dPr>
                        <m:ctrlPr>
                          <a:rPr lang="en-AU" b="0" i="1" smtClean="0">
                            <a:latin typeface="Cambria Math" panose="02040503050406030204" pitchFamily="18" charset="0"/>
                          </a:rPr>
                        </m:ctrlPr>
                      </m:dPr>
                      <m:e>
                        <m:sSub>
                          <m:sSubPr>
                            <m:ctrlPr>
                              <a:rPr lang="en-AU" b="0" i="1" smtClean="0">
                                <a:latin typeface="Cambria Math" panose="02040503050406030204" pitchFamily="18" charset="0"/>
                              </a:rPr>
                            </m:ctrlPr>
                          </m:sSubPr>
                          <m:e>
                            <m:r>
                              <a:rPr lang="en-AU" b="0" i="1" smtClean="0">
                                <a:latin typeface="Cambria Math" panose="02040503050406030204" pitchFamily="18" charset="0"/>
                              </a:rPr>
                              <m:t>𝑝</m:t>
                            </m:r>
                          </m:e>
                          <m:sub>
                            <m:r>
                              <a:rPr lang="en-AU" b="0" i="1" smtClean="0">
                                <a:latin typeface="Cambria Math" panose="02040503050406030204" pitchFamily="18" charset="0"/>
                              </a:rPr>
                              <m:t>𝑖</m:t>
                            </m:r>
                          </m:sub>
                        </m:sSub>
                      </m:e>
                    </m:d>
                    <m:r>
                      <a:rPr lang="en-AU" b="0" i="1" smtClean="0">
                        <a:latin typeface="Cambria Math" panose="02040503050406030204" pitchFamily="18" charset="0"/>
                      </a:rPr>
                      <m:t>⟩</m:t>
                    </m:r>
                  </m:oMath>
                </a14:m>
                <a:endParaRPr lang="en-AU" dirty="0"/>
              </a:p>
              <a:p>
                <a:pPr marL="400050" lvl="1" indent="0">
                  <a:buNone/>
                </a:pPr>
                <a:r>
                  <a:rPr lang="en-AU" sz="2200" dirty="0"/>
                  <a:t>Hadron part of </a:t>
                </a:r>
                <a14:m>
                  <m:oMath xmlns:m="http://schemas.openxmlformats.org/officeDocument/2006/math">
                    <m:sSup>
                      <m:sSupPr>
                        <m:ctrlPr>
                          <a:rPr lang="en-AU" sz="2200" b="0" i="1" smtClean="0">
                            <a:latin typeface="Cambria Math" panose="02040503050406030204" pitchFamily="18" charset="0"/>
                          </a:rPr>
                        </m:ctrlPr>
                      </m:sSupPr>
                      <m:e>
                        <m:r>
                          <a:rPr lang="en-AU" sz="2200" b="0" i="1" smtClean="0">
                            <a:latin typeface="Cambria Math" panose="02040503050406030204" pitchFamily="18" charset="0"/>
                          </a:rPr>
                          <m:t>𝑒</m:t>
                        </m:r>
                      </m:e>
                      <m:sup>
                        <m:r>
                          <a:rPr lang="en-AU" sz="2200" b="0" i="1" smtClean="0">
                            <a:latin typeface="Cambria Math" panose="02040503050406030204" pitchFamily="18" charset="0"/>
                          </a:rPr>
                          <m:t>−</m:t>
                        </m:r>
                      </m:sup>
                    </m:sSup>
                    <m:r>
                      <a:rPr lang="en-AU" sz="2200" b="0" i="1" smtClean="0">
                        <a:latin typeface="Cambria Math" panose="02040503050406030204" pitchFamily="18" charset="0"/>
                      </a:rPr>
                      <m:t> </m:t>
                    </m:r>
                    <m:r>
                      <a:rPr lang="en-AU" sz="2200" b="0" i="1" smtClean="0">
                        <a:latin typeface="Cambria Math" panose="02040503050406030204" pitchFamily="18" charset="0"/>
                      </a:rPr>
                      <m:t>𝑀</m:t>
                    </m:r>
                    <m:r>
                      <a:rPr lang="en-AU" sz="2200" b="0" i="1" smtClean="0">
                        <a:latin typeface="Cambria Math" panose="02040503050406030204" pitchFamily="18" charset="0"/>
                      </a:rPr>
                      <m:t>→</m:t>
                    </m:r>
                    <m:sSup>
                      <m:sSupPr>
                        <m:ctrlPr>
                          <a:rPr lang="en-AU" sz="2200" b="0" i="1" smtClean="0">
                            <a:latin typeface="Cambria Math" panose="02040503050406030204" pitchFamily="18" charset="0"/>
                          </a:rPr>
                        </m:ctrlPr>
                      </m:sSupPr>
                      <m:e>
                        <m:r>
                          <a:rPr lang="en-AU" sz="2200" b="0" i="1" smtClean="0">
                            <a:latin typeface="Cambria Math" panose="02040503050406030204" pitchFamily="18" charset="0"/>
                          </a:rPr>
                          <m:t>𝑒</m:t>
                        </m:r>
                      </m:e>
                      <m:sup>
                        <m:r>
                          <a:rPr lang="en-AU" sz="2200" b="0" i="1" smtClean="0">
                            <a:latin typeface="Cambria Math" panose="02040503050406030204" pitchFamily="18" charset="0"/>
                          </a:rPr>
                          <m:t>−</m:t>
                        </m:r>
                      </m:sup>
                    </m:sSup>
                    <m:r>
                      <a:rPr lang="en-AU" sz="2200" b="0" i="1" smtClean="0">
                        <a:latin typeface="Cambria Math" panose="02040503050406030204" pitchFamily="18" charset="0"/>
                      </a:rPr>
                      <m:t>𝑀</m:t>
                    </m:r>
                  </m:oMath>
                </a14:m>
                <a:r>
                  <a:rPr lang="en-AU" sz="2200" dirty="0"/>
                  <a:t> matrix element defines meson form factor</a:t>
                </a:r>
                <a:endParaRPr lang="en-AU" dirty="0"/>
              </a:p>
              <a:p>
                <a:r>
                  <a:rPr lang="en-AU" dirty="0"/>
                  <a:t>Leading order in systematically improvable, symmetry preserving truncation of QCD equations of motion (Dyson-Schwinger equations)</a:t>
                </a:r>
              </a:p>
              <a:p>
                <a:r>
                  <a:rPr lang="en-AU" dirty="0"/>
                  <a:t>Calculate the displayed matrix element using</a:t>
                </a:r>
              </a:p>
              <a:p>
                <a:pPr lvl="1">
                  <a:buFont typeface="Wingdings" panose="05000000000000000000" pitchFamily="2" charset="2"/>
                  <a:buChar char="ü"/>
                </a:pPr>
                <a:r>
                  <a:rPr lang="en-AU" sz="2200" dirty="0"/>
                  <a:t>2-point Schwinger functions (propagators) and effective charge describe above</a:t>
                </a:r>
              </a:p>
              <a:p>
                <a:pPr lvl="1">
                  <a:buFont typeface="Wingdings" panose="05000000000000000000" pitchFamily="2" charset="2"/>
                  <a:buChar char="ü"/>
                </a:pPr>
                <a:r>
                  <a:rPr lang="en-AU" sz="2200" dirty="0"/>
                  <a:t>Poincaré-covariant Bethe-Salpeter equation to deliver </a:t>
                </a:r>
              </a:p>
              <a:p>
                <a:pPr lvl="2">
                  <a:buFont typeface="Wingdings" panose="05000000000000000000" pitchFamily="2" charset="2"/>
                  <a:buChar char="ü"/>
                </a:pPr>
                <a:r>
                  <a:rPr lang="en-AU" sz="2000" dirty="0"/>
                  <a:t>meson wave function</a:t>
                </a:r>
              </a:p>
              <a:p>
                <a:pPr lvl="2">
                  <a:buFont typeface="Wingdings" panose="05000000000000000000" pitchFamily="2" charset="2"/>
                  <a:buChar char="ü"/>
                </a:pPr>
                <a:r>
                  <a:rPr lang="en-AU" sz="2000" dirty="0"/>
                  <a:t>photon-quark vertex</a:t>
                </a:r>
              </a:p>
            </p:txBody>
          </p:sp>
        </mc:Choice>
        <mc:Fallback xmlns="">
          <p:sp>
            <p:nvSpPr>
              <p:cNvPr id="3" name="Content Placeholder 2">
                <a:extLst>
                  <a:ext uri="{FF2B5EF4-FFF2-40B4-BE49-F238E27FC236}">
                    <a16:creationId xmlns:a16="http://schemas.microsoft.com/office/drawing/2014/main" id="{4C41704A-13CF-1DFF-BB2D-FDE598B64B35}"/>
                  </a:ext>
                </a:extLst>
              </p:cNvPr>
              <p:cNvSpPr>
                <a:spLocks noGrp="1" noRot="1" noChangeAspect="1" noMove="1" noResize="1" noEditPoints="1" noAdjustHandles="1" noChangeArrowheads="1" noChangeShapeType="1" noTextEdit="1"/>
              </p:cNvSpPr>
              <p:nvPr>
                <p:ph idx="1"/>
              </p:nvPr>
            </p:nvSpPr>
            <p:spPr>
              <a:xfrm>
                <a:off x="609600" y="1341437"/>
                <a:ext cx="6248400" cy="4525963"/>
              </a:xfrm>
              <a:blipFill>
                <a:blip r:embed="rId3"/>
                <a:stretch>
                  <a:fillRect l="-1073" r="-1951" b="-10498"/>
                </a:stretch>
              </a:blipFill>
            </p:spPr>
            <p:txBody>
              <a:bodyPr/>
              <a:lstStyle/>
              <a:p>
                <a:r>
                  <a:rPr lang="en-AU">
                    <a:noFill/>
                  </a:rPr>
                  <a:t> </a:t>
                </a:r>
              </a:p>
            </p:txBody>
          </p:sp>
        </mc:Fallback>
      </mc:AlternateContent>
      <p:sp>
        <p:nvSpPr>
          <p:cNvPr id="4" name="Date Placeholder 3">
            <a:extLst>
              <a:ext uri="{FF2B5EF4-FFF2-40B4-BE49-F238E27FC236}">
                <a16:creationId xmlns:a16="http://schemas.microsoft.com/office/drawing/2014/main" id="{E707A744-BB85-F0B9-A5D0-8ADDB4D6EEB1}"/>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79917F95-3F0C-9944-9F7E-1BC801384FCD}"/>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5AFF45A5-6257-F4F9-02A5-1BA3D58D5402}"/>
              </a:ext>
            </a:extLst>
          </p:cNvPr>
          <p:cNvSpPr>
            <a:spLocks noGrp="1"/>
          </p:cNvSpPr>
          <p:nvPr>
            <p:ph type="sldNum" sz="quarter" idx="12"/>
          </p:nvPr>
        </p:nvSpPr>
        <p:spPr/>
        <p:txBody>
          <a:bodyPr/>
          <a:lstStyle/>
          <a:p>
            <a:fld id="{87034D8C-3CB4-402A-BC46-2AB14C0FE90A}" type="slidenum">
              <a:rPr lang="en-US" smtClean="0"/>
              <a:pPr/>
              <a:t>104</a:t>
            </a:fld>
            <a:endParaRPr lang="en-US"/>
          </a:p>
        </p:txBody>
      </p:sp>
      <p:sp>
        <p:nvSpPr>
          <p:cNvPr id="9" name="TextBox 8">
            <a:extLst>
              <a:ext uri="{FF2B5EF4-FFF2-40B4-BE49-F238E27FC236}">
                <a16:creationId xmlns:a16="http://schemas.microsoft.com/office/drawing/2014/main" id="{9ECD7688-A44D-723F-D207-9CE62DD3BD85}"/>
              </a:ext>
            </a:extLst>
          </p:cNvPr>
          <p:cNvSpPr txBox="1"/>
          <p:nvPr/>
        </p:nvSpPr>
        <p:spPr>
          <a:xfrm>
            <a:off x="9432121" y="1078468"/>
            <a:ext cx="868507" cy="369332"/>
          </a:xfrm>
          <a:prstGeom prst="rect">
            <a:avLst/>
          </a:prstGeom>
          <a:noFill/>
        </p:spPr>
        <p:txBody>
          <a:bodyPr wrap="none" rtlCol="0">
            <a:spAutoFit/>
          </a:bodyPr>
          <a:lstStyle/>
          <a:p>
            <a:r>
              <a:rPr lang="en-AU" dirty="0"/>
              <a:t>photon</a:t>
            </a:r>
          </a:p>
        </p:txBody>
      </p:sp>
      <p:sp>
        <p:nvSpPr>
          <p:cNvPr id="10" name="TextBox 9">
            <a:extLst>
              <a:ext uri="{FF2B5EF4-FFF2-40B4-BE49-F238E27FC236}">
                <a16:creationId xmlns:a16="http://schemas.microsoft.com/office/drawing/2014/main" id="{1B1134F0-7DD4-E627-95B7-61E4F455B6A8}"/>
              </a:ext>
            </a:extLst>
          </p:cNvPr>
          <p:cNvSpPr txBox="1"/>
          <p:nvPr/>
        </p:nvSpPr>
        <p:spPr>
          <a:xfrm>
            <a:off x="7086600" y="2996965"/>
            <a:ext cx="1045479" cy="369332"/>
          </a:xfrm>
          <a:prstGeom prst="rect">
            <a:avLst/>
          </a:prstGeom>
          <a:noFill/>
        </p:spPr>
        <p:txBody>
          <a:bodyPr wrap="none" rtlCol="0">
            <a:spAutoFit/>
          </a:bodyPr>
          <a:lstStyle/>
          <a:p>
            <a:r>
              <a:rPr lang="en-AU" dirty="0"/>
              <a:t>meson in</a:t>
            </a:r>
          </a:p>
        </p:txBody>
      </p:sp>
      <p:sp>
        <p:nvSpPr>
          <p:cNvPr id="11" name="TextBox 10">
            <a:extLst>
              <a:ext uri="{FF2B5EF4-FFF2-40B4-BE49-F238E27FC236}">
                <a16:creationId xmlns:a16="http://schemas.microsoft.com/office/drawing/2014/main" id="{B8EA996F-D460-B9BD-A0E6-6D2C58309200}"/>
              </a:ext>
            </a:extLst>
          </p:cNvPr>
          <p:cNvSpPr txBox="1"/>
          <p:nvPr/>
        </p:nvSpPr>
        <p:spPr>
          <a:xfrm>
            <a:off x="10391048" y="2907268"/>
            <a:ext cx="1191352" cy="369332"/>
          </a:xfrm>
          <a:prstGeom prst="rect">
            <a:avLst/>
          </a:prstGeom>
          <a:noFill/>
        </p:spPr>
        <p:txBody>
          <a:bodyPr wrap="none" rtlCol="0">
            <a:spAutoFit/>
          </a:bodyPr>
          <a:lstStyle/>
          <a:p>
            <a:r>
              <a:rPr lang="en-AU" dirty="0"/>
              <a:t>meson out</a:t>
            </a:r>
          </a:p>
        </p:txBody>
      </p:sp>
      <p:sp>
        <p:nvSpPr>
          <p:cNvPr id="12" name="TextBox 11">
            <a:extLst>
              <a:ext uri="{FF2B5EF4-FFF2-40B4-BE49-F238E27FC236}">
                <a16:creationId xmlns:a16="http://schemas.microsoft.com/office/drawing/2014/main" id="{ECB29A40-9D7A-FC4E-6FF6-C0E23A5088BB}"/>
              </a:ext>
            </a:extLst>
          </p:cNvPr>
          <p:cNvSpPr txBox="1"/>
          <p:nvPr/>
        </p:nvSpPr>
        <p:spPr>
          <a:xfrm>
            <a:off x="6849533" y="2160508"/>
            <a:ext cx="2318263" cy="646331"/>
          </a:xfrm>
          <a:prstGeom prst="rect">
            <a:avLst/>
          </a:prstGeom>
          <a:noFill/>
        </p:spPr>
        <p:txBody>
          <a:bodyPr wrap="none" rtlCol="0">
            <a:spAutoFit/>
          </a:bodyPr>
          <a:lstStyle/>
          <a:p>
            <a:r>
              <a:rPr lang="en-AU" i="1" dirty="0">
                <a:solidFill>
                  <a:srgbClr val="008000"/>
                </a:solidFill>
              </a:rPr>
              <a:t>dressed (quasiparticle)</a:t>
            </a:r>
          </a:p>
          <a:p>
            <a:r>
              <a:rPr lang="en-AU" i="1" dirty="0">
                <a:solidFill>
                  <a:srgbClr val="008000"/>
                </a:solidFill>
              </a:rPr>
              <a:t>quark</a:t>
            </a:r>
          </a:p>
        </p:txBody>
      </p:sp>
      <p:sp>
        <p:nvSpPr>
          <p:cNvPr id="13" name="TextBox 12">
            <a:extLst>
              <a:ext uri="{FF2B5EF4-FFF2-40B4-BE49-F238E27FC236}">
                <a16:creationId xmlns:a16="http://schemas.microsoft.com/office/drawing/2014/main" id="{0530C8EC-9C96-F041-F0EB-BDD59C176A4A}"/>
              </a:ext>
            </a:extLst>
          </p:cNvPr>
          <p:cNvSpPr txBox="1"/>
          <p:nvPr/>
        </p:nvSpPr>
        <p:spPr>
          <a:xfrm>
            <a:off x="8382000" y="3544249"/>
            <a:ext cx="2303708" cy="646331"/>
          </a:xfrm>
          <a:prstGeom prst="rect">
            <a:avLst/>
          </a:prstGeom>
          <a:noFill/>
        </p:spPr>
        <p:txBody>
          <a:bodyPr wrap="none" rtlCol="0">
            <a:spAutoFit/>
          </a:bodyPr>
          <a:lstStyle/>
          <a:p>
            <a:r>
              <a:rPr lang="en-AU" i="1" dirty="0">
                <a:solidFill>
                  <a:srgbClr val="C00000"/>
                </a:solidFill>
              </a:rPr>
              <a:t>Meson Bethe-Salpeter </a:t>
            </a:r>
          </a:p>
          <a:p>
            <a:r>
              <a:rPr lang="en-AU" i="1" dirty="0">
                <a:solidFill>
                  <a:srgbClr val="C00000"/>
                </a:solidFill>
              </a:rPr>
              <a:t>amplitude</a:t>
            </a:r>
          </a:p>
        </p:txBody>
      </p:sp>
      <p:sp>
        <p:nvSpPr>
          <p:cNvPr id="14" name="TextBox 13">
            <a:extLst>
              <a:ext uri="{FF2B5EF4-FFF2-40B4-BE49-F238E27FC236}">
                <a16:creationId xmlns:a16="http://schemas.microsoft.com/office/drawing/2014/main" id="{20A64305-57AE-10D4-F3CF-1988B1EAB4A6}"/>
              </a:ext>
            </a:extLst>
          </p:cNvPr>
          <p:cNvSpPr txBox="1"/>
          <p:nvPr/>
        </p:nvSpPr>
        <p:spPr>
          <a:xfrm>
            <a:off x="9956794" y="1745968"/>
            <a:ext cx="1728358" cy="646331"/>
          </a:xfrm>
          <a:prstGeom prst="rect">
            <a:avLst/>
          </a:prstGeom>
          <a:noFill/>
        </p:spPr>
        <p:txBody>
          <a:bodyPr wrap="none" rtlCol="0">
            <a:spAutoFit/>
          </a:bodyPr>
          <a:lstStyle/>
          <a:p>
            <a:r>
              <a:rPr lang="en-AU" i="1" dirty="0">
                <a:solidFill>
                  <a:schemeClr val="accent6">
                    <a:lumMod val="50000"/>
                  </a:schemeClr>
                </a:solidFill>
              </a:rPr>
              <a:t>dressed photon-</a:t>
            </a:r>
          </a:p>
          <a:p>
            <a:r>
              <a:rPr lang="en-AU" i="1" dirty="0">
                <a:solidFill>
                  <a:schemeClr val="accent6">
                    <a:lumMod val="50000"/>
                  </a:schemeClr>
                </a:solidFill>
              </a:rPr>
              <a:t>quark vertex</a:t>
            </a:r>
          </a:p>
        </p:txBody>
      </p:sp>
    </p:spTree>
    <p:extLst>
      <p:ext uri="{BB962C8B-B14F-4D97-AF65-F5344CB8AC3E}">
        <p14:creationId xmlns:p14="http://schemas.microsoft.com/office/powerpoint/2010/main" val="3056550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in)">
                                      <p:cBhvr>
                                        <p:cTn id="7" dur="2000"/>
                                        <p:tgtEl>
                                          <p:spTgt spid="12"/>
                                        </p:tgtEl>
                                      </p:cBhvr>
                                    </p:animEffect>
                                  </p:childTnLst>
                                </p:cTn>
                              </p:par>
                              <p:par>
                                <p:cTn id="8" presetID="6" presetClass="entr" presetSubtype="16"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ircle(in)">
                                      <p:cBhvr>
                                        <p:cTn id="10" dur="2000"/>
                                        <p:tgtEl>
                                          <p:spTgt spid="8"/>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circle(in)">
                                      <p:cBhvr>
                                        <p:cTn id="13" dur="2000"/>
                                        <p:tgtEl>
                                          <p:spTgt spid="13"/>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circle(in)">
                                      <p:cBhvr>
                                        <p:cTn id="16" dur="2000"/>
                                        <p:tgtEl>
                                          <p:spTgt spid="11"/>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circle(in)">
                                      <p:cBhvr>
                                        <p:cTn id="19" dur="2000"/>
                                        <p:tgtEl>
                                          <p:spTgt spid="10"/>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circle(in)">
                                      <p:cBhvr>
                                        <p:cTn id="22" dur="2000"/>
                                        <p:tgtEl>
                                          <p:spTgt spid="9"/>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circle(in)">
                                      <p:cBhvr>
                                        <p:cTn id="25" dur="2000"/>
                                        <p:tgtEl>
                                          <p:spTgt spid="14"/>
                                        </p:tgtEl>
                                      </p:cBhvr>
                                    </p:animEffect>
                                  </p:childTnLst>
                                </p:cTn>
                              </p:par>
                              <p:par>
                                <p:cTn id="26" presetID="16" presetClass="entr" presetSubtype="21" fill="hold" nodeType="with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barn(inVertical)">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wipe(down)">
                                      <p:cBhvr>
                                        <p:cTn id="33" dur="500"/>
                                        <p:tgtEl>
                                          <p:spTgt spid="3">
                                            <p:txEl>
                                              <p:pRg st="3" end="3"/>
                                            </p:txEl>
                                          </p:spTgt>
                                        </p:tgtEl>
                                      </p:cBhvr>
                                    </p:animEffect>
                                  </p:childTnLst>
                                </p:cTn>
                              </p:par>
                              <p:par>
                                <p:cTn id="34" presetID="22" presetClass="entr" presetSubtype="4" fill="hold"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wipe(down)">
                                      <p:cBhvr>
                                        <p:cTn id="36" dur="500"/>
                                        <p:tgtEl>
                                          <p:spTgt spid="3">
                                            <p:txEl>
                                              <p:pRg st="4" end="4"/>
                                            </p:txEl>
                                          </p:spTgt>
                                        </p:tgtEl>
                                      </p:cBhvr>
                                    </p:animEffect>
                                  </p:childTnLst>
                                </p:cTn>
                              </p:par>
                              <p:par>
                                <p:cTn id="37" presetID="22" presetClass="entr" presetSubtype="4" fill="hold"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wipe(down)">
                                      <p:cBhvr>
                                        <p:cTn id="39" dur="500"/>
                                        <p:tgtEl>
                                          <p:spTgt spid="3">
                                            <p:txEl>
                                              <p:pRg st="5" end="5"/>
                                            </p:txEl>
                                          </p:spTgt>
                                        </p:tgtEl>
                                      </p:cBhvr>
                                    </p:animEffect>
                                  </p:childTnLst>
                                </p:cTn>
                              </p:par>
                              <p:par>
                                <p:cTn id="40" presetID="22" presetClass="entr" presetSubtype="4" fill="hold" nodeType="with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wipe(down)">
                                      <p:cBhvr>
                                        <p:cTn id="42" dur="500"/>
                                        <p:tgtEl>
                                          <p:spTgt spid="3">
                                            <p:txEl>
                                              <p:pRg st="6" end="6"/>
                                            </p:txEl>
                                          </p:spTgt>
                                        </p:tgtEl>
                                      </p:cBhvr>
                                    </p:animEffect>
                                  </p:childTnLst>
                                </p:cTn>
                              </p:par>
                              <p:par>
                                <p:cTn id="43" presetID="22" presetClass="entr" presetSubtype="4" fill="hold"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wipe(down)">
                                      <p:cBhvr>
                                        <p:cTn id="4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72EFD-7232-A299-C5FA-23CEB444F96E}"/>
              </a:ext>
            </a:extLst>
          </p:cNvPr>
          <p:cNvSpPr>
            <a:spLocks noGrp="1"/>
          </p:cNvSpPr>
          <p:nvPr>
            <p:ph type="title"/>
          </p:nvPr>
        </p:nvSpPr>
        <p:spPr/>
        <p:txBody>
          <a:bodyPr/>
          <a:lstStyle/>
          <a:p>
            <a:r>
              <a:rPr lang="en-AU" sz="2800" dirty="0"/>
              <a:t>Pion Form Factor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336BC5-69F2-7C26-D1D6-DDB7E2794C20}"/>
                  </a:ext>
                </a:extLst>
              </p:cNvPr>
              <p:cNvSpPr>
                <a:spLocks noGrp="1"/>
              </p:cNvSpPr>
              <p:nvPr>
                <p:ph idx="1"/>
              </p:nvPr>
            </p:nvSpPr>
            <p:spPr>
              <a:xfrm>
                <a:off x="609600" y="1066800"/>
                <a:ext cx="7696200" cy="5287964"/>
              </a:xfrm>
            </p:spPr>
            <p:txBody>
              <a:bodyPr/>
              <a:lstStyle/>
              <a:p>
                <a:r>
                  <a:rPr lang="en-US" dirty="0"/>
                  <a:t>Low </a:t>
                </a:r>
                <a14:m>
                  <m:oMath xmlns:m="http://schemas.openxmlformats.org/officeDocument/2006/math">
                    <m:sSup>
                      <m:sSupPr>
                        <m:ctrlPr>
                          <a:rPr lang="en-AU" i="1">
                            <a:latin typeface="Cambria Math" panose="02040503050406030204" pitchFamily="18" charset="0"/>
                          </a:rPr>
                        </m:ctrlPr>
                      </m:sSupPr>
                      <m:e>
                        <m:r>
                          <a:rPr lang="en-AU" i="1">
                            <a:latin typeface="Cambria Math" panose="02040503050406030204" pitchFamily="18" charset="0"/>
                          </a:rPr>
                          <m:t>𝑄</m:t>
                        </m:r>
                      </m:e>
                      <m:sup>
                        <m:r>
                          <a:rPr lang="en-AU" i="1">
                            <a:latin typeface="Cambria Math" panose="02040503050406030204" pitchFamily="18" charset="0"/>
                          </a:rPr>
                          <m:t>2</m:t>
                        </m:r>
                      </m:sup>
                    </m:sSup>
                  </m:oMath>
                </a14:m>
                <a:r>
                  <a:rPr lang="en-US" dirty="0"/>
                  <a:t>: CSM predictions for </a:t>
                </a:r>
                <a14:m>
                  <m:oMath xmlns:m="http://schemas.openxmlformats.org/officeDocument/2006/math">
                    <m:sSup>
                      <m:sSupPr>
                        <m:ctrlPr>
                          <a:rPr lang="en-AU" b="0" i="1" smtClean="0">
                            <a:latin typeface="Cambria Math" panose="02040503050406030204" pitchFamily="18" charset="0"/>
                          </a:rPr>
                        </m:ctrlPr>
                      </m:sSupPr>
                      <m:e>
                        <m:r>
                          <a:rPr lang="en-AU" b="0" i="1" smtClean="0">
                            <a:latin typeface="Cambria Math" panose="02040503050406030204" pitchFamily="18" charset="0"/>
                          </a:rPr>
                          <m:t>𝑄</m:t>
                        </m:r>
                      </m:e>
                      <m:sup>
                        <m:r>
                          <a:rPr lang="en-AU" b="0" i="1" smtClean="0">
                            <a:latin typeface="Cambria Math" panose="02040503050406030204" pitchFamily="18" charset="0"/>
                          </a:rPr>
                          <m:t>2</m:t>
                        </m:r>
                      </m:sup>
                    </m:sSup>
                    <m:sSub>
                      <m:sSubPr>
                        <m:ctrlPr>
                          <a:rPr lang="en-AU" b="0" i="1" smtClean="0">
                            <a:latin typeface="Cambria Math" panose="02040503050406030204" pitchFamily="18" charset="0"/>
                          </a:rPr>
                        </m:ctrlPr>
                      </m:sSubPr>
                      <m:e>
                        <m:r>
                          <a:rPr lang="en-AU" b="0" i="1" smtClean="0">
                            <a:latin typeface="Cambria Math" panose="02040503050406030204" pitchFamily="18" charset="0"/>
                          </a:rPr>
                          <m:t>𝐹</m:t>
                        </m:r>
                      </m:e>
                      <m:sub>
                        <m:r>
                          <a:rPr lang="en-AU" b="0" i="1" smtClean="0">
                            <a:latin typeface="Cambria Math" panose="02040503050406030204" pitchFamily="18" charset="0"/>
                          </a:rPr>
                          <m:t>𝜋</m:t>
                        </m:r>
                      </m:sub>
                    </m:sSub>
                    <m:d>
                      <m:dPr>
                        <m:ctrlPr>
                          <a:rPr lang="en-AU" b="0" i="1" smtClean="0">
                            <a:latin typeface="Cambria Math" panose="02040503050406030204" pitchFamily="18" charset="0"/>
                          </a:rPr>
                        </m:ctrlPr>
                      </m:dPr>
                      <m:e>
                        <m:sSup>
                          <m:sSupPr>
                            <m:ctrlPr>
                              <a:rPr lang="en-AU" b="0" i="1" smtClean="0">
                                <a:latin typeface="Cambria Math" panose="02040503050406030204" pitchFamily="18" charset="0"/>
                              </a:rPr>
                            </m:ctrlPr>
                          </m:sSupPr>
                          <m:e>
                            <m:r>
                              <a:rPr lang="en-AU" b="0" i="1" smtClean="0">
                                <a:latin typeface="Cambria Math" panose="02040503050406030204" pitchFamily="18" charset="0"/>
                              </a:rPr>
                              <m:t>𝑄</m:t>
                            </m:r>
                          </m:e>
                          <m:sup>
                            <m:r>
                              <a:rPr lang="en-AU" b="0" i="1" smtClean="0">
                                <a:latin typeface="Cambria Math" panose="02040503050406030204" pitchFamily="18" charset="0"/>
                              </a:rPr>
                              <m:t>2</m:t>
                            </m:r>
                          </m:sup>
                        </m:sSup>
                      </m:e>
                    </m:d>
                  </m:oMath>
                </a14:m>
                <a:r>
                  <a:rPr lang="en-US" dirty="0"/>
                  <a:t> – purple curve</a:t>
                </a:r>
              </a:p>
              <a:p>
                <a:pPr lvl="1"/>
                <a:r>
                  <a:rPr lang="en-US" sz="2200" dirty="0"/>
                  <a:t>Charge radius agrees with experiment: </a:t>
                </a:r>
                <a14:m>
                  <m:oMath xmlns:m="http://schemas.openxmlformats.org/officeDocument/2006/math">
                    <m:r>
                      <a:rPr lang="en-AU" sz="2200" b="0" i="1" smtClean="0">
                        <a:latin typeface="Cambria Math" panose="02040503050406030204" pitchFamily="18" charset="0"/>
                      </a:rPr>
                      <m:t>0</m:t>
                    </m:r>
                    <m:r>
                      <a:rPr lang="en-AU" sz="2200" b="0" i="1" smtClean="0">
                        <a:latin typeface="Cambria Math" panose="02040503050406030204" pitchFamily="18" charset="0"/>
                      </a:rPr>
                      <m:t>.</m:t>
                    </m:r>
                    <m:r>
                      <a:rPr lang="en-AU" sz="2200" b="0" i="1" smtClean="0">
                        <a:latin typeface="Cambria Math" panose="02040503050406030204" pitchFamily="18" charset="0"/>
                      </a:rPr>
                      <m:t>67</m:t>
                    </m:r>
                  </m:oMath>
                </a14:m>
                <a:r>
                  <a:rPr lang="en-US" sz="2200" dirty="0"/>
                  <a:t> </a:t>
                </a:r>
                <a:r>
                  <a:rPr lang="en-US" sz="2200" dirty="0" err="1"/>
                  <a:t>fm</a:t>
                </a:r>
                <a:endParaRPr lang="en-US" sz="2200" dirty="0"/>
              </a:p>
              <a:p>
                <a:pPr lvl="1"/>
                <a14:m>
                  <m:oMath xmlns:m="http://schemas.openxmlformats.org/officeDocument/2006/math">
                    <m:sSup>
                      <m:sSupPr>
                        <m:ctrlPr>
                          <a:rPr lang="en-AU" sz="2200" b="0" i="1" smtClean="0">
                            <a:latin typeface="Cambria Math" panose="02040503050406030204" pitchFamily="18" charset="0"/>
                          </a:rPr>
                        </m:ctrlPr>
                      </m:sSupPr>
                      <m:e>
                        <m:r>
                          <a:rPr lang="en-AU" sz="2200" b="0" i="1" smtClean="0">
                            <a:latin typeface="Cambria Math" panose="02040503050406030204" pitchFamily="18" charset="0"/>
                          </a:rPr>
                          <m:t>𝑄</m:t>
                        </m:r>
                      </m:e>
                      <m:sup>
                        <m:r>
                          <a:rPr lang="en-AU" sz="2200" b="0" i="1" smtClean="0">
                            <a:latin typeface="Cambria Math" panose="02040503050406030204" pitchFamily="18" charset="0"/>
                          </a:rPr>
                          <m:t>2</m:t>
                        </m:r>
                      </m:sup>
                    </m:sSup>
                  </m:oMath>
                </a14:m>
                <a:r>
                  <a:rPr lang="en-US" sz="2200" dirty="0"/>
                  <a:t>dependence matches that </a:t>
                </a:r>
                <a:r>
                  <a:rPr lang="en-US" sz="2200" dirty="0" err="1"/>
                  <a:t>JLab</a:t>
                </a:r>
                <a:r>
                  <a:rPr lang="en-US" sz="2200" dirty="0"/>
                  <a:t> precision measurements [Horn:2007ug, Huber:2008id] (gold symbols)</a:t>
                </a:r>
              </a:p>
              <a:p>
                <a14:m>
                  <m:oMath xmlns:m="http://schemas.openxmlformats.org/officeDocument/2006/math">
                    <m:sSup>
                      <m:sSupPr>
                        <m:ctrlPr>
                          <a:rPr lang="en-AU" b="0" i="1" smtClean="0">
                            <a:latin typeface="Cambria Math" panose="02040503050406030204" pitchFamily="18" charset="0"/>
                          </a:rPr>
                        </m:ctrlPr>
                      </m:sSupPr>
                      <m:e>
                        <m:r>
                          <a:rPr lang="en-AU" b="0" i="1" smtClean="0">
                            <a:latin typeface="Cambria Math" panose="02040503050406030204" pitchFamily="18" charset="0"/>
                          </a:rPr>
                          <m:t>𝑄</m:t>
                        </m:r>
                      </m:e>
                      <m:sup>
                        <m:r>
                          <a:rPr lang="en-AU" b="0" i="1" smtClean="0">
                            <a:latin typeface="Cambria Math" panose="02040503050406030204" pitchFamily="18" charset="0"/>
                          </a:rPr>
                          <m:t>2</m:t>
                        </m:r>
                      </m:sup>
                    </m:sSup>
                    <m:r>
                      <a:rPr lang="en-AU" b="0" i="1" smtClean="0">
                        <a:latin typeface="Cambria Math" panose="02040503050406030204" pitchFamily="18" charset="0"/>
                      </a:rPr>
                      <m:t>&gt;</m:t>
                    </m:r>
                    <m:r>
                      <a:rPr lang="en-AU" b="0" i="1" smtClean="0">
                        <a:latin typeface="Cambria Math" panose="02040503050406030204" pitchFamily="18" charset="0"/>
                      </a:rPr>
                      <m:t>4</m:t>
                    </m:r>
                    <m:r>
                      <m:rPr>
                        <m:sty m:val="p"/>
                      </m:rPr>
                      <a:rPr lang="en-AU" b="0" i="0" smtClean="0">
                        <a:latin typeface="Cambria Math" panose="02040503050406030204" pitchFamily="18" charset="0"/>
                      </a:rPr>
                      <m:t>Ge</m:t>
                    </m:r>
                    <m:sSup>
                      <m:sSupPr>
                        <m:ctrlPr>
                          <a:rPr lang="en-AU" b="0" i="1" smtClean="0">
                            <a:latin typeface="Cambria Math" panose="02040503050406030204" pitchFamily="18" charset="0"/>
                          </a:rPr>
                        </m:ctrlPr>
                      </m:sSupPr>
                      <m:e>
                        <m:r>
                          <m:rPr>
                            <m:sty m:val="p"/>
                          </m:rPr>
                          <a:rPr lang="en-AU" b="0" i="0" smtClean="0">
                            <a:latin typeface="Cambria Math" panose="02040503050406030204" pitchFamily="18" charset="0"/>
                          </a:rPr>
                          <m:t>V</m:t>
                        </m:r>
                      </m:e>
                      <m:sup>
                        <m:r>
                          <a:rPr lang="en-AU" b="0" i="0" smtClean="0">
                            <a:latin typeface="Cambria Math" panose="02040503050406030204" pitchFamily="18" charset="0"/>
                          </a:rPr>
                          <m:t>2</m:t>
                        </m:r>
                      </m:sup>
                    </m:sSup>
                  </m:oMath>
                </a14:m>
                <a:endParaRPr lang="en-US" dirty="0"/>
              </a:p>
              <a:p>
                <a:pPr lvl="1"/>
                <a:r>
                  <a:rPr lang="en-US" sz="2200" i="1" dirty="0"/>
                  <a:t>cf</a:t>
                </a:r>
                <a:r>
                  <a:rPr lang="en-US" sz="2200" dirty="0"/>
                  <a:t>. phenomenological – much loved, much used – vector meson dominance (VMD) result = dot-dashed red </a:t>
                </a:r>
              </a:p>
              <a:p>
                <a:pPr lvl="2"/>
                <a:r>
                  <a:rPr lang="en-US" sz="2200" dirty="0"/>
                  <a:t>VMD curve begins to deviate significantly from data and CSM prediction at upper bound of available </a:t>
                </a:r>
                <a:r>
                  <a:rPr lang="en-US" sz="2200" dirty="0" err="1"/>
                  <a:t>JLab</a:t>
                </a:r>
                <a:r>
                  <a:rPr lang="en-US" sz="2200" dirty="0"/>
                  <a:t> measurements</a:t>
                </a:r>
              </a:p>
              <a:p>
                <a:pPr lvl="2"/>
                <a:r>
                  <a:rPr lang="en-US" sz="2200" dirty="0"/>
                  <a:t>Best available </a:t>
                </a:r>
                <a:r>
                  <a:rPr lang="en-US" sz="2200" dirty="0" err="1"/>
                  <a:t>lQCD</a:t>
                </a:r>
                <a:r>
                  <a:rPr lang="en-US" sz="2200" dirty="0"/>
                  <a:t> (grey points) – pioneering work, pushing to high </a:t>
                </a:r>
                <a14:m>
                  <m:oMath xmlns:m="http://schemas.openxmlformats.org/officeDocument/2006/math">
                    <m:sSup>
                      <m:sSupPr>
                        <m:ctrlPr>
                          <a:rPr lang="en-AU" sz="2200" b="0" i="1" smtClean="0">
                            <a:latin typeface="Cambria Math" panose="02040503050406030204" pitchFamily="18" charset="0"/>
                          </a:rPr>
                        </m:ctrlPr>
                      </m:sSupPr>
                      <m:e>
                        <m:r>
                          <a:rPr lang="en-AU" sz="2200" b="0" i="1" smtClean="0">
                            <a:latin typeface="Cambria Math" panose="02040503050406030204" pitchFamily="18" charset="0"/>
                          </a:rPr>
                          <m:t>𝑄</m:t>
                        </m:r>
                      </m:e>
                      <m:sup>
                        <m:r>
                          <a:rPr lang="en-AU" sz="2200" b="0" i="1" smtClean="0">
                            <a:latin typeface="Cambria Math" panose="02040503050406030204" pitchFamily="18" charset="0"/>
                          </a:rPr>
                          <m:t>2</m:t>
                        </m:r>
                      </m:sup>
                    </m:sSup>
                    <m:r>
                      <a:rPr lang="en-AU" sz="2200" b="0" i="1" smtClean="0">
                        <a:latin typeface="Cambria Math" panose="02040503050406030204" pitchFamily="18" charset="0"/>
                      </a:rPr>
                      <m:t> </m:t>
                    </m:r>
                  </m:oMath>
                </a14:m>
                <a:r>
                  <a:rPr lang="en-US" sz="2200" dirty="0"/>
                  <a:t>… Heng-Tong Ding, </a:t>
                </a:r>
                <a:r>
                  <a:rPr lang="en-US" sz="2200" i="1" dirty="0"/>
                  <a:t>et al</a:t>
                </a:r>
                <a:r>
                  <a:rPr lang="en-US" sz="2200" dirty="0"/>
                  <a:t>., Phys. Rev. Lett. </a:t>
                </a:r>
                <a:r>
                  <a:rPr lang="en-US" sz="2200" b="1" dirty="0"/>
                  <a:t>133</a:t>
                </a:r>
                <a:r>
                  <a:rPr lang="en-US" sz="2200" dirty="0"/>
                  <a:t> (2024) 181902</a:t>
                </a:r>
              </a:p>
              <a:p>
                <a:pPr lvl="3"/>
                <a:r>
                  <a:rPr lang="en-US" sz="2200" dirty="0"/>
                  <a:t>Desirable to improve precision</a:t>
                </a:r>
              </a:p>
            </p:txBody>
          </p:sp>
        </mc:Choice>
        <mc:Fallback xmlns="">
          <p:sp>
            <p:nvSpPr>
              <p:cNvPr id="3" name="Content Placeholder 2">
                <a:extLst>
                  <a:ext uri="{FF2B5EF4-FFF2-40B4-BE49-F238E27FC236}">
                    <a16:creationId xmlns:a16="http://schemas.microsoft.com/office/drawing/2014/main" id="{77336BC5-69F2-7C26-D1D6-DDB7E2794C20}"/>
                  </a:ext>
                </a:extLst>
              </p:cNvPr>
              <p:cNvSpPr>
                <a:spLocks noGrp="1" noRot="1" noChangeAspect="1" noMove="1" noResize="1" noEditPoints="1" noAdjustHandles="1" noChangeArrowheads="1" noChangeShapeType="1" noTextEdit="1"/>
              </p:cNvSpPr>
              <p:nvPr>
                <p:ph idx="1"/>
              </p:nvPr>
            </p:nvSpPr>
            <p:spPr>
              <a:xfrm>
                <a:off x="609600" y="1066800"/>
                <a:ext cx="7696200" cy="5287964"/>
              </a:xfrm>
              <a:blipFill>
                <a:blip r:embed="rId2"/>
                <a:stretch>
                  <a:fillRect l="-871" t="-807" r="-1584" b="-1845"/>
                </a:stretch>
              </a:blipFill>
            </p:spPr>
            <p:txBody>
              <a:bodyPr/>
              <a:lstStyle/>
              <a:p>
                <a:r>
                  <a:rPr lang="en-AU">
                    <a:noFill/>
                  </a:rPr>
                  <a:t> </a:t>
                </a:r>
              </a:p>
            </p:txBody>
          </p:sp>
        </mc:Fallback>
      </mc:AlternateContent>
      <p:sp>
        <p:nvSpPr>
          <p:cNvPr id="4" name="Date Placeholder 3">
            <a:extLst>
              <a:ext uri="{FF2B5EF4-FFF2-40B4-BE49-F238E27FC236}">
                <a16:creationId xmlns:a16="http://schemas.microsoft.com/office/drawing/2014/main" id="{C3CBF82C-DEA5-5A8C-92E6-D93416F74907}"/>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0DBC97EF-CC71-F2F1-9E7B-B99E701642FE}"/>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D0901F5D-3675-4029-016C-54ADC8352B7A}"/>
              </a:ext>
            </a:extLst>
          </p:cNvPr>
          <p:cNvSpPr>
            <a:spLocks noGrp="1"/>
          </p:cNvSpPr>
          <p:nvPr>
            <p:ph type="sldNum" sz="quarter" idx="12"/>
          </p:nvPr>
        </p:nvSpPr>
        <p:spPr/>
        <p:txBody>
          <a:bodyPr/>
          <a:lstStyle/>
          <a:p>
            <a:fld id="{87034D8C-3CB4-402A-BC46-2AB14C0FE90A}" type="slidenum">
              <a:rPr lang="en-US" smtClean="0"/>
              <a:pPr/>
              <a:t>105</a:t>
            </a:fld>
            <a:endParaRPr lang="en-US"/>
          </a:p>
        </p:txBody>
      </p:sp>
      <p:pic>
        <p:nvPicPr>
          <p:cNvPr id="8" name="Picture 7" descr="A graph of a function and a graph of a function&#10;&#10;Description automatically generated">
            <a:extLst>
              <a:ext uri="{FF2B5EF4-FFF2-40B4-BE49-F238E27FC236}">
                <a16:creationId xmlns:a16="http://schemas.microsoft.com/office/drawing/2014/main" id="{8A127E2E-8BB4-1341-8C74-D16DB382C7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0" y="302420"/>
            <a:ext cx="3735131" cy="5943600"/>
          </a:xfrm>
          <a:prstGeom prst="rect">
            <a:avLst/>
          </a:prstGeom>
        </p:spPr>
      </p:pic>
      <p:sp>
        <p:nvSpPr>
          <p:cNvPr id="7" name="Rectangle 6">
            <a:extLst>
              <a:ext uri="{FF2B5EF4-FFF2-40B4-BE49-F238E27FC236}">
                <a16:creationId xmlns:a16="http://schemas.microsoft.com/office/drawing/2014/main" id="{28505D2F-26B5-284B-528D-43D91880836C}"/>
              </a:ext>
            </a:extLst>
          </p:cNvPr>
          <p:cNvSpPr/>
          <p:nvPr/>
        </p:nvSpPr>
        <p:spPr bwMode="auto">
          <a:xfrm>
            <a:off x="8305800" y="3276600"/>
            <a:ext cx="3810000" cy="303053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1800" b="0" i="0" u="none" strike="noStrike" cap="none" normalizeH="0" baseline="0">
              <a:ln>
                <a:noFill/>
              </a:ln>
              <a:solidFill>
                <a:schemeClr val="tx1"/>
              </a:solidFill>
              <a:effectLst/>
              <a:latin typeface="Calibri" pitchFamily="34" charset="0"/>
            </a:endParaRPr>
          </a:p>
        </p:txBody>
      </p:sp>
    </p:spTree>
    <p:extLst>
      <p:ext uri="{BB962C8B-B14F-4D97-AF65-F5344CB8AC3E}">
        <p14:creationId xmlns:p14="http://schemas.microsoft.com/office/powerpoint/2010/main" val="2731959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arn(inVertical)">
                                      <p:cBhvr>
                                        <p:cTn id="7" dur="500"/>
                                        <p:tgtEl>
                                          <p:spTgt spid="3">
                                            <p:txEl>
                                              <p:pRg st="3" end="3"/>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arn(inVertical)">
                                      <p:cBhvr>
                                        <p:cTn id="10" dur="500"/>
                                        <p:tgtEl>
                                          <p:spTgt spid="3">
                                            <p:txEl>
                                              <p:pRg st="4" end="4"/>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barn(inVertical)">
                                      <p:cBhvr>
                                        <p:cTn id="13" dur="500"/>
                                        <p:tgtEl>
                                          <p:spTgt spid="3">
                                            <p:txEl>
                                              <p:pRg st="5" end="5"/>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barn(inVertical)">
                                      <p:cBhvr>
                                        <p:cTn id="16" dur="500"/>
                                        <p:tgtEl>
                                          <p:spTgt spid="3">
                                            <p:txEl>
                                              <p:pRg st="6" end="6"/>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barn(inVertical)">
                                      <p:cBhvr>
                                        <p:cTn id="19" dur="500"/>
                                        <p:tgtEl>
                                          <p:spTgt spid="3">
                                            <p:txEl>
                                              <p:pRg st="7" end="7"/>
                                            </p:txEl>
                                          </p:spTgt>
                                        </p:tgtEl>
                                      </p:cBhvr>
                                    </p:animEffect>
                                  </p:childTnLst>
                                </p:cTn>
                              </p:par>
                              <p:par>
                                <p:cTn id="20" presetID="10" presetClass="exit" presetSubtype="0" fill="hold" grpId="0" nodeType="with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72EFD-7232-A299-C5FA-23CEB444F96E}"/>
              </a:ext>
            </a:extLst>
          </p:cNvPr>
          <p:cNvSpPr>
            <a:spLocks noGrp="1"/>
          </p:cNvSpPr>
          <p:nvPr>
            <p:ph type="title"/>
          </p:nvPr>
        </p:nvSpPr>
        <p:spPr/>
        <p:txBody>
          <a:bodyPr/>
          <a:lstStyle/>
          <a:p>
            <a:r>
              <a:rPr lang="en-AU" sz="2800" dirty="0"/>
              <a:t>Pion Form Factor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336BC5-69F2-7C26-D1D6-DDB7E2794C20}"/>
                  </a:ext>
                </a:extLst>
              </p:cNvPr>
              <p:cNvSpPr>
                <a:spLocks noGrp="1"/>
              </p:cNvSpPr>
              <p:nvPr>
                <p:ph idx="1"/>
              </p:nvPr>
            </p:nvSpPr>
            <p:spPr>
              <a:xfrm>
                <a:off x="609600" y="1036636"/>
                <a:ext cx="7848600" cy="5287964"/>
              </a:xfrm>
            </p:spPr>
            <p:txBody>
              <a:bodyPr/>
              <a:lstStyle/>
              <a:p>
                <a:r>
                  <a:rPr lang="en-US" dirty="0"/>
                  <a:t>Salient feature of CSM predictions is existence of maximum in </a:t>
                </a:r>
                <a14:m>
                  <m:oMath xmlns:m="http://schemas.openxmlformats.org/officeDocument/2006/math">
                    <m:sSup>
                      <m:sSupPr>
                        <m:ctrlPr>
                          <a:rPr lang="en-AU" b="0" i="1" smtClean="0">
                            <a:latin typeface="Cambria Math" panose="02040503050406030204" pitchFamily="18" charset="0"/>
                          </a:rPr>
                        </m:ctrlPr>
                      </m:sSupPr>
                      <m:e>
                        <m:r>
                          <a:rPr lang="en-AU" b="0" i="1" smtClean="0">
                            <a:latin typeface="Cambria Math" panose="02040503050406030204" pitchFamily="18" charset="0"/>
                          </a:rPr>
                          <m:t>𝑄</m:t>
                        </m:r>
                      </m:e>
                      <m:sup>
                        <m:r>
                          <a:rPr lang="en-AU" b="0" i="1" smtClean="0">
                            <a:latin typeface="Cambria Math" panose="02040503050406030204" pitchFamily="18" charset="0"/>
                          </a:rPr>
                          <m:t>2</m:t>
                        </m:r>
                      </m:sup>
                    </m:sSup>
                    <m:sSub>
                      <m:sSubPr>
                        <m:ctrlPr>
                          <a:rPr lang="en-AU" b="0" i="1" smtClean="0">
                            <a:latin typeface="Cambria Math" panose="02040503050406030204" pitchFamily="18" charset="0"/>
                          </a:rPr>
                        </m:ctrlPr>
                      </m:sSubPr>
                      <m:e>
                        <m:r>
                          <a:rPr lang="en-AU" b="0" i="1" smtClean="0">
                            <a:latin typeface="Cambria Math" panose="02040503050406030204" pitchFamily="18" charset="0"/>
                          </a:rPr>
                          <m:t>𝐹</m:t>
                        </m:r>
                      </m:e>
                      <m:sub>
                        <m:r>
                          <a:rPr lang="en-AU" b="0" i="1" smtClean="0">
                            <a:latin typeface="Cambria Math" panose="02040503050406030204" pitchFamily="18" charset="0"/>
                          </a:rPr>
                          <m:t>𝜋</m:t>
                        </m:r>
                      </m:sub>
                    </m:sSub>
                    <m:d>
                      <m:dPr>
                        <m:ctrlPr>
                          <a:rPr lang="en-AU" b="0" i="1" smtClean="0">
                            <a:latin typeface="Cambria Math" panose="02040503050406030204" pitchFamily="18" charset="0"/>
                          </a:rPr>
                        </m:ctrlPr>
                      </m:dPr>
                      <m:e>
                        <m:sSup>
                          <m:sSupPr>
                            <m:ctrlPr>
                              <a:rPr lang="en-AU" b="0" i="1" smtClean="0">
                                <a:latin typeface="Cambria Math" panose="02040503050406030204" pitchFamily="18" charset="0"/>
                              </a:rPr>
                            </m:ctrlPr>
                          </m:sSupPr>
                          <m:e>
                            <m:r>
                              <a:rPr lang="en-AU" b="0" i="1" smtClean="0">
                                <a:latin typeface="Cambria Math" panose="02040503050406030204" pitchFamily="18" charset="0"/>
                              </a:rPr>
                              <m:t>𝑄</m:t>
                            </m:r>
                          </m:e>
                          <m:sup>
                            <m:r>
                              <a:rPr lang="en-AU" b="0" i="1" smtClean="0">
                                <a:latin typeface="Cambria Math" panose="02040503050406030204" pitchFamily="18" charset="0"/>
                              </a:rPr>
                              <m:t>2</m:t>
                            </m:r>
                          </m:sup>
                        </m:sSup>
                      </m:e>
                    </m:d>
                  </m:oMath>
                </a14:m>
                <a:r>
                  <a:rPr lang="en-US" dirty="0"/>
                  <a:t>, which occurs on </a:t>
                </a:r>
                <a14:m>
                  <m:oMath xmlns:m="http://schemas.openxmlformats.org/officeDocument/2006/math">
                    <m:sSup>
                      <m:sSupPr>
                        <m:ctrlPr>
                          <a:rPr lang="en-AU" b="0" i="1" smtClean="0">
                            <a:latin typeface="Cambria Math" panose="02040503050406030204" pitchFamily="18" charset="0"/>
                          </a:rPr>
                        </m:ctrlPr>
                      </m:sSupPr>
                      <m:e>
                        <m:r>
                          <a:rPr lang="en-AU" b="0" i="1" smtClean="0">
                            <a:latin typeface="Cambria Math" panose="02040503050406030204" pitchFamily="18" charset="0"/>
                          </a:rPr>
                          <m:t>𝑄</m:t>
                        </m:r>
                      </m:e>
                      <m:sup>
                        <m:r>
                          <a:rPr lang="en-AU" b="0" i="1" smtClean="0">
                            <a:latin typeface="Cambria Math" panose="02040503050406030204" pitchFamily="18" charset="0"/>
                          </a:rPr>
                          <m:t>2</m:t>
                        </m:r>
                      </m:sup>
                    </m:sSup>
                    <m:r>
                      <a:rPr lang="en-AU" b="0" i="1" smtClean="0">
                        <a:latin typeface="Cambria Math" panose="02040503050406030204" pitchFamily="18" charset="0"/>
                      </a:rPr>
                      <m:t>≃</m:t>
                    </m:r>
                    <m:r>
                      <a:rPr lang="en-AU" b="0" i="1" smtClean="0">
                        <a:latin typeface="Cambria Math" panose="02040503050406030204" pitchFamily="18" charset="0"/>
                      </a:rPr>
                      <m:t>4</m:t>
                    </m:r>
                    <m:r>
                      <a:rPr lang="en-AU" b="0" i="1" smtClean="0">
                        <a:latin typeface="Cambria Math" panose="02040503050406030204" pitchFamily="18" charset="0"/>
                      </a:rPr>
                      <m:t>.</m:t>
                    </m:r>
                    <m:r>
                      <a:rPr lang="en-AU" b="0" i="1" smtClean="0">
                        <a:latin typeface="Cambria Math" panose="02040503050406030204" pitchFamily="18" charset="0"/>
                      </a:rPr>
                      <m:t>6</m:t>
                    </m:r>
                    <m:d>
                      <m:dPr>
                        <m:ctrlPr>
                          <a:rPr lang="en-AU" b="0" i="1" smtClean="0">
                            <a:latin typeface="Cambria Math" panose="02040503050406030204" pitchFamily="18" charset="0"/>
                          </a:rPr>
                        </m:ctrlPr>
                      </m:dPr>
                      <m:e>
                        <m:r>
                          <a:rPr lang="en-AU" b="0" i="1" smtClean="0">
                            <a:latin typeface="Cambria Math" panose="02040503050406030204" pitchFamily="18" charset="0"/>
                          </a:rPr>
                          <m:t>5</m:t>
                        </m:r>
                      </m:e>
                    </m:d>
                    <m:r>
                      <m:rPr>
                        <m:sty m:val="p"/>
                      </m:rPr>
                      <a:rPr lang="en-AU" b="0" i="0" smtClean="0">
                        <a:latin typeface="Cambria Math" panose="02040503050406030204" pitchFamily="18" charset="0"/>
                      </a:rPr>
                      <m:t>Ge</m:t>
                    </m:r>
                    <m:sSup>
                      <m:sSupPr>
                        <m:ctrlPr>
                          <a:rPr lang="en-AU" b="0" i="1" smtClean="0">
                            <a:latin typeface="Cambria Math" panose="02040503050406030204" pitchFamily="18" charset="0"/>
                          </a:rPr>
                        </m:ctrlPr>
                      </m:sSupPr>
                      <m:e>
                        <m:r>
                          <m:rPr>
                            <m:sty m:val="p"/>
                          </m:rPr>
                          <a:rPr lang="en-AU" b="0" i="0" smtClean="0">
                            <a:latin typeface="Cambria Math" panose="02040503050406030204" pitchFamily="18" charset="0"/>
                          </a:rPr>
                          <m:t>V</m:t>
                        </m:r>
                      </m:e>
                      <m:sup>
                        <m:r>
                          <a:rPr lang="en-AU" b="0" i="0" smtClean="0">
                            <a:latin typeface="Cambria Math" panose="02040503050406030204" pitchFamily="18" charset="0"/>
                          </a:rPr>
                          <m:t>2</m:t>
                        </m:r>
                      </m:sup>
                    </m:sSup>
                  </m:oMath>
                </a14:m>
                <a:endParaRPr lang="en-AU" b="0" dirty="0"/>
              </a:p>
              <a:p>
                <a:r>
                  <a:rPr lang="en-US" dirty="0"/>
                  <a:t>Thereafter, scaling violation apparent, </a:t>
                </a:r>
              </a:p>
              <a:p>
                <a:pPr marL="0" indent="0">
                  <a:buNone/>
                </a:pPr>
                <a:r>
                  <a:rPr lang="en-US" dirty="0"/>
                  <a:t>      </a:t>
                </a:r>
                <a14:m>
                  <m:oMath xmlns:m="http://schemas.openxmlformats.org/officeDocument/2006/math">
                    <m:sSup>
                      <m:sSupPr>
                        <m:ctrlPr>
                          <a:rPr lang="en-AU" b="0" i="1" smtClean="0">
                            <a:latin typeface="Cambria Math" panose="02040503050406030204" pitchFamily="18" charset="0"/>
                          </a:rPr>
                        </m:ctrlPr>
                      </m:sSupPr>
                      <m:e>
                        <m:r>
                          <a:rPr lang="en-AU" b="0" i="1" smtClean="0">
                            <a:latin typeface="Cambria Math" panose="02040503050406030204" pitchFamily="18" charset="0"/>
                          </a:rPr>
                          <m:t>𝑄</m:t>
                        </m:r>
                      </m:e>
                      <m:sup>
                        <m:r>
                          <a:rPr lang="en-AU" b="0" i="1" smtClean="0">
                            <a:latin typeface="Cambria Math" panose="02040503050406030204" pitchFamily="18" charset="0"/>
                          </a:rPr>
                          <m:t>2</m:t>
                        </m:r>
                      </m:sup>
                    </m:sSup>
                    <m:sSub>
                      <m:sSubPr>
                        <m:ctrlPr>
                          <a:rPr lang="en-AU" b="0" i="1" smtClean="0">
                            <a:latin typeface="Cambria Math" panose="02040503050406030204" pitchFamily="18" charset="0"/>
                          </a:rPr>
                        </m:ctrlPr>
                      </m:sSubPr>
                      <m:e>
                        <m:r>
                          <a:rPr lang="en-AU" b="0" i="1" smtClean="0">
                            <a:latin typeface="Cambria Math" panose="02040503050406030204" pitchFamily="18" charset="0"/>
                          </a:rPr>
                          <m:t>𝐹</m:t>
                        </m:r>
                      </m:e>
                      <m:sub>
                        <m:r>
                          <a:rPr lang="en-AU" b="0" i="1" smtClean="0">
                            <a:latin typeface="Cambria Math" panose="02040503050406030204" pitchFamily="18" charset="0"/>
                          </a:rPr>
                          <m:t>𝜋</m:t>
                        </m:r>
                      </m:sub>
                    </m:sSub>
                    <m:d>
                      <m:dPr>
                        <m:ctrlPr>
                          <a:rPr lang="en-AU" b="0" i="1" smtClean="0">
                            <a:latin typeface="Cambria Math" panose="02040503050406030204" pitchFamily="18" charset="0"/>
                          </a:rPr>
                        </m:ctrlPr>
                      </m:dPr>
                      <m:e>
                        <m:sSup>
                          <m:sSupPr>
                            <m:ctrlPr>
                              <a:rPr lang="en-AU" b="0" i="1" smtClean="0">
                                <a:latin typeface="Cambria Math" panose="02040503050406030204" pitchFamily="18" charset="0"/>
                              </a:rPr>
                            </m:ctrlPr>
                          </m:sSupPr>
                          <m:e>
                            <m:r>
                              <a:rPr lang="en-AU" b="0" i="1" smtClean="0">
                                <a:latin typeface="Cambria Math" panose="02040503050406030204" pitchFamily="18" charset="0"/>
                              </a:rPr>
                              <m:t>𝑄</m:t>
                            </m:r>
                          </m:e>
                          <m:sup>
                            <m:r>
                              <a:rPr lang="en-AU" b="0" i="1" smtClean="0">
                                <a:latin typeface="Cambria Math" panose="02040503050406030204" pitchFamily="18" charset="0"/>
                              </a:rPr>
                              <m:t>2</m:t>
                            </m:r>
                          </m:sup>
                        </m:sSup>
                      </m:e>
                    </m:d>
                  </m:oMath>
                </a14:m>
                <a:r>
                  <a:rPr lang="en-US" dirty="0"/>
                  <a:t> falls steadily toward zero as</a:t>
                </a:r>
              </a:p>
              <a:p>
                <a:pPr marL="0" indent="0">
                  <a:buNone/>
                </a:pPr>
                <a:r>
                  <a:rPr lang="en-US" dirty="0"/>
                  <a:t>          </a:t>
                </a:r>
                <a14:m>
                  <m:oMath xmlns:m="http://schemas.openxmlformats.org/officeDocument/2006/math">
                    <m:r>
                      <a:rPr lang="en-AU" b="0" i="1" smtClean="0">
                        <a:latin typeface="Cambria Math" panose="02040503050406030204" pitchFamily="18" charset="0"/>
                      </a:rPr>
                      <m:t>≈</m:t>
                    </m:r>
                    <m:sSup>
                      <m:sSupPr>
                        <m:ctrlPr>
                          <a:rPr lang="en-AU" b="0" i="1" smtClean="0">
                            <a:latin typeface="Cambria Math" panose="02040503050406030204" pitchFamily="18" charset="0"/>
                          </a:rPr>
                        </m:ctrlPr>
                      </m:sSupPr>
                      <m:e>
                        <m:d>
                          <m:dPr>
                            <m:ctrlPr>
                              <a:rPr lang="en-AU" b="0" i="1" smtClean="0">
                                <a:latin typeface="Cambria Math" panose="02040503050406030204" pitchFamily="18" charset="0"/>
                              </a:rPr>
                            </m:ctrlPr>
                          </m:dPr>
                          <m:e>
                            <m:r>
                              <a:rPr lang="en-AU" b="0" i="1" smtClean="0">
                                <a:latin typeface="Cambria Math" panose="02040503050406030204" pitchFamily="18" charset="0"/>
                              </a:rPr>
                              <m:t>1</m:t>
                            </m:r>
                            <m:r>
                              <a:rPr lang="en-AU" b="0" i="1" smtClean="0">
                                <a:latin typeface="Cambria Math" panose="02040503050406030204" pitchFamily="18" charset="0"/>
                              </a:rPr>
                              <m:t>/</m:t>
                            </m:r>
                            <m:r>
                              <m:rPr>
                                <m:sty m:val="p"/>
                              </m:rPr>
                              <a:rPr lang="en-AU" b="0" i="0" smtClean="0">
                                <a:latin typeface="Cambria Math" panose="02040503050406030204" pitchFamily="18" charset="0"/>
                              </a:rPr>
                              <m:t>ln</m:t>
                            </m:r>
                            <m:r>
                              <a:rPr lang="en-AU" b="0" i="1" smtClean="0">
                                <a:latin typeface="Cambria Math" panose="02040503050406030204" pitchFamily="18" charset="0"/>
                              </a:rPr>
                              <m:t>⁡</m:t>
                            </m:r>
                            <m:sSup>
                              <m:sSupPr>
                                <m:ctrlPr>
                                  <a:rPr lang="en-AU" b="0" i="1" smtClean="0">
                                    <a:latin typeface="Cambria Math" panose="02040503050406030204" pitchFamily="18" charset="0"/>
                                  </a:rPr>
                                </m:ctrlPr>
                              </m:sSupPr>
                              <m:e>
                                <m:r>
                                  <a:rPr lang="en-AU" b="0" i="1" smtClean="0">
                                    <a:latin typeface="Cambria Math" panose="02040503050406030204" pitchFamily="18" charset="0"/>
                                  </a:rPr>
                                  <m:t>𝑄</m:t>
                                </m:r>
                              </m:e>
                              <m:sup>
                                <m:r>
                                  <a:rPr lang="en-AU" b="0" i="1" smtClean="0">
                                    <a:latin typeface="Cambria Math" panose="02040503050406030204" pitchFamily="18" charset="0"/>
                                  </a:rPr>
                                  <m:t>2</m:t>
                                </m:r>
                              </m:sup>
                            </m:sSup>
                          </m:e>
                        </m:d>
                      </m:e>
                      <m:sup>
                        <m:sSub>
                          <m:sSubPr>
                            <m:ctrlPr>
                              <a:rPr lang="en-AU" b="0" i="1" smtClean="0">
                                <a:latin typeface="Cambria Math" panose="02040503050406030204" pitchFamily="18" charset="0"/>
                              </a:rPr>
                            </m:ctrlPr>
                          </m:sSubPr>
                          <m:e>
                            <m:r>
                              <a:rPr lang="en-AU" b="0" i="1" smtClean="0">
                                <a:latin typeface="Cambria Math" panose="02040503050406030204" pitchFamily="18" charset="0"/>
                              </a:rPr>
                              <m:t>𝛾</m:t>
                            </m:r>
                          </m:e>
                          <m:sub>
                            <m:r>
                              <a:rPr lang="en-AU" b="0" i="1" smtClean="0">
                                <a:latin typeface="Cambria Math" panose="02040503050406030204" pitchFamily="18" charset="0"/>
                              </a:rPr>
                              <m:t>𝐹</m:t>
                            </m:r>
                          </m:sub>
                        </m:sSub>
                      </m:sup>
                    </m:sSup>
                  </m:oMath>
                </a14:m>
                <a:r>
                  <a:rPr lang="en-US" dirty="0"/>
                  <a:t>, </a:t>
                </a:r>
                <a14:m>
                  <m:oMath xmlns:m="http://schemas.openxmlformats.org/officeDocument/2006/math">
                    <m:sSub>
                      <m:sSubPr>
                        <m:ctrlPr>
                          <a:rPr lang="en-AU" b="0" i="1" smtClean="0">
                            <a:latin typeface="Cambria Math" panose="02040503050406030204" pitchFamily="18" charset="0"/>
                          </a:rPr>
                        </m:ctrlPr>
                      </m:sSubPr>
                      <m:e>
                        <m:r>
                          <a:rPr lang="en-AU" b="0" i="1" smtClean="0">
                            <a:latin typeface="Cambria Math" panose="02040503050406030204" pitchFamily="18" charset="0"/>
                          </a:rPr>
                          <m:t>𝛾</m:t>
                        </m:r>
                      </m:e>
                      <m:sub>
                        <m:r>
                          <a:rPr lang="en-AU" b="0" i="1" smtClean="0">
                            <a:latin typeface="Cambria Math" panose="02040503050406030204" pitchFamily="18" charset="0"/>
                          </a:rPr>
                          <m:t>𝐹</m:t>
                        </m:r>
                      </m:sub>
                    </m:sSub>
                    <m:r>
                      <a:rPr lang="en-AU" b="0" i="1" smtClean="0">
                        <a:latin typeface="Cambria Math" panose="02040503050406030204" pitchFamily="18" charset="0"/>
                      </a:rPr>
                      <m:t>≈</m:t>
                    </m:r>
                    <m:r>
                      <a:rPr lang="en-AU" b="0" i="1" smtClean="0">
                        <a:latin typeface="Cambria Math" panose="02040503050406030204" pitchFamily="18" charset="0"/>
                      </a:rPr>
                      <m:t>1</m:t>
                    </m:r>
                    <m:r>
                      <a:rPr lang="en-AU" b="0" i="1" smtClean="0">
                        <a:latin typeface="Cambria Math" panose="02040503050406030204" pitchFamily="18" charset="0"/>
                      </a:rPr>
                      <m:t>.</m:t>
                    </m:r>
                    <m:r>
                      <a:rPr lang="en-AU" b="0" i="1" smtClean="0">
                        <a:latin typeface="Cambria Math" panose="02040503050406030204" pitchFamily="18" charset="0"/>
                      </a:rPr>
                      <m:t>1</m:t>
                    </m:r>
                  </m:oMath>
                </a14:m>
                <a:r>
                  <a:rPr lang="en-US" dirty="0"/>
                  <a:t> </a:t>
                </a:r>
              </a:p>
              <a:p>
                <a:pPr marL="0" indent="0">
                  <a:buNone/>
                </a:pPr>
                <a:r>
                  <a:rPr lang="en-US" dirty="0"/>
                  <a:t>     consistent with hard QCD prediction</a:t>
                </a:r>
              </a:p>
              <a:p>
                <a:r>
                  <a:rPr lang="en-US" i="1" dirty="0"/>
                  <a:t>N.B</a:t>
                </a:r>
                <a:r>
                  <a:rPr lang="en-US" dirty="0"/>
                  <a:t>. Any model that expresses VMD must exhibit opposite trend, </a:t>
                </a:r>
                <a:r>
                  <a:rPr lang="en-US" i="1" dirty="0"/>
                  <a:t>viz</a:t>
                </a:r>
                <a:r>
                  <a:rPr lang="en-US" dirty="0"/>
                  <a:t>. result for </a:t>
                </a:r>
                <a14:m>
                  <m:oMath xmlns:m="http://schemas.openxmlformats.org/officeDocument/2006/math">
                    <m:sSup>
                      <m:sSupPr>
                        <m:ctrlPr>
                          <a:rPr lang="en-AU" b="0" i="1" smtClean="0">
                            <a:latin typeface="Cambria Math" panose="02040503050406030204" pitchFamily="18" charset="0"/>
                          </a:rPr>
                        </m:ctrlPr>
                      </m:sSupPr>
                      <m:e>
                        <m:r>
                          <a:rPr lang="en-AU" b="0" i="1" smtClean="0">
                            <a:latin typeface="Cambria Math" panose="02040503050406030204" pitchFamily="18" charset="0"/>
                          </a:rPr>
                          <m:t>𝑄</m:t>
                        </m:r>
                      </m:e>
                      <m:sup>
                        <m:r>
                          <a:rPr lang="en-AU" b="0" i="1" smtClean="0">
                            <a:latin typeface="Cambria Math" panose="02040503050406030204" pitchFamily="18" charset="0"/>
                          </a:rPr>
                          <m:t>2</m:t>
                        </m:r>
                      </m:sup>
                    </m:sSup>
                    <m:sSub>
                      <m:sSubPr>
                        <m:ctrlPr>
                          <a:rPr lang="en-AU" b="0" i="1" smtClean="0">
                            <a:latin typeface="Cambria Math" panose="02040503050406030204" pitchFamily="18" charset="0"/>
                          </a:rPr>
                        </m:ctrlPr>
                      </m:sSubPr>
                      <m:e>
                        <m:r>
                          <a:rPr lang="en-AU" b="0" i="1" smtClean="0">
                            <a:latin typeface="Cambria Math" panose="02040503050406030204" pitchFamily="18" charset="0"/>
                          </a:rPr>
                          <m:t>𝐹</m:t>
                        </m:r>
                      </m:e>
                      <m:sub>
                        <m:r>
                          <a:rPr lang="en-AU" b="0" i="1" smtClean="0">
                            <a:latin typeface="Cambria Math" panose="02040503050406030204" pitchFamily="18" charset="0"/>
                          </a:rPr>
                          <m:t>𝜋</m:t>
                        </m:r>
                      </m:sub>
                    </m:sSub>
                    <m:d>
                      <m:dPr>
                        <m:ctrlPr>
                          <a:rPr lang="en-AU" b="0" i="1" smtClean="0">
                            <a:latin typeface="Cambria Math" panose="02040503050406030204" pitchFamily="18" charset="0"/>
                          </a:rPr>
                        </m:ctrlPr>
                      </m:dPr>
                      <m:e>
                        <m:sSup>
                          <m:sSupPr>
                            <m:ctrlPr>
                              <a:rPr lang="en-AU" b="0" i="1" smtClean="0">
                                <a:latin typeface="Cambria Math" panose="02040503050406030204" pitchFamily="18" charset="0"/>
                              </a:rPr>
                            </m:ctrlPr>
                          </m:sSupPr>
                          <m:e>
                            <m:r>
                              <a:rPr lang="en-AU" b="0" i="1" smtClean="0">
                                <a:latin typeface="Cambria Math" panose="02040503050406030204" pitchFamily="18" charset="0"/>
                              </a:rPr>
                              <m:t>𝑄</m:t>
                            </m:r>
                          </m:e>
                          <m:sup>
                            <m:r>
                              <a:rPr lang="en-AU" b="0" i="1" smtClean="0">
                                <a:latin typeface="Cambria Math" panose="02040503050406030204" pitchFamily="18" charset="0"/>
                              </a:rPr>
                              <m:t>2</m:t>
                            </m:r>
                          </m:sup>
                        </m:sSup>
                      </m:e>
                    </m:d>
                  </m:oMath>
                </a14:m>
                <a:r>
                  <a:rPr lang="en-US" dirty="0"/>
                  <a:t> which rises steadily with increasing </a:t>
                </a:r>
                <a14:m>
                  <m:oMath xmlns:m="http://schemas.openxmlformats.org/officeDocument/2006/math">
                    <m:sSup>
                      <m:sSupPr>
                        <m:ctrlPr>
                          <a:rPr lang="en-AU" i="1">
                            <a:latin typeface="Cambria Math" panose="02040503050406030204" pitchFamily="18" charset="0"/>
                          </a:rPr>
                        </m:ctrlPr>
                      </m:sSupPr>
                      <m:e>
                        <m:r>
                          <a:rPr lang="en-AU" i="1">
                            <a:latin typeface="Cambria Math" panose="02040503050406030204" pitchFamily="18" charset="0"/>
                          </a:rPr>
                          <m:t>𝑄</m:t>
                        </m:r>
                      </m:e>
                      <m:sup>
                        <m:r>
                          <a:rPr lang="en-AU" i="1">
                            <a:latin typeface="Cambria Math" panose="02040503050406030204" pitchFamily="18" charset="0"/>
                          </a:rPr>
                          <m:t>2</m:t>
                        </m:r>
                      </m:sup>
                    </m:sSup>
                  </m:oMath>
                </a14:m>
                <a:r>
                  <a:rPr lang="en-US" dirty="0"/>
                  <a:t>, without inflection, toward finite ultraviolet limit.</a:t>
                </a:r>
              </a:p>
              <a:p>
                <a:r>
                  <a:rPr lang="en-US" dirty="0"/>
                  <a:t>Future: lattice-QCD reach and precision are improved to (potentially) see breakaway from VMD and scaling violation</a:t>
                </a:r>
              </a:p>
              <a:p>
                <a:r>
                  <a:rPr lang="en-US" dirty="0">
                    <a:solidFill>
                      <a:srgbClr val="008000"/>
                    </a:solidFill>
                  </a:rPr>
                  <a:t>green point</a:t>
                </a:r>
                <a:r>
                  <a:rPr lang="en-US" dirty="0"/>
                  <a:t> farthest reach of anticipated </a:t>
                </a:r>
                <a:r>
                  <a:rPr lang="en-US" dirty="0" err="1"/>
                  <a:t>JLab</a:t>
                </a:r>
                <a:r>
                  <a:rPr lang="en-US" dirty="0"/>
                  <a:t> data </a:t>
                </a:r>
              </a:p>
              <a:p>
                <a:pPr lvl="1"/>
                <a:r>
                  <a:rPr lang="en-US" sz="2200" dirty="0" err="1"/>
                  <a:t>JLab</a:t>
                </a:r>
                <a:r>
                  <a:rPr lang="en-US" sz="2200" dirty="0"/>
                  <a:t> is potentially capable of seeing breakaway from VMD</a:t>
                </a:r>
              </a:p>
              <a:p>
                <a:r>
                  <a:rPr lang="en-US" dirty="0">
                    <a:solidFill>
                      <a:schemeClr val="tx1"/>
                    </a:solidFill>
                  </a:rPr>
                  <a:t>black asterisks</a:t>
                </a:r>
                <a:r>
                  <a:rPr lang="en-US" dirty="0"/>
                  <a:t> – anticipated EIC will see scaling violation</a:t>
                </a:r>
              </a:p>
              <a:p>
                <a:endParaRPr lang="en-US" dirty="0"/>
              </a:p>
              <a:p>
                <a:endParaRPr lang="en-AU" dirty="0"/>
              </a:p>
            </p:txBody>
          </p:sp>
        </mc:Choice>
        <mc:Fallback xmlns="">
          <p:sp>
            <p:nvSpPr>
              <p:cNvPr id="3" name="Content Placeholder 2">
                <a:extLst>
                  <a:ext uri="{FF2B5EF4-FFF2-40B4-BE49-F238E27FC236}">
                    <a16:creationId xmlns:a16="http://schemas.microsoft.com/office/drawing/2014/main" id="{77336BC5-69F2-7C26-D1D6-DDB7E2794C20}"/>
                  </a:ext>
                </a:extLst>
              </p:cNvPr>
              <p:cNvSpPr>
                <a:spLocks noGrp="1" noRot="1" noChangeAspect="1" noMove="1" noResize="1" noEditPoints="1" noAdjustHandles="1" noChangeArrowheads="1" noChangeShapeType="1" noTextEdit="1"/>
              </p:cNvSpPr>
              <p:nvPr>
                <p:ph idx="1"/>
              </p:nvPr>
            </p:nvSpPr>
            <p:spPr>
              <a:xfrm>
                <a:off x="609600" y="1036636"/>
                <a:ext cx="7848600" cy="5287964"/>
              </a:xfrm>
              <a:blipFill>
                <a:blip r:embed="rId2"/>
                <a:stretch>
                  <a:fillRect l="-854" t="-806" b="-4263"/>
                </a:stretch>
              </a:blipFill>
            </p:spPr>
            <p:txBody>
              <a:bodyPr/>
              <a:lstStyle/>
              <a:p>
                <a:r>
                  <a:rPr lang="en-AU">
                    <a:noFill/>
                  </a:rPr>
                  <a:t> </a:t>
                </a:r>
              </a:p>
            </p:txBody>
          </p:sp>
        </mc:Fallback>
      </mc:AlternateContent>
      <p:sp>
        <p:nvSpPr>
          <p:cNvPr id="4" name="Date Placeholder 3">
            <a:extLst>
              <a:ext uri="{FF2B5EF4-FFF2-40B4-BE49-F238E27FC236}">
                <a16:creationId xmlns:a16="http://schemas.microsoft.com/office/drawing/2014/main" id="{C3CBF82C-DEA5-5A8C-92E6-D93416F74907}"/>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0DBC97EF-CC71-F2F1-9E7B-B99E701642FE}"/>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D0901F5D-3675-4029-016C-54ADC8352B7A}"/>
              </a:ext>
            </a:extLst>
          </p:cNvPr>
          <p:cNvSpPr>
            <a:spLocks noGrp="1"/>
          </p:cNvSpPr>
          <p:nvPr>
            <p:ph type="sldNum" sz="quarter" idx="12"/>
          </p:nvPr>
        </p:nvSpPr>
        <p:spPr/>
        <p:txBody>
          <a:bodyPr/>
          <a:lstStyle/>
          <a:p>
            <a:fld id="{87034D8C-3CB4-402A-BC46-2AB14C0FE90A}" type="slidenum">
              <a:rPr lang="en-US" smtClean="0"/>
              <a:pPr/>
              <a:t>106</a:t>
            </a:fld>
            <a:endParaRPr lang="en-US"/>
          </a:p>
        </p:txBody>
      </p:sp>
      <p:pic>
        <p:nvPicPr>
          <p:cNvPr id="8" name="Picture 7" descr="A graph of a function and a graph of a function&#10;&#10;Description automatically generated">
            <a:extLst>
              <a:ext uri="{FF2B5EF4-FFF2-40B4-BE49-F238E27FC236}">
                <a16:creationId xmlns:a16="http://schemas.microsoft.com/office/drawing/2014/main" id="{8A127E2E-8BB4-1341-8C74-D16DB382C7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0" y="302420"/>
            <a:ext cx="3735131" cy="5943600"/>
          </a:xfrm>
          <a:prstGeom prst="rect">
            <a:avLst/>
          </a:prstGeom>
        </p:spPr>
      </p:pic>
    </p:spTree>
    <p:extLst>
      <p:ext uri="{BB962C8B-B14F-4D97-AF65-F5344CB8AC3E}">
        <p14:creationId xmlns:p14="http://schemas.microsoft.com/office/powerpoint/2010/main" val="4154667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arn(inVertical)">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barn(inVertical)">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barn(inVertical)">
                                      <p:cBhvr>
                                        <p:cTn id="17" dur="500"/>
                                        <p:tgtEl>
                                          <p:spTgt spid="3">
                                            <p:txEl>
                                              <p:pRg st="7" end="7"/>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3">
                                            <p:txEl>
                                              <p:pRg st="8" end="8"/>
                                            </p:txEl>
                                          </p:spTgt>
                                        </p:tgtEl>
                                        <p:attrNameLst>
                                          <p:attrName>style.visibility</p:attrName>
                                        </p:attrNameLst>
                                      </p:cBhvr>
                                      <p:to>
                                        <p:strVal val="visible"/>
                                      </p:to>
                                    </p:set>
                                    <p:animEffect transition="in" filter="barn(inVertical)">
                                      <p:cBhvr>
                                        <p:cTn id="20" dur="500"/>
                                        <p:tgtEl>
                                          <p:spTgt spid="3">
                                            <p:txEl>
                                              <p:pRg st="8" end="8"/>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anim calcmode="lin" valueType="num">
                                      <p:cBhvr>
                                        <p:cTn id="25" dur="800" fill="hold"/>
                                        <p:tgtEl>
                                          <p:spTgt spid="3">
                                            <p:txEl>
                                              <p:pRg st="9" end="9"/>
                                            </p:txEl>
                                          </p:spTgt>
                                        </p:tgtEl>
                                        <p:attrNameLst>
                                          <p:attrName>ppt_w</p:attrName>
                                        </p:attrNameLst>
                                      </p:cBhvr>
                                      <p:tavLst>
                                        <p:tav tm="0">
                                          <p:val>
                                            <p:fltVal val="0"/>
                                          </p:val>
                                        </p:tav>
                                        <p:tav tm="100000">
                                          <p:val>
                                            <p:strVal val="#ppt_w"/>
                                          </p:val>
                                        </p:tav>
                                      </p:tavLst>
                                    </p:anim>
                                    <p:anim calcmode="lin" valueType="num">
                                      <p:cBhvr>
                                        <p:cTn id="26" dur="800" fill="hold"/>
                                        <p:tgtEl>
                                          <p:spTgt spid="3">
                                            <p:txEl>
                                              <p:pRg st="9" end="9"/>
                                            </p:txEl>
                                          </p:spTgt>
                                        </p:tgtEl>
                                        <p:attrNameLst>
                                          <p:attrName>ppt_h</p:attrName>
                                        </p:attrNameLst>
                                      </p:cBhvr>
                                      <p:tavLst>
                                        <p:tav tm="0">
                                          <p:val>
                                            <p:fltVal val="0"/>
                                          </p:val>
                                        </p:tav>
                                        <p:tav tm="100000">
                                          <p:val>
                                            <p:strVal val="#ppt_h"/>
                                          </p:val>
                                        </p:tav>
                                      </p:tavLst>
                                    </p:anim>
                                    <p:animEffect transition="in" filter="fade">
                                      <p:cBhvr>
                                        <p:cTn id="27" dur="8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DFFEC-1E0B-5A45-2BD6-A80FC03B744A}"/>
              </a:ext>
            </a:extLst>
          </p:cNvPr>
          <p:cNvSpPr>
            <a:spLocks noGrp="1"/>
          </p:cNvSpPr>
          <p:nvPr>
            <p:ph type="title"/>
          </p:nvPr>
        </p:nvSpPr>
        <p:spPr/>
        <p:txBody>
          <a:bodyPr/>
          <a:lstStyle/>
          <a:p>
            <a:r>
              <a:rPr lang="en-AU" sz="2800" dirty="0"/>
              <a:t>Charged kaon form factor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E9A644-43A3-DF41-22E1-E01A599209CC}"/>
                  </a:ext>
                </a:extLst>
              </p:cNvPr>
              <p:cNvSpPr>
                <a:spLocks noGrp="1"/>
              </p:cNvSpPr>
              <p:nvPr>
                <p:ph idx="1"/>
              </p:nvPr>
            </p:nvSpPr>
            <p:spPr>
              <a:xfrm>
                <a:off x="609600" y="1143000"/>
                <a:ext cx="7793240" cy="4525963"/>
              </a:xfrm>
            </p:spPr>
            <p:txBody>
              <a:bodyPr/>
              <a:lstStyle/>
              <a:p>
                <a:r>
                  <a:rPr lang="en-US" dirty="0"/>
                  <a:t>CSM predictions for </a:t>
                </a:r>
                <a14:m>
                  <m:oMath xmlns:m="http://schemas.openxmlformats.org/officeDocument/2006/math">
                    <m:sSup>
                      <m:sSupPr>
                        <m:ctrlPr>
                          <a:rPr lang="en-AU" b="0" i="1" smtClean="0">
                            <a:latin typeface="Cambria Math" panose="02040503050406030204" pitchFamily="18" charset="0"/>
                          </a:rPr>
                        </m:ctrlPr>
                      </m:sSupPr>
                      <m:e>
                        <m:r>
                          <a:rPr lang="en-AU" b="0" i="1" smtClean="0">
                            <a:latin typeface="Cambria Math" panose="02040503050406030204" pitchFamily="18" charset="0"/>
                          </a:rPr>
                          <m:t>𝑄</m:t>
                        </m:r>
                      </m:e>
                      <m:sup>
                        <m:r>
                          <a:rPr lang="en-AU" b="0" i="1" smtClean="0">
                            <a:latin typeface="Cambria Math" panose="02040503050406030204" pitchFamily="18" charset="0"/>
                          </a:rPr>
                          <m:t>2</m:t>
                        </m:r>
                      </m:sup>
                    </m:sSup>
                    <m:sSub>
                      <m:sSubPr>
                        <m:ctrlPr>
                          <a:rPr lang="en-AU" b="0" i="1" smtClean="0">
                            <a:latin typeface="Cambria Math" panose="02040503050406030204" pitchFamily="18" charset="0"/>
                          </a:rPr>
                        </m:ctrlPr>
                      </m:sSubPr>
                      <m:e>
                        <m:r>
                          <a:rPr lang="en-AU" b="0" i="1" smtClean="0">
                            <a:latin typeface="Cambria Math" panose="02040503050406030204" pitchFamily="18" charset="0"/>
                          </a:rPr>
                          <m:t>𝐹</m:t>
                        </m:r>
                      </m:e>
                      <m:sub>
                        <m:r>
                          <a:rPr lang="en-AU" b="0" i="1" smtClean="0">
                            <a:latin typeface="Cambria Math" panose="02040503050406030204" pitchFamily="18" charset="0"/>
                          </a:rPr>
                          <m:t>𝐾</m:t>
                        </m:r>
                      </m:sub>
                    </m:sSub>
                    <m:d>
                      <m:dPr>
                        <m:ctrlPr>
                          <a:rPr lang="en-AU" b="0" i="1" smtClean="0">
                            <a:latin typeface="Cambria Math" panose="02040503050406030204" pitchFamily="18" charset="0"/>
                          </a:rPr>
                        </m:ctrlPr>
                      </m:dPr>
                      <m:e>
                        <m:sSup>
                          <m:sSupPr>
                            <m:ctrlPr>
                              <a:rPr lang="en-AU" b="0" i="1" smtClean="0">
                                <a:latin typeface="Cambria Math" panose="02040503050406030204" pitchFamily="18" charset="0"/>
                              </a:rPr>
                            </m:ctrlPr>
                          </m:sSupPr>
                          <m:e>
                            <m:r>
                              <a:rPr lang="en-AU" b="0" i="1" smtClean="0">
                                <a:latin typeface="Cambria Math" panose="02040503050406030204" pitchFamily="18" charset="0"/>
                              </a:rPr>
                              <m:t>𝑄</m:t>
                            </m:r>
                          </m:e>
                          <m:sup>
                            <m:r>
                              <a:rPr lang="en-AU" b="0" i="1" smtClean="0">
                                <a:latin typeface="Cambria Math" panose="02040503050406030204" pitchFamily="18" charset="0"/>
                              </a:rPr>
                              <m:t>2</m:t>
                            </m:r>
                          </m:sup>
                        </m:sSup>
                      </m:e>
                    </m:d>
                  </m:oMath>
                </a14:m>
                <a:r>
                  <a:rPr lang="en-US" dirty="0"/>
                  <a:t> – purple curve</a:t>
                </a:r>
              </a:p>
              <a:p>
                <a:pPr lvl="1"/>
                <a:r>
                  <a:rPr lang="en-US" sz="2200" dirty="0"/>
                  <a:t>Precise </a:t>
                </a:r>
                <a14:m>
                  <m:oMath xmlns:m="http://schemas.openxmlformats.org/officeDocument/2006/math">
                    <m:sSub>
                      <m:sSubPr>
                        <m:ctrlPr>
                          <a:rPr lang="en-AU" sz="2200" b="0" i="1" smtClean="0">
                            <a:latin typeface="Cambria Math" panose="02040503050406030204" pitchFamily="18" charset="0"/>
                          </a:rPr>
                        </m:ctrlPr>
                      </m:sSubPr>
                      <m:e>
                        <m:r>
                          <a:rPr lang="en-AU" sz="2200" b="0" i="1" smtClean="0">
                            <a:latin typeface="Cambria Math" panose="02040503050406030204" pitchFamily="18" charset="0"/>
                          </a:rPr>
                          <m:t>𝐹</m:t>
                        </m:r>
                      </m:e>
                      <m:sub>
                        <m:r>
                          <a:rPr lang="en-AU" sz="2200" b="0" i="1" smtClean="0">
                            <a:latin typeface="Cambria Math" panose="02040503050406030204" pitchFamily="18" charset="0"/>
                          </a:rPr>
                          <m:t>𝐾</m:t>
                        </m:r>
                      </m:sub>
                    </m:sSub>
                    <m:d>
                      <m:dPr>
                        <m:ctrlPr>
                          <a:rPr lang="en-AU" sz="2200" b="0" i="1" smtClean="0">
                            <a:latin typeface="Cambria Math" panose="02040503050406030204" pitchFamily="18" charset="0"/>
                          </a:rPr>
                        </m:ctrlPr>
                      </m:dPr>
                      <m:e>
                        <m:sSup>
                          <m:sSupPr>
                            <m:ctrlPr>
                              <a:rPr lang="en-AU" sz="2200" b="0" i="1" smtClean="0">
                                <a:latin typeface="Cambria Math" panose="02040503050406030204" pitchFamily="18" charset="0"/>
                              </a:rPr>
                            </m:ctrlPr>
                          </m:sSupPr>
                          <m:e>
                            <m:r>
                              <a:rPr lang="en-AU" sz="2200" b="0" i="1" smtClean="0">
                                <a:latin typeface="Cambria Math" panose="02040503050406030204" pitchFamily="18" charset="0"/>
                              </a:rPr>
                              <m:t>𝑄</m:t>
                            </m:r>
                          </m:e>
                          <m:sup>
                            <m:r>
                              <a:rPr lang="en-AU" sz="2200" b="0" i="1" smtClean="0">
                                <a:latin typeface="Cambria Math" panose="02040503050406030204" pitchFamily="18" charset="0"/>
                              </a:rPr>
                              <m:t>2</m:t>
                            </m:r>
                          </m:sup>
                        </m:sSup>
                      </m:e>
                    </m:d>
                    <m:r>
                      <a:rPr lang="en-AU" sz="2200" b="0" i="1" smtClean="0">
                        <a:latin typeface="Cambria Math" panose="02040503050406030204" pitchFamily="18" charset="0"/>
                      </a:rPr>
                      <m:t> </m:t>
                    </m:r>
                  </m:oMath>
                </a14:m>
                <a:r>
                  <a:rPr lang="en-US" sz="2200" dirty="0"/>
                  <a:t>data are lacking, so no comparison with experiment is made  </a:t>
                </a:r>
              </a:p>
              <a:p>
                <a:pPr lvl="1"/>
                <a:r>
                  <a:rPr lang="en-US" sz="2200" dirty="0"/>
                  <a:t>Predicted charge radius is commensurate with available empirical estimates: </a:t>
                </a:r>
                <a14:m>
                  <m:oMath xmlns:m="http://schemas.openxmlformats.org/officeDocument/2006/math">
                    <m:sSub>
                      <m:sSubPr>
                        <m:ctrlPr>
                          <a:rPr lang="en-AU" sz="2200" b="0" i="1" smtClean="0">
                            <a:latin typeface="Cambria Math" panose="02040503050406030204" pitchFamily="18" charset="0"/>
                          </a:rPr>
                        </m:ctrlPr>
                      </m:sSubPr>
                      <m:e>
                        <m:r>
                          <a:rPr lang="en-AU" sz="2200" b="0" i="1" smtClean="0">
                            <a:latin typeface="Cambria Math" panose="02040503050406030204" pitchFamily="18" charset="0"/>
                          </a:rPr>
                          <m:t>𝑟</m:t>
                        </m:r>
                      </m:e>
                      <m:sub>
                        <m:r>
                          <a:rPr lang="en-AU" sz="2200" b="0" i="1" smtClean="0">
                            <a:latin typeface="Cambria Math" panose="02040503050406030204" pitchFamily="18" charset="0"/>
                          </a:rPr>
                          <m:t>𝐾</m:t>
                        </m:r>
                      </m:sub>
                    </m:sSub>
                    <m:r>
                      <a:rPr lang="en-AU" sz="2200" b="0" i="1" smtClean="0">
                        <a:latin typeface="Cambria Math" panose="02040503050406030204" pitchFamily="18" charset="0"/>
                      </a:rPr>
                      <m:t>=0.6</m:t>
                    </m:r>
                  </m:oMath>
                </a14:m>
                <a:r>
                  <a:rPr lang="en-US" sz="2200" dirty="0"/>
                  <a:t>fm</a:t>
                </a:r>
              </a:p>
              <a:p>
                <a14:m>
                  <m:oMath xmlns:m="http://schemas.openxmlformats.org/officeDocument/2006/math">
                    <m:sSup>
                      <m:sSupPr>
                        <m:ctrlPr>
                          <a:rPr lang="en-AU" b="0" i="1" smtClean="0">
                            <a:latin typeface="Cambria Math" panose="02040503050406030204" pitchFamily="18" charset="0"/>
                          </a:rPr>
                        </m:ctrlPr>
                      </m:sSupPr>
                      <m:e>
                        <m:r>
                          <a:rPr lang="en-AU" b="0" i="1" smtClean="0">
                            <a:latin typeface="Cambria Math" panose="02040503050406030204" pitchFamily="18" charset="0"/>
                          </a:rPr>
                          <m:t>𝑄</m:t>
                        </m:r>
                      </m:e>
                      <m:sup>
                        <m:r>
                          <a:rPr lang="en-AU" b="0" i="1" smtClean="0">
                            <a:latin typeface="Cambria Math" panose="02040503050406030204" pitchFamily="18" charset="0"/>
                          </a:rPr>
                          <m:t>2</m:t>
                        </m:r>
                      </m:sup>
                    </m:sSup>
                    <m:sSub>
                      <m:sSubPr>
                        <m:ctrlPr>
                          <a:rPr lang="en-AU" b="0" i="1" smtClean="0">
                            <a:latin typeface="Cambria Math" panose="02040503050406030204" pitchFamily="18" charset="0"/>
                          </a:rPr>
                        </m:ctrlPr>
                      </m:sSubPr>
                      <m:e>
                        <m:r>
                          <a:rPr lang="en-AU" b="0" i="1" smtClean="0">
                            <a:latin typeface="Cambria Math" panose="02040503050406030204" pitchFamily="18" charset="0"/>
                          </a:rPr>
                          <m:t>𝐹</m:t>
                        </m:r>
                      </m:e>
                      <m:sub>
                        <m:r>
                          <a:rPr lang="en-AU" b="0" i="1" smtClean="0">
                            <a:latin typeface="Cambria Math" panose="02040503050406030204" pitchFamily="18" charset="0"/>
                          </a:rPr>
                          <m:t>𝐾</m:t>
                        </m:r>
                      </m:sub>
                    </m:sSub>
                    <m:d>
                      <m:dPr>
                        <m:ctrlPr>
                          <a:rPr lang="en-AU" b="0" i="1" smtClean="0">
                            <a:latin typeface="Cambria Math" panose="02040503050406030204" pitchFamily="18" charset="0"/>
                          </a:rPr>
                        </m:ctrlPr>
                      </m:dPr>
                      <m:e>
                        <m:sSup>
                          <m:sSupPr>
                            <m:ctrlPr>
                              <a:rPr lang="en-AU" b="0" i="1" smtClean="0">
                                <a:latin typeface="Cambria Math" panose="02040503050406030204" pitchFamily="18" charset="0"/>
                              </a:rPr>
                            </m:ctrlPr>
                          </m:sSupPr>
                          <m:e>
                            <m:r>
                              <a:rPr lang="en-AU" b="0" i="1" smtClean="0">
                                <a:latin typeface="Cambria Math" panose="02040503050406030204" pitchFamily="18" charset="0"/>
                              </a:rPr>
                              <m:t>𝑄</m:t>
                            </m:r>
                          </m:e>
                          <m:sup>
                            <m:r>
                              <a:rPr lang="en-AU" b="0" i="1" smtClean="0">
                                <a:latin typeface="Cambria Math" panose="02040503050406030204" pitchFamily="18" charset="0"/>
                              </a:rPr>
                              <m:t>2</m:t>
                            </m:r>
                          </m:sup>
                        </m:sSup>
                      </m:e>
                    </m:d>
                    <m:r>
                      <a:rPr lang="en-AU" b="0" i="1" smtClean="0">
                        <a:latin typeface="Cambria Math" panose="02040503050406030204" pitchFamily="18" charset="0"/>
                      </a:rPr>
                      <m:t> </m:t>
                    </m:r>
                  </m:oMath>
                </a14:m>
                <a:r>
                  <a:rPr lang="en-US" dirty="0"/>
                  <a:t>exhibits maximum on </a:t>
                </a:r>
                <a14:m>
                  <m:oMath xmlns:m="http://schemas.openxmlformats.org/officeDocument/2006/math">
                    <m:sSup>
                      <m:sSupPr>
                        <m:ctrlPr>
                          <a:rPr lang="en-AU" i="1">
                            <a:latin typeface="Cambria Math" panose="02040503050406030204" pitchFamily="18" charset="0"/>
                          </a:rPr>
                        </m:ctrlPr>
                      </m:sSupPr>
                      <m:e>
                        <m:r>
                          <a:rPr lang="en-AU" i="1">
                            <a:latin typeface="Cambria Math" panose="02040503050406030204" pitchFamily="18" charset="0"/>
                          </a:rPr>
                          <m:t>𝑄</m:t>
                        </m:r>
                      </m:e>
                      <m:sup>
                        <m:r>
                          <a:rPr lang="en-AU" i="1">
                            <a:latin typeface="Cambria Math" panose="02040503050406030204" pitchFamily="18" charset="0"/>
                          </a:rPr>
                          <m:t>2</m:t>
                        </m:r>
                      </m:sup>
                    </m:sSup>
                    <m:r>
                      <a:rPr lang="en-AU" i="1">
                        <a:latin typeface="Cambria Math" panose="02040503050406030204" pitchFamily="18" charset="0"/>
                      </a:rPr>
                      <m:t>≃4.</m:t>
                    </m:r>
                    <m:r>
                      <a:rPr lang="en-AU" b="0" i="1" smtClean="0">
                        <a:latin typeface="Cambria Math" panose="02040503050406030204" pitchFamily="18" charset="0"/>
                      </a:rPr>
                      <m:t>8</m:t>
                    </m:r>
                    <m:d>
                      <m:dPr>
                        <m:ctrlPr>
                          <a:rPr lang="en-AU" i="1">
                            <a:latin typeface="Cambria Math" panose="02040503050406030204" pitchFamily="18" charset="0"/>
                          </a:rPr>
                        </m:ctrlPr>
                      </m:dPr>
                      <m:e>
                        <m:r>
                          <a:rPr lang="en-AU" i="1">
                            <a:latin typeface="Cambria Math" panose="02040503050406030204" pitchFamily="18" charset="0"/>
                          </a:rPr>
                          <m:t>5</m:t>
                        </m:r>
                      </m:e>
                    </m:d>
                    <m:r>
                      <m:rPr>
                        <m:sty m:val="p"/>
                      </m:rPr>
                      <a:rPr lang="en-AU">
                        <a:latin typeface="Cambria Math" panose="02040503050406030204" pitchFamily="18" charset="0"/>
                      </a:rPr>
                      <m:t>Ge</m:t>
                    </m:r>
                    <m:sSup>
                      <m:sSupPr>
                        <m:ctrlPr>
                          <a:rPr lang="en-AU" i="1">
                            <a:latin typeface="Cambria Math" panose="02040503050406030204" pitchFamily="18" charset="0"/>
                          </a:rPr>
                        </m:ctrlPr>
                      </m:sSupPr>
                      <m:e>
                        <m:r>
                          <m:rPr>
                            <m:sty m:val="p"/>
                          </m:rPr>
                          <a:rPr lang="en-AU">
                            <a:latin typeface="Cambria Math" panose="02040503050406030204" pitchFamily="18" charset="0"/>
                          </a:rPr>
                          <m:t>V</m:t>
                        </m:r>
                      </m:e>
                      <m:sup>
                        <m:r>
                          <a:rPr lang="en-AU">
                            <a:latin typeface="Cambria Math" panose="02040503050406030204" pitchFamily="18" charset="0"/>
                          </a:rPr>
                          <m:t>2</m:t>
                        </m:r>
                      </m:sup>
                    </m:sSup>
                    <m:r>
                      <a:rPr lang="en-AU" i="1">
                        <a:latin typeface="Cambria Math" panose="02040503050406030204" pitchFamily="18" charset="0"/>
                      </a:rPr>
                      <m:t> </m:t>
                    </m:r>
                  </m:oMath>
                </a14:m>
                <a:endParaRPr lang="en-US" dirty="0"/>
              </a:p>
              <a:p>
                <a:pPr marL="0" indent="0">
                  <a:buNone/>
                </a:pPr>
                <a14:m>
                  <m:oMath xmlns:m="http://schemas.openxmlformats.org/officeDocument/2006/math">
                    <m:r>
                      <a:rPr lang="en-AU" b="0" i="1" smtClean="0">
                        <a:latin typeface="Cambria Math" panose="02040503050406030204" pitchFamily="18" charset="0"/>
                      </a:rPr>
                      <m:t>      </m:t>
                    </m:r>
                    <m:sSup>
                      <m:sSupPr>
                        <m:ctrlPr>
                          <a:rPr lang="en-AU" b="0" i="1" smtClean="0">
                            <a:latin typeface="Cambria Math" panose="02040503050406030204" pitchFamily="18" charset="0"/>
                          </a:rPr>
                        </m:ctrlPr>
                      </m:sSupPr>
                      <m:e>
                        <m:r>
                          <a:rPr lang="en-AU" b="0" i="1" smtClean="0">
                            <a:latin typeface="Cambria Math" panose="02040503050406030204" pitchFamily="18" charset="0"/>
                          </a:rPr>
                          <m:t>𝑄</m:t>
                        </m:r>
                      </m:e>
                      <m:sup>
                        <m:r>
                          <a:rPr lang="en-AU" b="0" i="1" smtClean="0">
                            <a:latin typeface="Cambria Math" panose="02040503050406030204" pitchFamily="18" charset="0"/>
                          </a:rPr>
                          <m:t>2</m:t>
                        </m:r>
                      </m:sup>
                    </m:sSup>
                    <m:sSub>
                      <m:sSubPr>
                        <m:ctrlPr>
                          <a:rPr lang="en-AU" b="0" i="1" smtClean="0">
                            <a:latin typeface="Cambria Math" panose="02040503050406030204" pitchFamily="18" charset="0"/>
                          </a:rPr>
                        </m:ctrlPr>
                      </m:sSubPr>
                      <m:e>
                        <m:r>
                          <a:rPr lang="en-AU" b="0" i="1" smtClean="0">
                            <a:latin typeface="Cambria Math" panose="02040503050406030204" pitchFamily="18" charset="0"/>
                          </a:rPr>
                          <m:t>𝐹</m:t>
                        </m:r>
                      </m:e>
                      <m:sub>
                        <m:r>
                          <a:rPr lang="en-AU" b="0" i="1" smtClean="0">
                            <a:latin typeface="Cambria Math" panose="02040503050406030204" pitchFamily="18" charset="0"/>
                          </a:rPr>
                          <m:t>𝐾</m:t>
                        </m:r>
                      </m:sub>
                    </m:sSub>
                    <m:d>
                      <m:dPr>
                        <m:ctrlPr>
                          <a:rPr lang="en-AU" b="0" i="1" smtClean="0">
                            <a:latin typeface="Cambria Math" panose="02040503050406030204" pitchFamily="18" charset="0"/>
                          </a:rPr>
                        </m:ctrlPr>
                      </m:dPr>
                      <m:e>
                        <m:sSup>
                          <m:sSupPr>
                            <m:ctrlPr>
                              <a:rPr lang="en-AU" b="0" i="1" smtClean="0">
                                <a:latin typeface="Cambria Math" panose="02040503050406030204" pitchFamily="18" charset="0"/>
                              </a:rPr>
                            </m:ctrlPr>
                          </m:sSupPr>
                          <m:e>
                            <m:r>
                              <a:rPr lang="en-AU" b="0" i="1" smtClean="0">
                                <a:latin typeface="Cambria Math" panose="02040503050406030204" pitchFamily="18" charset="0"/>
                              </a:rPr>
                              <m:t>𝑄</m:t>
                            </m:r>
                          </m:e>
                          <m:sup>
                            <m:r>
                              <a:rPr lang="en-AU" b="0" i="1" smtClean="0">
                                <a:latin typeface="Cambria Math" panose="02040503050406030204" pitchFamily="18" charset="0"/>
                              </a:rPr>
                              <m:t>2</m:t>
                            </m:r>
                          </m:sup>
                        </m:sSup>
                      </m:e>
                    </m:d>
                  </m:oMath>
                </a14:m>
                <a:r>
                  <a:rPr lang="en-US" dirty="0"/>
                  <a:t> falls steadily toward zero as</a:t>
                </a:r>
              </a:p>
              <a:p>
                <a:pPr marL="0" indent="0">
                  <a:buNone/>
                </a:pPr>
                <a:r>
                  <a:rPr lang="en-US" dirty="0"/>
                  <a:t>          </a:t>
                </a:r>
                <a14:m>
                  <m:oMath xmlns:m="http://schemas.openxmlformats.org/officeDocument/2006/math">
                    <m:r>
                      <a:rPr lang="en-AU" b="0" i="1" smtClean="0">
                        <a:latin typeface="Cambria Math" panose="02040503050406030204" pitchFamily="18" charset="0"/>
                      </a:rPr>
                      <m:t>≈</m:t>
                    </m:r>
                    <m:sSup>
                      <m:sSupPr>
                        <m:ctrlPr>
                          <a:rPr lang="en-AU" b="0" i="1" smtClean="0">
                            <a:latin typeface="Cambria Math" panose="02040503050406030204" pitchFamily="18" charset="0"/>
                          </a:rPr>
                        </m:ctrlPr>
                      </m:sSupPr>
                      <m:e>
                        <m:d>
                          <m:dPr>
                            <m:ctrlPr>
                              <a:rPr lang="en-AU" b="0" i="1" smtClean="0">
                                <a:latin typeface="Cambria Math" panose="02040503050406030204" pitchFamily="18" charset="0"/>
                              </a:rPr>
                            </m:ctrlPr>
                          </m:dPr>
                          <m:e>
                            <m:r>
                              <a:rPr lang="en-AU" b="0" i="1" smtClean="0">
                                <a:latin typeface="Cambria Math" panose="02040503050406030204" pitchFamily="18" charset="0"/>
                              </a:rPr>
                              <m:t>1/</m:t>
                            </m:r>
                            <m:r>
                              <m:rPr>
                                <m:sty m:val="p"/>
                              </m:rPr>
                              <a:rPr lang="en-AU" b="0" i="0" smtClean="0">
                                <a:latin typeface="Cambria Math" panose="02040503050406030204" pitchFamily="18" charset="0"/>
                              </a:rPr>
                              <m:t>ln</m:t>
                            </m:r>
                            <m:r>
                              <a:rPr lang="en-AU" b="0" i="1" smtClean="0">
                                <a:latin typeface="Cambria Math" panose="02040503050406030204" pitchFamily="18" charset="0"/>
                              </a:rPr>
                              <m:t>⁡</m:t>
                            </m:r>
                            <m:sSup>
                              <m:sSupPr>
                                <m:ctrlPr>
                                  <a:rPr lang="en-AU" b="0" i="1" smtClean="0">
                                    <a:latin typeface="Cambria Math" panose="02040503050406030204" pitchFamily="18" charset="0"/>
                                  </a:rPr>
                                </m:ctrlPr>
                              </m:sSupPr>
                              <m:e>
                                <m:r>
                                  <a:rPr lang="en-AU" b="0" i="1" smtClean="0">
                                    <a:latin typeface="Cambria Math" panose="02040503050406030204" pitchFamily="18" charset="0"/>
                                  </a:rPr>
                                  <m:t>𝑄</m:t>
                                </m:r>
                              </m:e>
                              <m:sup>
                                <m:r>
                                  <a:rPr lang="en-AU" b="0" i="1" smtClean="0">
                                    <a:latin typeface="Cambria Math" panose="02040503050406030204" pitchFamily="18" charset="0"/>
                                  </a:rPr>
                                  <m:t>2</m:t>
                                </m:r>
                              </m:sup>
                            </m:sSup>
                          </m:e>
                        </m:d>
                      </m:e>
                      <m:sup>
                        <m:sSub>
                          <m:sSubPr>
                            <m:ctrlPr>
                              <a:rPr lang="en-AU" b="0" i="1" smtClean="0">
                                <a:latin typeface="Cambria Math" panose="02040503050406030204" pitchFamily="18" charset="0"/>
                              </a:rPr>
                            </m:ctrlPr>
                          </m:sSubPr>
                          <m:e>
                            <m:r>
                              <a:rPr lang="en-AU" b="0" i="1" smtClean="0">
                                <a:latin typeface="Cambria Math" panose="02040503050406030204" pitchFamily="18" charset="0"/>
                              </a:rPr>
                              <m:t>𝛾</m:t>
                            </m:r>
                          </m:e>
                          <m:sub>
                            <m:r>
                              <a:rPr lang="en-AU" b="0" i="1" smtClean="0">
                                <a:latin typeface="Cambria Math" panose="02040503050406030204" pitchFamily="18" charset="0"/>
                              </a:rPr>
                              <m:t>𝐹</m:t>
                            </m:r>
                          </m:sub>
                        </m:sSub>
                      </m:sup>
                    </m:sSup>
                  </m:oMath>
                </a14:m>
                <a:r>
                  <a:rPr lang="en-US" dirty="0"/>
                  <a:t>, </a:t>
                </a:r>
                <a14:m>
                  <m:oMath xmlns:m="http://schemas.openxmlformats.org/officeDocument/2006/math">
                    <m:sSub>
                      <m:sSubPr>
                        <m:ctrlPr>
                          <a:rPr lang="en-AU" b="0" i="1" smtClean="0">
                            <a:latin typeface="Cambria Math" panose="02040503050406030204" pitchFamily="18" charset="0"/>
                          </a:rPr>
                        </m:ctrlPr>
                      </m:sSubPr>
                      <m:e>
                        <m:r>
                          <a:rPr lang="en-AU" b="0" i="1" smtClean="0">
                            <a:latin typeface="Cambria Math" panose="02040503050406030204" pitchFamily="18" charset="0"/>
                          </a:rPr>
                          <m:t>𝛾</m:t>
                        </m:r>
                      </m:e>
                      <m:sub>
                        <m:r>
                          <a:rPr lang="en-AU" b="0" i="1" smtClean="0">
                            <a:latin typeface="Cambria Math" panose="02040503050406030204" pitchFamily="18" charset="0"/>
                          </a:rPr>
                          <m:t>𝐹</m:t>
                        </m:r>
                      </m:sub>
                    </m:sSub>
                    <m:r>
                      <a:rPr lang="en-AU" b="0" i="1" smtClean="0">
                        <a:latin typeface="Cambria Math" panose="02040503050406030204" pitchFamily="18" charset="0"/>
                      </a:rPr>
                      <m:t>≈1.1</m:t>
                    </m:r>
                  </m:oMath>
                </a14:m>
                <a:endParaRPr lang="en-US" dirty="0"/>
              </a:p>
              <a:p>
                <a:pPr marL="0" indent="0">
                  <a:buNone/>
                </a:pPr>
                <a:r>
                  <a:rPr lang="en-US" dirty="0"/>
                  <a:t>      consistent with hard QCD prediction</a:t>
                </a:r>
              </a:p>
            </p:txBody>
          </p:sp>
        </mc:Choice>
        <mc:Fallback xmlns="">
          <p:sp>
            <p:nvSpPr>
              <p:cNvPr id="3" name="Content Placeholder 2">
                <a:extLst>
                  <a:ext uri="{FF2B5EF4-FFF2-40B4-BE49-F238E27FC236}">
                    <a16:creationId xmlns:a16="http://schemas.microsoft.com/office/drawing/2014/main" id="{5CE9A644-43A3-DF41-22E1-E01A599209CC}"/>
                  </a:ext>
                </a:extLst>
              </p:cNvPr>
              <p:cNvSpPr>
                <a:spLocks noGrp="1" noRot="1" noChangeAspect="1" noMove="1" noResize="1" noEditPoints="1" noAdjustHandles="1" noChangeArrowheads="1" noChangeShapeType="1" noTextEdit="1"/>
              </p:cNvSpPr>
              <p:nvPr>
                <p:ph idx="1"/>
              </p:nvPr>
            </p:nvSpPr>
            <p:spPr>
              <a:xfrm>
                <a:off x="609600" y="1143000"/>
                <a:ext cx="7793240" cy="4525963"/>
              </a:xfrm>
              <a:blipFill>
                <a:blip r:embed="rId2"/>
                <a:stretch>
                  <a:fillRect l="-861" t="-943"/>
                </a:stretch>
              </a:blipFill>
            </p:spPr>
            <p:txBody>
              <a:bodyPr/>
              <a:lstStyle/>
              <a:p>
                <a:r>
                  <a:rPr lang="en-AU">
                    <a:noFill/>
                  </a:rPr>
                  <a:t> </a:t>
                </a:r>
              </a:p>
            </p:txBody>
          </p:sp>
        </mc:Fallback>
      </mc:AlternateContent>
      <p:sp>
        <p:nvSpPr>
          <p:cNvPr id="4" name="Date Placeholder 3">
            <a:extLst>
              <a:ext uri="{FF2B5EF4-FFF2-40B4-BE49-F238E27FC236}">
                <a16:creationId xmlns:a16="http://schemas.microsoft.com/office/drawing/2014/main" id="{6BCBE2C1-BB0D-E1DA-1606-FC00ABD374BD}"/>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CD3B7D6C-B19B-A44B-1129-B5134CE637BD}"/>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CBC8B075-BDCB-E9D9-FE86-0C22CD1A52E9}"/>
              </a:ext>
            </a:extLst>
          </p:cNvPr>
          <p:cNvSpPr>
            <a:spLocks noGrp="1"/>
          </p:cNvSpPr>
          <p:nvPr>
            <p:ph type="sldNum" sz="quarter" idx="12"/>
          </p:nvPr>
        </p:nvSpPr>
        <p:spPr/>
        <p:txBody>
          <a:bodyPr/>
          <a:lstStyle/>
          <a:p>
            <a:fld id="{87034D8C-3CB4-402A-BC46-2AB14C0FE90A}" type="slidenum">
              <a:rPr lang="en-US" smtClean="0"/>
              <a:pPr/>
              <a:t>107</a:t>
            </a:fld>
            <a:endParaRPr lang="en-US"/>
          </a:p>
        </p:txBody>
      </p:sp>
      <p:pic>
        <p:nvPicPr>
          <p:cNvPr id="9" name="Picture 8">
            <a:extLst>
              <a:ext uri="{FF2B5EF4-FFF2-40B4-BE49-F238E27FC236}">
                <a16:creationId xmlns:a16="http://schemas.microsoft.com/office/drawing/2014/main" id="{489A8302-5FA8-3DF9-1B93-43565095B4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02840" y="302420"/>
            <a:ext cx="3693451" cy="5943600"/>
          </a:xfrm>
          <a:prstGeom prst="rect">
            <a:avLst/>
          </a:prstGeom>
        </p:spPr>
      </p:pic>
      <p:sp>
        <p:nvSpPr>
          <p:cNvPr id="10" name="TextBox 9">
            <a:extLst>
              <a:ext uri="{FF2B5EF4-FFF2-40B4-BE49-F238E27FC236}">
                <a16:creationId xmlns:a16="http://schemas.microsoft.com/office/drawing/2014/main" id="{2F2C4DA5-AE94-8917-593F-F297FACE8D25}"/>
              </a:ext>
            </a:extLst>
          </p:cNvPr>
          <p:cNvSpPr txBox="1"/>
          <p:nvPr/>
        </p:nvSpPr>
        <p:spPr>
          <a:xfrm>
            <a:off x="5639802" y="7252034"/>
            <a:ext cx="65" cy="276999"/>
          </a:xfrm>
          <a:prstGeom prst="rect">
            <a:avLst/>
          </a:prstGeom>
          <a:noFill/>
        </p:spPr>
        <p:txBody>
          <a:bodyPr wrap="none" lIns="0" tIns="0" rIns="0" bIns="0" rtlCol="0">
            <a:spAutoFit/>
          </a:bodyPr>
          <a:lstStyle/>
          <a:p>
            <a:endParaRPr lang="en-AU" dirty="0"/>
          </a:p>
        </p:txBody>
      </p:sp>
    </p:spTree>
    <p:extLst>
      <p:ext uri="{BB962C8B-B14F-4D97-AF65-F5344CB8AC3E}">
        <p14:creationId xmlns:p14="http://schemas.microsoft.com/office/powerpoint/2010/main" val="206018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DFFEC-1E0B-5A45-2BD6-A80FC03B744A}"/>
              </a:ext>
            </a:extLst>
          </p:cNvPr>
          <p:cNvSpPr>
            <a:spLocks noGrp="1"/>
          </p:cNvSpPr>
          <p:nvPr>
            <p:ph type="title"/>
          </p:nvPr>
        </p:nvSpPr>
        <p:spPr/>
        <p:txBody>
          <a:bodyPr/>
          <a:lstStyle/>
          <a:p>
            <a:r>
              <a:rPr lang="en-AU" sz="2800" dirty="0"/>
              <a:t>Charged kaon form factor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E9A644-43A3-DF41-22E1-E01A599209CC}"/>
                  </a:ext>
                </a:extLst>
              </p:cNvPr>
              <p:cNvSpPr>
                <a:spLocks noGrp="1"/>
              </p:cNvSpPr>
              <p:nvPr>
                <p:ph idx="1"/>
              </p:nvPr>
            </p:nvSpPr>
            <p:spPr>
              <a:xfrm>
                <a:off x="609600" y="885090"/>
                <a:ext cx="7793240" cy="4525963"/>
              </a:xfrm>
            </p:spPr>
            <p:txBody>
              <a:bodyPr/>
              <a:lstStyle/>
              <a:p>
                <a:r>
                  <a:rPr lang="en-US" dirty="0"/>
                  <a:t>VMD result = dot-dashed red </a:t>
                </a:r>
              </a:p>
              <a:p>
                <a:pPr lvl="1"/>
                <a:r>
                  <a:rPr lang="en-US" sz="2200" dirty="0"/>
                  <a:t>Comparing </a:t>
                </a:r>
                <a14:m>
                  <m:oMath xmlns:m="http://schemas.openxmlformats.org/officeDocument/2006/math">
                    <m:sSub>
                      <m:sSubPr>
                        <m:ctrlPr>
                          <a:rPr lang="en-AU" sz="2200" b="0" i="1" smtClean="0">
                            <a:latin typeface="Cambria Math" panose="02040503050406030204" pitchFamily="18" charset="0"/>
                          </a:rPr>
                        </m:ctrlPr>
                      </m:sSubPr>
                      <m:e>
                        <m:r>
                          <a:rPr lang="en-AU" sz="2200" b="0" i="1" smtClean="0">
                            <a:latin typeface="Cambria Math" panose="02040503050406030204" pitchFamily="18" charset="0"/>
                          </a:rPr>
                          <m:t>𝐹</m:t>
                        </m:r>
                      </m:e>
                      <m:sub>
                        <m:r>
                          <a:rPr lang="en-AU" sz="2200" b="0" i="1" smtClean="0">
                            <a:latin typeface="Cambria Math" panose="02040503050406030204" pitchFamily="18" charset="0"/>
                          </a:rPr>
                          <m:t>𝜋</m:t>
                        </m:r>
                        <m:r>
                          <a:rPr lang="en-AU" sz="2200" b="0" i="1" smtClean="0">
                            <a:latin typeface="Cambria Math" panose="02040503050406030204" pitchFamily="18" charset="0"/>
                          </a:rPr>
                          <m:t>,</m:t>
                        </m:r>
                        <m:r>
                          <a:rPr lang="en-AU" sz="2200" b="0" i="1" smtClean="0">
                            <a:latin typeface="Cambria Math" panose="02040503050406030204" pitchFamily="18" charset="0"/>
                          </a:rPr>
                          <m:t>𝐾</m:t>
                        </m:r>
                      </m:sub>
                    </m:sSub>
                  </m:oMath>
                </a14:m>
                <a:r>
                  <a:rPr lang="en-US" sz="2200" dirty="0"/>
                  <a:t>, notable that, with increasing mass of the meson involved, position at which VMD curve separates from CSM prediction moves to smaller </a:t>
                </a:r>
                <a14:m>
                  <m:oMath xmlns:m="http://schemas.openxmlformats.org/officeDocument/2006/math">
                    <m:sSup>
                      <m:sSupPr>
                        <m:ctrlPr>
                          <a:rPr lang="en-AU" sz="2200" b="0" i="1" smtClean="0">
                            <a:latin typeface="Cambria Math" panose="02040503050406030204" pitchFamily="18" charset="0"/>
                          </a:rPr>
                        </m:ctrlPr>
                      </m:sSupPr>
                      <m:e>
                        <m:r>
                          <a:rPr lang="en-AU" sz="2200" b="0" i="1" smtClean="0">
                            <a:latin typeface="Cambria Math" panose="02040503050406030204" pitchFamily="18" charset="0"/>
                          </a:rPr>
                          <m:t>𝑄</m:t>
                        </m:r>
                      </m:e>
                      <m:sup>
                        <m:r>
                          <a:rPr lang="en-AU" sz="2200" b="0" i="1" smtClean="0">
                            <a:latin typeface="Cambria Math" panose="02040503050406030204" pitchFamily="18" charset="0"/>
                          </a:rPr>
                          <m:t>2</m:t>
                        </m:r>
                      </m:sup>
                    </m:sSup>
                  </m:oMath>
                </a14:m>
                <a:endParaRPr lang="en-US" sz="2200" dirty="0"/>
              </a:p>
              <a:p>
                <a:pPr lvl="1"/>
                <a:r>
                  <a:rPr lang="en-US" sz="2200" dirty="0"/>
                  <a:t>Considering anticipated </a:t>
                </a:r>
                <a14:m>
                  <m:oMath xmlns:m="http://schemas.openxmlformats.org/officeDocument/2006/math">
                    <m:sSup>
                      <m:sSupPr>
                        <m:ctrlPr>
                          <a:rPr lang="en-AU" sz="2200" b="0" i="1" smtClean="0">
                            <a:latin typeface="Cambria Math" panose="02040503050406030204" pitchFamily="18" charset="0"/>
                          </a:rPr>
                        </m:ctrlPr>
                      </m:sSupPr>
                      <m:e>
                        <m:r>
                          <a:rPr lang="en-AU" sz="2200" b="0" i="1" smtClean="0">
                            <a:latin typeface="Cambria Math" panose="02040503050406030204" pitchFamily="18" charset="0"/>
                          </a:rPr>
                          <m:t>𝑄</m:t>
                        </m:r>
                      </m:e>
                      <m:sup>
                        <m:r>
                          <a:rPr lang="en-AU" sz="2200" b="0" i="1" smtClean="0">
                            <a:latin typeface="Cambria Math" panose="02040503050406030204" pitchFamily="18" charset="0"/>
                          </a:rPr>
                          <m:t>2</m:t>
                        </m:r>
                      </m:sup>
                    </m:sSup>
                  </m:oMath>
                </a14:m>
                <a:r>
                  <a:rPr lang="en-US" sz="2200" dirty="0"/>
                  <a:t> reach (</a:t>
                </a:r>
                <a:r>
                  <a:rPr lang="en-US" sz="2200" dirty="0">
                    <a:solidFill>
                      <a:srgbClr val="008000"/>
                    </a:solidFill>
                  </a:rPr>
                  <a:t>green points</a:t>
                </a:r>
                <a:r>
                  <a:rPr lang="en-US" sz="2200" dirty="0"/>
                  <a:t>), </a:t>
                </a:r>
                <a:r>
                  <a:rPr lang="en-US" sz="2200" dirty="0" err="1"/>
                  <a:t>JLab</a:t>
                </a:r>
                <a:r>
                  <a:rPr lang="en-US" sz="2200" dirty="0"/>
                  <a:t> experiments [E12-09-011] may be expected to confirm this breakaway</a:t>
                </a:r>
              </a:p>
              <a:p>
                <a:r>
                  <a:rPr lang="en-US" dirty="0"/>
                  <a:t>On the other hand, discovery of scaling violation in charged kaon form factor may require a machine with EIC capabilities.</a:t>
                </a:r>
              </a:p>
              <a:p>
                <a:pPr lvl="1"/>
                <a:r>
                  <a:rPr lang="en-US" sz="2200" dirty="0"/>
                  <a:t>Analyses suggest that </a:t>
                </a:r>
                <a:r>
                  <a:rPr lang="en-US" sz="2200" dirty="0" err="1"/>
                  <a:t>EicC</a:t>
                </a:r>
                <a:r>
                  <a:rPr lang="en-US" sz="2200" dirty="0"/>
                  <a:t> may be better tuned to this task (</a:t>
                </a:r>
                <a:r>
                  <a:rPr lang="en-US" sz="2200" dirty="0" err="1"/>
                  <a:t>EicC</a:t>
                </a:r>
                <a:r>
                  <a:rPr lang="en-US" sz="2200" dirty="0"/>
                  <a:t> CDR, in preparation)</a:t>
                </a:r>
              </a:p>
              <a:p>
                <a:r>
                  <a:rPr lang="en-US" dirty="0"/>
                  <a:t>Pioneering lattice-QCD results (Heng-Tong) are not yet precise enough to see scaling violation in </a:t>
                </a:r>
                <a14:m>
                  <m:oMath xmlns:m="http://schemas.openxmlformats.org/officeDocument/2006/math">
                    <m:sSub>
                      <m:sSubPr>
                        <m:ctrlPr>
                          <a:rPr lang="en-AU" b="0" i="1" smtClean="0">
                            <a:latin typeface="Cambria Math" panose="02040503050406030204" pitchFamily="18" charset="0"/>
                          </a:rPr>
                        </m:ctrlPr>
                      </m:sSubPr>
                      <m:e>
                        <m:r>
                          <a:rPr lang="en-AU" b="0" i="1" smtClean="0">
                            <a:latin typeface="Cambria Math" panose="02040503050406030204" pitchFamily="18" charset="0"/>
                          </a:rPr>
                          <m:t>𝐹</m:t>
                        </m:r>
                      </m:e>
                      <m:sub>
                        <m:r>
                          <a:rPr lang="en-AU" b="0" i="1" smtClean="0">
                            <a:latin typeface="Cambria Math" panose="02040503050406030204" pitchFamily="18" charset="0"/>
                          </a:rPr>
                          <m:t>𝐾</m:t>
                        </m:r>
                      </m:sub>
                    </m:sSub>
                    <m:d>
                      <m:dPr>
                        <m:ctrlPr>
                          <a:rPr lang="en-AU" b="0" i="1" smtClean="0">
                            <a:latin typeface="Cambria Math" panose="02040503050406030204" pitchFamily="18" charset="0"/>
                          </a:rPr>
                        </m:ctrlPr>
                      </m:dPr>
                      <m:e>
                        <m:sSup>
                          <m:sSupPr>
                            <m:ctrlPr>
                              <a:rPr lang="en-AU" b="0" i="1" smtClean="0">
                                <a:latin typeface="Cambria Math" panose="02040503050406030204" pitchFamily="18" charset="0"/>
                              </a:rPr>
                            </m:ctrlPr>
                          </m:sSupPr>
                          <m:e>
                            <m:r>
                              <a:rPr lang="en-AU" b="0" i="1" smtClean="0">
                                <a:latin typeface="Cambria Math" panose="02040503050406030204" pitchFamily="18" charset="0"/>
                              </a:rPr>
                              <m:t>𝑄</m:t>
                            </m:r>
                          </m:e>
                          <m:sup>
                            <m:r>
                              <a:rPr lang="en-AU" b="0" i="1" smtClean="0">
                                <a:latin typeface="Cambria Math" panose="02040503050406030204" pitchFamily="18" charset="0"/>
                              </a:rPr>
                              <m:t>2</m:t>
                            </m:r>
                          </m:sup>
                        </m:sSup>
                      </m:e>
                    </m:d>
                  </m:oMath>
                </a14:m>
                <a:r>
                  <a:rPr lang="en-US" dirty="0"/>
                  <a:t>: on </a:t>
                </a:r>
                <a14:m>
                  <m:oMath xmlns:m="http://schemas.openxmlformats.org/officeDocument/2006/math">
                    <m:sSup>
                      <m:sSupPr>
                        <m:ctrlPr>
                          <a:rPr lang="en-AU" b="0" i="1" smtClean="0">
                            <a:latin typeface="Cambria Math" panose="02040503050406030204" pitchFamily="18" charset="0"/>
                          </a:rPr>
                        </m:ctrlPr>
                      </m:sSupPr>
                      <m:e>
                        <m:r>
                          <a:rPr lang="en-AU" b="0" i="1" smtClean="0">
                            <a:latin typeface="Cambria Math" panose="02040503050406030204" pitchFamily="18" charset="0"/>
                          </a:rPr>
                          <m:t>𝑄</m:t>
                        </m:r>
                      </m:e>
                      <m:sup>
                        <m:r>
                          <a:rPr lang="en-AU" b="0" i="1" smtClean="0">
                            <a:latin typeface="Cambria Math" panose="02040503050406030204" pitchFamily="18" charset="0"/>
                          </a:rPr>
                          <m:t>2</m:t>
                        </m:r>
                      </m:sup>
                    </m:sSup>
                    <m:r>
                      <a:rPr lang="en-AU" b="0" i="1" smtClean="0">
                        <a:latin typeface="Cambria Math" panose="02040503050406030204" pitchFamily="18" charset="0"/>
                      </a:rPr>
                      <m:t>&gt;5 </m:t>
                    </m:r>
                    <m:r>
                      <m:rPr>
                        <m:sty m:val="p"/>
                      </m:rPr>
                      <a:rPr lang="en-AU" b="0" i="0" smtClean="0">
                        <a:latin typeface="Cambria Math" panose="02040503050406030204" pitchFamily="18" charset="0"/>
                      </a:rPr>
                      <m:t>Ge</m:t>
                    </m:r>
                    <m:sSup>
                      <m:sSupPr>
                        <m:ctrlPr>
                          <a:rPr lang="en-AU" b="0" i="1" smtClean="0">
                            <a:latin typeface="Cambria Math" panose="02040503050406030204" pitchFamily="18" charset="0"/>
                          </a:rPr>
                        </m:ctrlPr>
                      </m:sSupPr>
                      <m:e>
                        <m:r>
                          <m:rPr>
                            <m:sty m:val="p"/>
                          </m:rPr>
                          <a:rPr lang="en-AU" b="0" i="0" smtClean="0">
                            <a:latin typeface="Cambria Math" panose="02040503050406030204" pitchFamily="18" charset="0"/>
                          </a:rPr>
                          <m:t>V</m:t>
                        </m:r>
                      </m:e>
                      <m:sup>
                        <m:r>
                          <a:rPr lang="en-AU" b="0" i="0" smtClean="0">
                            <a:latin typeface="Cambria Math" panose="02040503050406030204" pitchFamily="18" charset="0"/>
                          </a:rPr>
                          <m:t>2</m:t>
                        </m:r>
                      </m:sup>
                    </m:sSup>
                  </m:oMath>
                </a14:m>
                <a:r>
                  <a:rPr lang="en-US" dirty="0"/>
                  <a:t>, </a:t>
                </a:r>
                <a:r>
                  <a:rPr lang="en-US" dirty="0" err="1"/>
                  <a:t>lQCD</a:t>
                </a:r>
                <a:r>
                  <a:rPr lang="en-US" dirty="0"/>
                  <a:t> results are consistent with </a:t>
                </a:r>
                <a14:m>
                  <m:oMath xmlns:m="http://schemas.openxmlformats.org/officeDocument/2006/math">
                    <m:sSup>
                      <m:sSupPr>
                        <m:ctrlPr>
                          <a:rPr lang="en-AU" i="1">
                            <a:latin typeface="Cambria Math" panose="02040503050406030204" pitchFamily="18" charset="0"/>
                          </a:rPr>
                        </m:ctrlPr>
                      </m:sSupPr>
                      <m:e>
                        <m:r>
                          <a:rPr lang="en-AU" i="1">
                            <a:latin typeface="Cambria Math" panose="02040503050406030204" pitchFamily="18" charset="0"/>
                          </a:rPr>
                          <m:t>𝑄</m:t>
                        </m:r>
                      </m:e>
                      <m:sup>
                        <m:r>
                          <a:rPr lang="en-AU" i="1">
                            <a:latin typeface="Cambria Math" panose="02040503050406030204" pitchFamily="18" charset="0"/>
                          </a:rPr>
                          <m:t>2</m:t>
                        </m:r>
                      </m:sup>
                    </m:sSup>
                    <m:sSub>
                      <m:sSubPr>
                        <m:ctrlPr>
                          <a:rPr lang="en-AU" i="1">
                            <a:latin typeface="Cambria Math" panose="02040503050406030204" pitchFamily="18" charset="0"/>
                          </a:rPr>
                        </m:ctrlPr>
                      </m:sSubPr>
                      <m:e>
                        <m:r>
                          <a:rPr lang="en-AU" i="1">
                            <a:latin typeface="Cambria Math" panose="02040503050406030204" pitchFamily="18" charset="0"/>
                          </a:rPr>
                          <m:t>𝐹</m:t>
                        </m:r>
                      </m:e>
                      <m:sub>
                        <m:r>
                          <a:rPr lang="en-AU" i="1">
                            <a:latin typeface="Cambria Math" panose="02040503050406030204" pitchFamily="18" charset="0"/>
                          </a:rPr>
                          <m:t>𝐾</m:t>
                        </m:r>
                      </m:sub>
                    </m:sSub>
                    <m:d>
                      <m:dPr>
                        <m:ctrlPr>
                          <a:rPr lang="en-AU" i="1">
                            <a:latin typeface="Cambria Math" panose="02040503050406030204" pitchFamily="18" charset="0"/>
                          </a:rPr>
                        </m:ctrlPr>
                      </m:dPr>
                      <m:e>
                        <m:sSup>
                          <m:sSupPr>
                            <m:ctrlPr>
                              <a:rPr lang="en-AU" i="1">
                                <a:latin typeface="Cambria Math" panose="02040503050406030204" pitchFamily="18" charset="0"/>
                              </a:rPr>
                            </m:ctrlPr>
                          </m:sSupPr>
                          <m:e>
                            <m:r>
                              <a:rPr lang="en-AU" i="1">
                                <a:latin typeface="Cambria Math" panose="02040503050406030204" pitchFamily="18" charset="0"/>
                              </a:rPr>
                              <m:t>𝑄</m:t>
                            </m:r>
                          </m:e>
                          <m:sup>
                            <m:r>
                              <a:rPr lang="en-AU" i="1">
                                <a:latin typeface="Cambria Math" panose="02040503050406030204" pitchFamily="18" charset="0"/>
                              </a:rPr>
                              <m:t>2</m:t>
                            </m:r>
                          </m:sup>
                        </m:sSup>
                      </m:e>
                    </m:d>
                    <m:r>
                      <a:rPr lang="en-AU" b="0" i="1" smtClean="0">
                        <a:latin typeface="Cambria Math" panose="02040503050406030204" pitchFamily="18" charset="0"/>
                      </a:rPr>
                      <m:t>=</m:t>
                    </m:r>
                    <m:r>
                      <a:rPr lang="en-AU" i="1">
                        <a:latin typeface="Cambria Math" panose="02040503050406030204" pitchFamily="18" charset="0"/>
                      </a:rPr>
                      <m:t> </m:t>
                    </m:r>
                  </m:oMath>
                </a14:m>
                <a:r>
                  <a:rPr lang="en-US" dirty="0"/>
                  <a:t>constant.</a:t>
                </a:r>
              </a:p>
              <a:p>
                <a:pPr lvl="1">
                  <a:spcBef>
                    <a:spcPts val="0"/>
                  </a:spcBef>
                </a:pPr>
                <a:r>
                  <a:rPr lang="en-US" sz="2200" dirty="0"/>
                  <a:t>Challenge for future</a:t>
                </a:r>
              </a:p>
            </p:txBody>
          </p:sp>
        </mc:Choice>
        <mc:Fallback xmlns="">
          <p:sp>
            <p:nvSpPr>
              <p:cNvPr id="3" name="Content Placeholder 2">
                <a:extLst>
                  <a:ext uri="{FF2B5EF4-FFF2-40B4-BE49-F238E27FC236}">
                    <a16:creationId xmlns:a16="http://schemas.microsoft.com/office/drawing/2014/main" id="{5CE9A644-43A3-DF41-22E1-E01A599209CC}"/>
                  </a:ext>
                </a:extLst>
              </p:cNvPr>
              <p:cNvSpPr>
                <a:spLocks noGrp="1" noRot="1" noChangeAspect="1" noMove="1" noResize="1" noEditPoints="1" noAdjustHandles="1" noChangeArrowheads="1" noChangeShapeType="1" noTextEdit="1"/>
              </p:cNvSpPr>
              <p:nvPr>
                <p:ph idx="1"/>
              </p:nvPr>
            </p:nvSpPr>
            <p:spPr>
              <a:xfrm>
                <a:off x="609600" y="885090"/>
                <a:ext cx="7793240" cy="4525963"/>
              </a:xfrm>
              <a:blipFill>
                <a:blip r:embed="rId2"/>
                <a:stretch>
                  <a:fillRect l="-861" t="-942" b="-23688"/>
                </a:stretch>
              </a:blipFill>
            </p:spPr>
            <p:txBody>
              <a:bodyPr/>
              <a:lstStyle/>
              <a:p>
                <a:r>
                  <a:rPr lang="en-AU">
                    <a:noFill/>
                  </a:rPr>
                  <a:t> </a:t>
                </a:r>
              </a:p>
            </p:txBody>
          </p:sp>
        </mc:Fallback>
      </mc:AlternateContent>
      <p:sp>
        <p:nvSpPr>
          <p:cNvPr id="4" name="Date Placeholder 3">
            <a:extLst>
              <a:ext uri="{FF2B5EF4-FFF2-40B4-BE49-F238E27FC236}">
                <a16:creationId xmlns:a16="http://schemas.microsoft.com/office/drawing/2014/main" id="{6BCBE2C1-BB0D-E1DA-1606-FC00ABD374BD}"/>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CD3B7D6C-B19B-A44B-1129-B5134CE637BD}"/>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CBC8B075-BDCB-E9D9-FE86-0C22CD1A52E9}"/>
              </a:ext>
            </a:extLst>
          </p:cNvPr>
          <p:cNvSpPr>
            <a:spLocks noGrp="1"/>
          </p:cNvSpPr>
          <p:nvPr>
            <p:ph type="sldNum" sz="quarter" idx="12"/>
          </p:nvPr>
        </p:nvSpPr>
        <p:spPr/>
        <p:txBody>
          <a:bodyPr/>
          <a:lstStyle/>
          <a:p>
            <a:fld id="{87034D8C-3CB4-402A-BC46-2AB14C0FE90A}" type="slidenum">
              <a:rPr lang="en-US" smtClean="0"/>
              <a:pPr/>
              <a:t>108</a:t>
            </a:fld>
            <a:endParaRPr lang="en-US"/>
          </a:p>
        </p:txBody>
      </p:sp>
      <p:pic>
        <p:nvPicPr>
          <p:cNvPr id="9" name="Picture 8">
            <a:extLst>
              <a:ext uri="{FF2B5EF4-FFF2-40B4-BE49-F238E27FC236}">
                <a16:creationId xmlns:a16="http://schemas.microsoft.com/office/drawing/2014/main" id="{489A8302-5FA8-3DF9-1B93-43565095B4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02840" y="302420"/>
            <a:ext cx="3693451" cy="5943600"/>
          </a:xfrm>
          <a:prstGeom prst="rect">
            <a:avLst/>
          </a:prstGeom>
        </p:spPr>
      </p:pic>
      <p:sp>
        <p:nvSpPr>
          <p:cNvPr id="10" name="TextBox 9">
            <a:extLst>
              <a:ext uri="{FF2B5EF4-FFF2-40B4-BE49-F238E27FC236}">
                <a16:creationId xmlns:a16="http://schemas.microsoft.com/office/drawing/2014/main" id="{2F2C4DA5-AE94-8917-593F-F297FACE8D25}"/>
              </a:ext>
            </a:extLst>
          </p:cNvPr>
          <p:cNvSpPr txBox="1"/>
          <p:nvPr/>
        </p:nvSpPr>
        <p:spPr>
          <a:xfrm>
            <a:off x="5639802" y="7252034"/>
            <a:ext cx="65" cy="276999"/>
          </a:xfrm>
          <a:prstGeom prst="rect">
            <a:avLst/>
          </a:prstGeom>
          <a:noFill/>
        </p:spPr>
        <p:txBody>
          <a:bodyPr wrap="none" lIns="0" tIns="0" rIns="0" bIns="0" rtlCol="0">
            <a:spAutoFit/>
          </a:bodyPr>
          <a:lstStyle/>
          <a:p>
            <a:endParaRPr lang="en-AU" dirty="0"/>
          </a:p>
        </p:txBody>
      </p:sp>
    </p:spTree>
    <p:extLst>
      <p:ext uri="{BB962C8B-B14F-4D97-AF65-F5344CB8AC3E}">
        <p14:creationId xmlns:p14="http://schemas.microsoft.com/office/powerpoint/2010/main" val="2170867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arn(inVertical)">
                                      <p:cBhvr>
                                        <p:cTn id="7" dur="500"/>
                                        <p:tgtEl>
                                          <p:spTgt spid="3">
                                            <p:txEl>
                                              <p:pRg st="3" end="3"/>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arn(inVertical)">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 calcmode="lin" valueType="num">
                                      <p:cBhvr>
                                        <p:cTn id="15"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16"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 calcmode="lin" valueType="num">
                                      <p:cBhvr>
                                        <p:cTn id="22"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AA22F42-26F0-30FC-503A-05E698FB17C8}"/>
                  </a:ext>
                </a:extLst>
              </p:cNvPr>
              <p:cNvSpPr>
                <a:spLocks noGrp="1"/>
              </p:cNvSpPr>
              <p:nvPr>
                <p:ph type="title"/>
              </p:nvPr>
            </p:nvSpPr>
            <p:spPr/>
            <p:txBody>
              <a:bodyPr/>
              <a:lstStyle/>
              <a:p>
                <a:r>
                  <a:rPr lang="en-AU" dirty="0"/>
                  <a:t>Summary </a:t>
                </a:r>
                <a14:m>
                  <m:oMath xmlns:m="http://schemas.openxmlformats.org/officeDocument/2006/math">
                    <m:sSub>
                      <m:sSubPr>
                        <m:ctrlPr>
                          <a:rPr lang="en-AU" b="1" i="1" smtClean="0">
                            <a:latin typeface="Cambria Math" panose="02040503050406030204" pitchFamily="18" charset="0"/>
                          </a:rPr>
                        </m:ctrlPr>
                      </m:sSubPr>
                      <m:e>
                        <m:r>
                          <a:rPr lang="en-AU" b="1" i="1" smtClean="0">
                            <a:latin typeface="Cambria Math" panose="02040503050406030204" pitchFamily="18" charset="0"/>
                          </a:rPr>
                          <m:t>𝑭</m:t>
                        </m:r>
                      </m:e>
                      <m:sub>
                        <m:r>
                          <a:rPr lang="en-AU" b="1" i="1" smtClean="0">
                            <a:latin typeface="Cambria Math" panose="02040503050406030204" pitchFamily="18" charset="0"/>
                          </a:rPr>
                          <m:t>𝝅</m:t>
                        </m:r>
                      </m:sub>
                    </m:sSub>
                    <m:d>
                      <m:dPr>
                        <m:ctrlPr>
                          <a:rPr lang="en-AU" b="1" i="1" smtClean="0">
                            <a:latin typeface="Cambria Math" panose="02040503050406030204" pitchFamily="18" charset="0"/>
                          </a:rPr>
                        </m:ctrlPr>
                      </m:dPr>
                      <m:e>
                        <m:sSup>
                          <m:sSupPr>
                            <m:ctrlPr>
                              <a:rPr lang="en-AU" b="1" i="1" smtClean="0">
                                <a:latin typeface="Cambria Math" panose="02040503050406030204" pitchFamily="18" charset="0"/>
                              </a:rPr>
                            </m:ctrlPr>
                          </m:sSupPr>
                          <m:e>
                            <m:r>
                              <a:rPr lang="en-AU" b="1" i="1" smtClean="0">
                                <a:latin typeface="Cambria Math" panose="02040503050406030204" pitchFamily="18" charset="0"/>
                              </a:rPr>
                              <m:t>𝑸</m:t>
                            </m:r>
                          </m:e>
                          <m:sup>
                            <m:r>
                              <a:rPr lang="en-AU" b="1" i="1" smtClean="0">
                                <a:latin typeface="Cambria Math" panose="02040503050406030204" pitchFamily="18" charset="0"/>
                              </a:rPr>
                              <m:t>𝟐</m:t>
                            </m:r>
                          </m:sup>
                        </m:sSup>
                      </m:e>
                    </m:d>
                  </m:oMath>
                </a14:m>
                <a:r>
                  <a:rPr lang="en-AU" dirty="0"/>
                  <a:t> &amp; </a:t>
                </a:r>
                <a14:m>
                  <m:oMath xmlns:m="http://schemas.openxmlformats.org/officeDocument/2006/math">
                    <m:sSub>
                      <m:sSubPr>
                        <m:ctrlPr>
                          <a:rPr lang="en-AU" i="1">
                            <a:latin typeface="Cambria Math" panose="02040503050406030204" pitchFamily="18" charset="0"/>
                          </a:rPr>
                        </m:ctrlPr>
                      </m:sSubPr>
                      <m:e>
                        <m:r>
                          <a:rPr lang="en-AU" i="1">
                            <a:latin typeface="Cambria Math" panose="02040503050406030204" pitchFamily="18" charset="0"/>
                          </a:rPr>
                          <m:t>𝑭</m:t>
                        </m:r>
                      </m:e>
                      <m:sub>
                        <m:r>
                          <a:rPr lang="en-AU" b="1" i="1" smtClean="0">
                            <a:latin typeface="Cambria Math" panose="02040503050406030204" pitchFamily="18" charset="0"/>
                          </a:rPr>
                          <m:t>𝑲</m:t>
                        </m:r>
                      </m:sub>
                    </m:sSub>
                    <m:d>
                      <m:dPr>
                        <m:ctrlPr>
                          <a:rPr lang="en-AU" i="1">
                            <a:latin typeface="Cambria Math" panose="02040503050406030204" pitchFamily="18" charset="0"/>
                          </a:rPr>
                        </m:ctrlPr>
                      </m:dPr>
                      <m:e>
                        <m:sSup>
                          <m:sSupPr>
                            <m:ctrlPr>
                              <a:rPr lang="en-AU" i="1">
                                <a:latin typeface="Cambria Math" panose="02040503050406030204" pitchFamily="18" charset="0"/>
                              </a:rPr>
                            </m:ctrlPr>
                          </m:sSupPr>
                          <m:e>
                            <m:r>
                              <a:rPr lang="en-AU" i="1">
                                <a:latin typeface="Cambria Math" panose="02040503050406030204" pitchFamily="18" charset="0"/>
                              </a:rPr>
                              <m:t>𝑸</m:t>
                            </m:r>
                          </m:e>
                          <m:sup>
                            <m:r>
                              <a:rPr lang="en-AU" i="1">
                                <a:latin typeface="Cambria Math" panose="02040503050406030204" pitchFamily="18" charset="0"/>
                              </a:rPr>
                              <m:t>𝟐</m:t>
                            </m:r>
                          </m:sup>
                        </m:sSup>
                      </m:e>
                    </m:d>
                  </m:oMath>
                </a14:m>
                <a:endParaRPr lang="en-AU" dirty="0"/>
              </a:p>
            </p:txBody>
          </p:sp>
        </mc:Choice>
        <mc:Fallback xmlns="">
          <p:sp>
            <p:nvSpPr>
              <p:cNvPr id="2" name="Title 1">
                <a:extLst>
                  <a:ext uri="{FF2B5EF4-FFF2-40B4-BE49-F238E27FC236}">
                    <a16:creationId xmlns:a16="http://schemas.microsoft.com/office/drawing/2014/main" id="{CAA22F42-26F0-30FC-503A-05E698FB17C8}"/>
                  </a:ext>
                </a:extLst>
              </p:cNvPr>
              <p:cNvSpPr>
                <a:spLocks noGrp="1" noRot="1" noChangeAspect="1" noMove="1" noResize="1" noEditPoints="1" noAdjustHandles="1" noChangeArrowheads="1" noChangeShapeType="1" noTextEdit="1"/>
              </p:cNvSpPr>
              <p:nvPr>
                <p:ph type="title"/>
              </p:nvPr>
            </p:nvSpPr>
            <p:spPr>
              <a:blipFill>
                <a:blip r:embed="rId2"/>
                <a:stretch>
                  <a:fillRect l="-1000" t="-3743"/>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6B8787-DFEE-5719-DAB7-8B1529E6B0B5}"/>
                  </a:ext>
                </a:extLst>
              </p:cNvPr>
              <p:cNvSpPr>
                <a:spLocks noGrp="1"/>
              </p:cNvSpPr>
              <p:nvPr>
                <p:ph idx="1"/>
              </p:nvPr>
            </p:nvSpPr>
            <p:spPr/>
            <p:txBody>
              <a:bodyPr/>
              <a:lstStyle/>
              <a:p>
                <a:r>
                  <a:rPr lang="en-AU" dirty="0">
                    <a:solidFill>
                      <a:schemeClr val="tx2">
                        <a:lumMod val="75000"/>
                      </a:schemeClr>
                    </a:solidFill>
                  </a:rPr>
                  <a:t>Predictions also for flavour separation and neutral kaon form factors</a:t>
                </a:r>
              </a:p>
              <a:p>
                <a:pPr lvl="1"/>
                <a:r>
                  <a:rPr lang="en-AU" sz="2200" dirty="0">
                    <a:solidFill>
                      <a:schemeClr val="tx2">
                        <a:lumMod val="75000"/>
                      </a:schemeClr>
                    </a:solidFill>
                  </a:rPr>
                  <a:t>Possibly accessible at EIC and </a:t>
                </a:r>
                <a:r>
                  <a:rPr lang="en-AU" sz="2200" dirty="0" err="1">
                    <a:solidFill>
                      <a:schemeClr val="tx2">
                        <a:lumMod val="75000"/>
                      </a:schemeClr>
                    </a:solidFill>
                  </a:rPr>
                  <a:t>EicC</a:t>
                </a:r>
                <a:endParaRPr lang="en-AU" sz="2200" dirty="0">
                  <a:solidFill>
                    <a:schemeClr val="tx2">
                      <a:lumMod val="75000"/>
                    </a:schemeClr>
                  </a:solidFill>
                </a:endParaRPr>
              </a:p>
              <a:p>
                <a:r>
                  <a:rPr lang="en-US" dirty="0">
                    <a:solidFill>
                      <a:schemeClr val="tx2">
                        <a:lumMod val="75000"/>
                      </a:schemeClr>
                    </a:solidFill>
                  </a:rPr>
                  <a:t>CSM analysis </a:t>
                </a:r>
              </a:p>
              <a:p>
                <a:pPr lvl="1"/>
                <a14:m>
                  <m:oMath xmlns:m="http://schemas.openxmlformats.org/officeDocument/2006/math">
                    <m:sSup>
                      <m:sSupPr>
                        <m:ctrlPr>
                          <a:rPr lang="en-AU" sz="2200" b="0" i="1" smtClean="0">
                            <a:solidFill>
                              <a:schemeClr val="tx2">
                                <a:lumMod val="75000"/>
                              </a:schemeClr>
                            </a:solidFill>
                            <a:latin typeface="Cambria Math" panose="02040503050406030204" pitchFamily="18" charset="0"/>
                          </a:rPr>
                        </m:ctrlPr>
                      </m:sSupPr>
                      <m:e>
                        <m:r>
                          <a:rPr lang="en-AU" sz="2200" b="0" i="1" smtClean="0">
                            <a:solidFill>
                              <a:schemeClr val="tx2">
                                <a:lumMod val="75000"/>
                              </a:schemeClr>
                            </a:solidFill>
                            <a:latin typeface="Cambria Math" panose="02040503050406030204" pitchFamily="18" charset="0"/>
                          </a:rPr>
                          <m:t>𝑄</m:t>
                        </m:r>
                      </m:e>
                      <m:sup>
                        <m:r>
                          <a:rPr lang="en-AU" sz="2200" b="0" i="1" smtClean="0">
                            <a:solidFill>
                              <a:schemeClr val="tx2">
                                <a:lumMod val="75000"/>
                              </a:schemeClr>
                            </a:solidFill>
                            <a:latin typeface="Cambria Math" panose="02040503050406030204" pitchFamily="18" charset="0"/>
                          </a:rPr>
                          <m:t>2</m:t>
                        </m:r>
                      </m:sup>
                    </m:sSup>
                    <m:sSub>
                      <m:sSubPr>
                        <m:ctrlPr>
                          <a:rPr lang="en-AU" sz="2200" b="0" i="1" smtClean="0">
                            <a:solidFill>
                              <a:schemeClr val="tx2">
                                <a:lumMod val="75000"/>
                              </a:schemeClr>
                            </a:solidFill>
                            <a:latin typeface="Cambria Math" panose="02040503050406030204" pitchFamily="18" charset="0"/>
                          </a:rPr>
                        </m:ctrlPr>
                      </m:sSubPr>
                      <m:e>
                        <m:r>
                          <a:rPr lang="en-AU" sz="2200" b="0" i="1" smtClean="0">
                            <a:solidFill>
                              <a:schemeClr val="tx2">
                                <a:lumMod val="75000"/>
                              </a:schemeClr>
                            </a:solidFill>
                            <a:latin typeface="Cambria Math" panose="02040503050406030204" pitchFamily="18" charset="0"/>
                          </a:rPr>
                          <m:t>𝐹</m:t>
                        </m:r>
                      </m:e>
                      <m:sub>
                        <m:r>
                          <a:rPr lang="en-AU" sz="2200" b="0" i="1" smtClean="0">
                            <a:solidFill>
                              <a:schemeClr val="tx2">
                                <a:lumMod val="75000"/>
                              </a:schemeClr>
                            </a:solidFill>
                            <a:latin typeface="Cambria Math" panose="02040503050406030204" pitchFamily="18" charset="0"/>
                          </a:rPr>
                          <m:t>𝑃</m:t>
                        </m:r>
                      </m:sub>
                    </m:sSub>
                    <m:d>
                      <m:dPr>
                        <m:ctrlPr>
                          <a:rPr lang="en-AU" sz="2200" b="0" i="1" smtClean="0">
                            <a:solidFill>
                              <a:schemeClr val="tx2">
                                <a:lumMod val="75000"/>
                              </a:schemeClr>
                            </a:solidFill>
                            <a:latin typeface="Cambria Math" panose="02040503050406030204" pitchFamily="18" charset="0"/>
                          </a:rPr>
                        </m:ctrlPr>
                      </m:dPr>
                      <m:e>
                        <m:sSup>
                          <m:sSupPr>
                            <m:ctrlPr>
                              <a:rPr lang="en-AU" sz="2200" b="0" i="1" smtClean="0">
                                <a:solidFill>
                                  <a:schemeClr val="tx2">
                                    <a:lumMod val="75000"/>
                                  </a:schemeClr>
                                </a:solidFill>
                                <a:latin typeface="Cambria Math" panose="02040503050406030204" pitchFamily="18" charset="0"/>
                              </a:rPr>
                            </m:ctrlPr>
                          </m:sSupPr>
                          <m:e>
                            <m:r>
                              <a:rPr lang="en-AU" sz="2200" b="0" i="1" smtClean="0">
                                <a:solidFill>
                                  <a:schemeClr val="tx2">
                                    <a:lumMod val="75000"/>
                                  </a:schemeClr>
                                </a:solidFill>
                                <a:latin typeface="Cambria Math" panose="02040503050406030204" pitchFamily="18" charset="0"/>
                              </a:rPr>
                              <m:t>𝑄</m:t>
                            </m:r>
                          </m:e>
                          <m:sup>
                            <m:r>
                              <a:rPr lang="en-AU" sz="2200" b="0" i="1" smtClean="0">
                                <a:solidFill>
                                  <a:schemeClr val="tx2">
                                    <a:lumMod val="75000"/>
                                  </a:schemeClr>
                                </a:solidFill>
                                <a:latin typeface="Cambria Math" panose="02040503050406030204" pitchFamily="18" charset="0"/>
                              </a:rPr>
                              <m:t>2</m:t>
                            </m:r>
                          </m:sup>
                        </m:sSup>
                      </m:e>
                    </m:d>
                  </m:oMath>
                </a14:m>
                <a:r>
                  <a:rPr lang="en-US" sz="2200" dirty="0">
                    <a:solidFill>
                      <a:schemeClr val="tx2">
                        <a:lumMod val="75000"/>
                      </a:schemeClr>
                    </a:solidFill>
                  </a:rPr>
                  <a:t> has maximum at </a:t>
                </a:r>
                <a14:m>
                  <m:oMath xmlns:m="http://schemas.openxmlformats.org/officeDocument/2006/math">
                    <m:sSup>
                      <m:sSupPr>
                        <m:ctrlPr>
                          <a:rPr lang="en-AU" sz="2200" b="0" i="1" smtClean="0">
                            <a:solidFill>
                              <a:schemeClr val="tx2">
                                <a:lumMod val="75000"/>
                              </a:schemeClr>
                            </a:solidFill>
                            <a:latin typeface="Cambria Math" panose="02040503050406030204" pitchFamily="18" charset="0"/>
                          </a:rPr>
                        </m:ctrlPr>
                      </m:sSupPr>
                      <m:e>
                        <m:r>
                          <a:rPr lang="en-AU" sz="2200" b="0" i="1" smtClean="0">
                            <a:solidFill>
                              <a:schemeClr val="tx2">
                                <a:lumMod val="75000"/>
                              </a:schemeClr>
                            </a:solidFill>
                            <a:latin typeface="Cambria Math" panose="02040503050406030204" pitchFamily="18" charset="0"/>
                          </a:rPr>
                          <m:t>𝑄</m:t>
                        </m:r>
                      </m:e>
                      <m:sup>
                        <m:r>
                          <a:rPr lang="en-AU" sz="2200" b="0" i="1" smtClean="0">
                            <a:solidFill>
                              <a:schemeClr val="tx2">
                                <a:lumMod val="75000"/>
                              </a:schemeClr>
                            </a:solidFill>
                            <a:latin typeface="Cambria Math" panose="02040503050406030204" pitchFamily="18" charset="0"/>
                          </a:rPr>
                          <m:t>2</m:t>
                        </m:r>
                        <m:r>
                          <m:rPr>
                            <m:lit/>
                          </m:rPr>
                          <a:rPr lang="en-AU" sz="2200" b="0" i="1" smtClean="0">
                            <a:solidFill>
                              <a:schemeClr val="tx2">
                                <a:lumMod val="75000"/>
                              </a:schemeClr>
                            </a:solidFill>
                            <a:latin typeface="Cambria Math" panose="02040503050406030204" pitchFamily="18" charset="0"/>
                          </a:rPr>
                          <m:t> </m:t>
                        </m:r>
                      </m:sup>
                    </m:sSup>
                    <m:r>
                      <a:rPr lang="en-AU" sz="2200" b="0" i="1" smtClean="0">
                        <a:solidFill>
                          <a:schemeClr val="tx2">
                            <a:lumMod val="75000"/>
                          </a:schemeClr>
                        </a:solidFill>
                        <a:latin typeface="Cambria Math" panose="02040503050406030204" pitchFamily="18" charset="0"/>
                      </a:rPr>
                      <m:t>≈5</m:t>
                    </m:r>
                    <m:r>
                      <m:rPr>
                        <m:sty m:val="p"/>
                      </m:rPr>
                      <a:rPr lang="en-AU" sz="2200" b="0" i="0" smtClean="0">
                        <a:solidFill>
                          <a:schemeClr val="tx2">
                            <a:lumMod val="75000"/>
                          </a:schemeClr>
                        </a:solidFill>
                        <a:latin typeface="Cambria Math" panose="02040503050406030204" pitchFamily="18" charset="0"/>
                      </a:rPr>
                      <m:t>Ge</m:t>
                    </m:r>
                    <m:sSup>
                      <m:sSupPr>
                        <m:ctrlPr>
                          <a:rPr lang="en-AU" sz="2200" b="0" i="1" smtClean="0">
                            <a:solidFill>
                              <a:schemeClr val="tx2">
                                <a:lumMod val="75000"/>
                              </a:schemeClr>
                            </a:solidFill>
                            <a:latin typeface="Cambria Math" panose="02040503050406030204" pitchFamily="18" charset="0"/>
                          </a:rPr>
                        </m:ctrlPr>
                      </m:sSupPr>
                      <m:e>
                        <m:r>
                          <m:rPr>
                            <m:sty m:val="p"/>
                          </m:rPr>
                          <a:rPr lang="en-AU" sz="2200" b="0" i="0" smtClean="0">
                            <a:solidFill>
                              <a:schemeClr val="tx2">
                                <a:lumMod val="75000"/>
                              </a:schemeClr>
                            </a:solidFill>
                            <a:latin typeface="Cambria Math" panose="02040503050406030204" pitchFamily="18" charset="0"/>
                          </a:rPr>
                          <m:t>V</m:t>
                        </m:r>
                      </m:e>
                      <m:sup>
                        <m:r>
                          <a:rPr lang="en-AU" sz="2200" b="0" i="0" smtClean="0">
                            <a:solidFill>
                              <a:schemeClr val="tx2">
                                <a:lumMod val="75000"/>
                              </a:schemeClr>
                            </a:solidFill>
                            <a:latin typeface="Cambria Math" panose="02040503050406030204" pitchFamily="18" charset="0"/>
                          </a:rPr>
                          <m:t>2</m:t>
                        </m:r>
                      </m:sup>
                    </m:sSup>
                  </m:oMath>
                </a14:m>
                <a:endParaRPr lang="en-AU" sz="2200" b="0" dirty="0">
                  <a:solidFill>
                    <a:schemeClr val="tx2">
                      <a:lumMod val="75000"/>
                    </a:schemeClr>
                  </a:solidFill>
                </a:endParaRPr>
              </a:p>
              <a:p>
                <a:pPr lvl="1"/>
                <a:r>
                  <a:rPr lang="en-US" sz="2200" dirty="0">
                    <a:solidFill>
                      <a:schemeClr val="tx2">
                        <a:lumMod val="75000"/>
                      </a:schemeClr>
                    </a:solidFill>
                  </a:rPr>
                  <a:t>So … </a:t>
                </a:r>
              </a:p>
              <a:p>
                <a:pPr lvl="2"/>
                <a:r>
                  <a:rPr lang="en-US" sz="2200" dirty="0">
                    <a:solidFill>
                      <a:schemeClr val="tx2">
                        <a:lumMod val="75000"/>
                      </a:schemeClr>
                    </a:solidFill>
                  </a:rPr>
                  <a:t>proposed experiments are capable of locating the peak</a:t>
                </a:r>
              </a:p>
              <a:p>
                <a:pPr lvl="2"/>
                <a:r>
                  <a:rPr lang="en-US" sz="2200" dirty="0">
                    <a:solidFill>
                      <a:schemeClr val="tx2">
                        <a:lumMod val="75000"/>
                      </a:schemeClr>
                    </a:solidFill>
                  </a:rPr>
                  <a:t>can, potentially, provide quantitative information on value of </a:t>
                </a:r>
                <a14:m>
                  <m:oMath xmlns:m="http://schemas.openxmlformats.org/officeDocument/2006/math">
                    <m:sSub>
                      <m:sSubPr>
                        <m:ctrlPr>
                          <a:rPr lang="en-AU" sz="2200" b="0" i="1" smtClean="0">
                            <a:solidFill>
                              <a:schemeClr val="tx2">
                                <a:lumMod val="75000"/>
                              </a:schemeClr>
                            </a:solidFill>
                            <a:latin typeface="Cambria Math" panose="02040503050406030204" pitchFamily="18" charset="0"/>
                          </a:rPr>
                        </m:ctrlPr>
                      </m:sSubPr>
                      <m:e>
                        <m:r>
                          <a:rPr lang="en-AU" sz="2200" b="0" i="1" smtClean="0">
                            <a:solidFill>
                              <a:schemeClr val="tx2">
                                <a:lumMod val="75000"/>
                              </a:schemeClr>
                            </a:solidFill>
                            <a:latin typeface="Cambria Math" panose="02040503050406030204" pitchFamily="18" charset="0"/>
                          </a:rPr>
                          <m:t>𝛾</m:t>
                        </m:r>
                      </m:e>
                      <m:sub>
                        <m:r>
                          <a:rPr lang="en-AU" sz="2200" b="0" i="1" smtClean="0">
                            <a:solidFill>
                              <a:schemeClr val="tx2">
                                <a:lumMod val="75000"/>
                              </a:schemeClr>
                            </a:solidFill>
                            <a:latin typeface="Cambria Math" panose="02040503050406030204" pitchFamily="18" charset="0"/>
                          </a:rPr>
                          <m:t>𝐹</m:t>
                        </m:r>
                      </m:sub>
                    </m:sSub>
                  </m:oMath>
                </a14:m>
                <a:endParaRPr lang="en-US" sz="2200" dirty="0">
                  <a:solidFill>
                    <a:schemeClr val="tx2">
                      <a:lumMod val="75000"/>
                    </a:schemeClr>
                  </a:solidFill>
                </a:endParaRPr>
              </a:p>
              <a:p>
                <a:r>
                  <a:rPr lang="en-US" dirty="0">
                    <a:solidFill>
                      <a:schemeClr val="tx2">
                        <a:lumMod val="75000"/>
                      </a:schemeClr>
                    </a:solidFill>
                  </a:rPr>
                  <a:t>Crucial steps toward ultimate verification of hard QCD prediction</a:t>
                </a:r>
              </a:p>
              <a:p>
                <a:pPr marL="0" indent="0">
                  <a:buNone/>
                </a:pPr>
                <a:r>
                  <a:rPr lang="en-US" dirty="0">
                    <a:solidFill>
                      <a:schemeClr val="tx2">
                        <a:lumMod val="75000"/>
                      </a:schemeClr>
                    </a:solidFill>
                  </a:rPr>
                  <a:t>            (perhaps seen in </a:t>
                </a:r>
                <a14:m>
                  <m:oMath xmlns:m="http://schemas.openxmlformats.org/officeDocument/2006/math">
                    <m:sSup>
                      <m:sSupPr>
                        <m:ctrlPr>
                          <a:rPr lang="en-AU" b="0" i="1" smtClean="0">
                            <a:solidFill>
                              <a:schemeClr val="tx2">
                                <a:lumMod val="75000"/>
                              </a:schemeClr>
                            </a:solidFill>
                            <a:latin typeface="Cambria Math" panose="02040503050406030204" pitchFamily="18" charset="0"/>
                          </a:rPr>
                        </m:ctrlPr>
                      </m:sSupPr>
                      <m:e>
                        <m:r>
                          <a:rPr lang="en-AU" b="0" i="1" smtClean="0">
                            <a:solidFill>
                              <a:schemeClr val="tx2">
                                <a:lumMod val="75000"/>
                              </a:schemeClr>
                            </a:solidFill>
                            <a:latin typeface="Cambria Math" panose="02040503050406030204" pitchFamily="18" charset="0"/>
                          </a:rPr>
                          <m:t>𝛾</m:t>
                        </m:r>
                      </m:e>
                      <m:sup>
                        <m:r>
                          <a:rPr lang="en-AU" b="0" i="1" smtClean="0">
                            <a:solidFill>
                              <a:schemeClr val="tx2">
                                <a:lumMod val="75000"/>
                              </a:schemeClr>
                            </a:solidFill>
                            <a:latin typeface="Cambria Math" panose="02040503050406030204" pitchFamily="18" charset="0"/>
                          </a:rPr>
                          <m:t>∗</m:t>
                        </m:r>
                      </m:sup>
                    </m:sSup>
                    <m:r>
                      <a:rPr lang="en-AU" b="0" i="1" smtClean="0">
                        <a:solidFill>
                          <a:schemeClr val="tx2">
                            <a:lumMod val="75000"/>
                          </a:schemeClr>
                        </a:solidFill>
                        <a:latin typeface="Cambria Math" panose="02040503050406030204" pitchFamily="18" charset="0"/>
                      </a:rPr>
                      <m:t>𝜋</m:t>
                    </m:r>
                    <m:r>
                      <a:rPr lang="en-AU" b="0" i="1" smtClean="0">
                        <a:solidFill>
                          <a:schemeClr val="tx2">
                            <a:lumMod val="75000"/>
                          </a:schemeClr>
                        </a:solidFill>
                        <a:latin typeface="Cambria Math" panose="02040503050406030204" pitchFamily="18" charset="0"/>
                      </a:rPr>
                      <m:t>→</m:t>
                    </m:r>
                    <m:r>
                      <a:rPr lang="en-AU" b="0" i="1" smtClean="0">
                        <a:solidFill>
                          <a:schemeClr val="tx2">
                            <a:lumMod val="75000"/>
                          </a:schemeClr>
                        </a:solidFill>
                        <a:latin typeface="Cambria Math" panose="02040503050406030204" pitchFamily="18" charset="0"/>
                      </a:rPr>
                      <m:t>𝛾</m:t>
                    </m:r>
                  </m:oMath>
                </a14:m>
                <a:r>
                  <a:rPr lang="en-US" dirty="0">
                    <a:solidFill>
                      <a:schemeClr val="tx2">
                        <a:lumMod val="75000"/>
                      </a:schemeClr>
                    </a:solidFill>
                  </a:rPr>
                  <a:t>, but this is controversial – </a:t>
                </a:r>
                <a:r>
                  <a:rPr lang="en-AU" u="sng" dirty="0">
                    <a:hlinkClick r:id="rId3"/>
                  </a:rPr>
                  <a:t>Phys. Rev. D</a:t>
                </a:r>
                <a:r>
                  <a:rPr lang="en-AU" b="1" u="sng" dirty="0">
                    <a:hlinkClick r:id="rId3"/>
                  </a:rPr>
                  <a:t>93</a:t>
                </a:r>
                <a:r>
                  <a:rPr lang="en-AU" u="sng" dirty="0">
                    <a:hlinkClick r:id="rId3"/>
                  </a:rPr>
                  <a:t> (2016) 074017/1-9</a:t>
                </a:r>
                <a:r>
                  <a:rPr lang="en-US" dirty="0">
                    <a:solidFill>
                      <a:schemeClr val="tx2">
                        <a:lumMod val="75000"/>
                      </a:schemeClr>
                    </a:solidFill>
                  </a:rPr>
                  <a:t>)</a:t>
                </a:r>
              </a:p>
              <a:p>
                <a:pPr lvl="1"/>
                <a:r>
                  <a:rPr lang="en-US" sz="2200" dirty="0">
                    <a:solidFill>
                      <a:schemeClr val="tx2">
                        <a:lumMod val="75000"/>
                      </a:schemeClr>
                    </a:solidFill>
                  </a:rPr>
                  <a:t>Connecting hard scattering of leptons from mesons to expressions of emergent hadron mass, via QCD effective charge and meson leptonic decay constant</a:t>
                </a:r>
              </a:p>
              <a:p>
                <a:endParaRPr lang="en-AU" sz="2400" dirty="0"/>
              </a:p>
            </p:txBody>
          </p:sp>
        </mc:Choice>
        <mc:Fallback xmlns="">
          <p:sp>
            <p:nvSpPr>
              <p:cNvPr id="3" name="Content Placeholder 2">
                <a:extLst>
                  <a:ext uri="{FF2B5EF4-FFF2-40B4-BE49-F238E27FC236}">
                    <a16:creationId xmlns:a16="http://schemas.microsoft.com/office/drawing/2014/main" id="{816B8787-DFEE-5719-DAB7-8B1529E6B0B5}"/>
                  </a:ext>
                </a:extLst>
              </p:cNvPr>
              <p:cNvSpPr>
                <a:spLocks noGrp="1" noRot="1" noChangeAspect="1" noMove="1" noResize="1" noEditPoints="1" noAdjustHandles="1" noChangeArrowheads="1" noChangeShapeType="1" noTextEdit="1"/>
              </p:cNvSpPr>
              <p:nvPr>
                <p:ph idx="1"/>
              </p:nvPr>
            </p:nvSpPr>
            <p:spPr>
              <a:blipFill>
                <a:blip r:embed="rId4"/>
                <a:stretch>
                  <a:fillRect l="-722" t="-943"/>
                </a:stretch>
              </a:blipFill>
            </p:spPr>
            <p:txBody>
              <a:bodyPr/>
              <a:lstStyle/>
              <a:p>
                <a:r>
                  <a:rPr lang="en-AU">
                    <a:noFill/>
                  </a:rPr>
                  <a:t> </a:t>
                </a:r>
              </a:p>
            </p:txBody>
          </p:sp>
        </mc:Fallback>
      </mc:AlternateContent>
      <p:sp>
        <p:nvSpPr>
          <p:cNvPr id="4" name="Date Placeholder 3">
            <a:extLst>
              <a:ext uri="{FF2B5EF4-FFF2-40B4-BE49-F238E27FC236}">
                <a16:creationId xmlns:a16="http://schemas.microsoft.com/office/drawing/2014/main" id="{3C74D85C-57D5-B42C-23DC-B8B737681E83}"/>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F22F70A5-84AC-5017-41E1-4BF1A26CCEE8}"/>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D2F6E1EE-C113-E95B-6DDB-9ABB6678B972}"/>
              </a:ext>
            </a:extLst>
          </p:cNvPr>
          <p:cNvSpPr>
            <a:spLocks noGrp="1"/>
          </p:cNvSpPr>
          <p:nvPr>
            <p:ph type="sldNum" sz="quarter" idx="12"/>
          </p:nvPr>
        </p:nvSpPr>
        <p:spPr/>
        <p:txBody>
          <a:bodyPr/>
          <a:lstStyle/>
          <a:p>
            <a:fld id="{87034D8C-3CB4-402A-BC46-2AB14C0FE90A}" type="slidenum">
              <a:rPr lang="en-US" smtClean="0"/>
              <a:pPr/>
              <a:t>109</a:t>
            </a:fld>
            <a:endParaRPr lang="en-US"/>
          </a:p>
        </p:txBody>
      </p:sp>
      <p:sp>
        <p:nvSpPr>
          <p:cNvPr id="7" name="TextBox 6">
            <a:extLst>
              <a:ext uri="{FF2B5EF4-FFF2-40B4-BE49-F238E27FC236}">
                <a16:creationId xmlns:a16="http://schemas.microsoft.com/office/drawing/2014/main" id="{606B833E-3DE2-1D4B-0D7D-A33FEF819F68}"/>
              </a:ext>
            </a:extLst>
          </p:cNvPr>
          <p:cNvSpPr txBox="1"/>
          <p:nvPr/>
        </p:nvSpPr>
        <p:spPr>
          <a:xfrm>
            <a:off x="629653" y="855475"/>
            <a:ext cx="5156733" cy="646331"/>
          </a:xfrm>
          <a:prstGeom prst="rect">
            <a:avLst/>
          </a:prstGeom>
          <a:noFill/>
        </p:spPr>
        <p:txBody>
          <a:bodyPr wrap="none" rtlCol="0">
            <a:spAutoFit/>
          </a:bodyPr>
          <a:lstStyle/>
          <a:p>
            <a:r>
              <a:rPr lang="en-AU" sz="1200" b="0" i="1" dirty="0">
                <a:solidFill>
                  <a:schemeClr val="tx2">
                    <a:lumMod val="75000"/>
                  </a:schemeClr>
                </a:solidFill>
                <a:effectLst/>
              </a:rPr>
              <a:t>Onset of scaling violation in pion and kaon elastic electromagnetic form factors</a:t>
            </a:r>
          </a:p>
          <a:p>
            <a:r>
              <a:rPr lang="en-AU" sz="1200" b="0" i="0" dirty="0">
                <a:solidFill>
                  <a:schemeClr val="tx2">
                    <a:lumMod val="75000"/>
                  </a:schemeClr>
                </a:solidFill>
                <a:effectLst/>
              </a:rPr>
              <a:t>Zhao-Qian Yao (</a:t>
            </a:r>
            <a:r>
              <a:rPr lang="ja-JP" altLang="en-US" sz="1200" b="0" i="0" dirty="0">
                <a:solidFill>
                  <a:schemeClr val="tx2">
                    <a:lumMod val="75000"/>
                  </a:schemeClr>
                </a:solidFill>
                <a:effectLst/>
              </a:rPr>
              <a:t>姚照千</a:t>
            </a:r>
            <a:r>
              <a:rPr lang="en-US" altLang="ja-JP" sz="1200" b="0" i="0" dirty="0">
                <a:solidFill>
                  <a:schemeClr val="tx2">
                    <a:lumMod val="75000"/>
                  </a:schemeClr>
                </a:solidFill>
                <a:effectLst/>
              </a:rPr>
              <a:t>), </a:t>
            </a:r>
            <a:r>
              <a:rPr lang="en-AU" sz="1200" b="0" i="0" dirty="0">
                <a:solidFill>
                  <a:schemeClr val="tx2">
                    <a:lumMod val="75000"/>
                  </a:schemeClr>
                </a:solidFill>
                <a:effectLst/>
              </a:rPr>
              <a:t>Daniele Binosi and Craig D. Roberts, NJU-INP 087/24 </a:t>
            </a:r>
          </a:p>
          <a:p>
            <a:r>
              <a:rPr lang="en-AU" sz="1200" b="0" i="0" u="sng" strike="noStrike" dirty="0">
                <a:solidFill>
                  <a:srgbClr val="0066FF"/>
                </a:solidFill>
                <a:effectLst/>
                <a:hlinkClick r:id="rId5">
                  <a:extLst>
                    <a:ext uri="{A12FA001-AC4F-418D-AE19-62706E023703}">
                      <ahyp:hlinkClr xmlns:ahyp="http://schemas.microsoft.com/office/drawing/2018/hyperlinkcolor" val="tx"/>
                    </a:ext>
                  </a:extLst>
                </a:hlinkClick>
              </a:rPr>
              <a:t>e-Print: 2405.04681 [hep-</a:t>
            </a:r>
            <a:r>
              <a:rPr lang="en-AU" sz="1200" b="0" i="0" u="sng" strike="noStrike" dirty="0" err="1">
                <a:solidFill>
                  <a:srgbClr val="0066FF"/>
                </a:solidFill>
                <a:effectLst/>
                <a:hlinkClick r:id="rId5">
                  <a:extLst>
                    <a:ext uri="{A12FA001-AC4F-418D-AE19-62706E023703}">
                      <ahyp:hlinkClr xmlns:ahyp="http://schemas.microsoft.com/office/drawing/2018/hyperlinkcolor" val="tx"/>
                    </a:ext>
                  </a:extLst>
                </a:hlinkClick>
              </a:rPr>
              <a:t>ph</a:t>
            </a:r>
            <a:r>
              <a:rPr lang="en-AU" sz="1200" b="0" i="0" u="sng" strike="noStrike" dirty="0">
                <a:solidFill>
                  <a:schemeClr val="tx2">
                    <a:lumMod val="75000"/>
                  </a:schemeClr>
                </a:solidFill>
                <a:effectLst/>
                <a:hlinkClick r:id="rId5">
                  <a:extLst>
                    <a:ext uri="{A12FA001-AC4F-418D-AE19-62706E023703}">
                      <ahyp:hlinkClr xmlns:ahyp="http://schemas.microsoft.com/office/drawing/2018/hyperlinkcolor" val="tx"/>
                    </a:ext>
                  </a:extLst>
                </a:hlinkClick>
              </a:rPr>
              <a:t>]</a:t>
            </a:r>
            <a:r>
              <a:rPr lang="en-AU" sz="1200" b="0" i="1" dirty="0">
                <a:solidFill>
                  <a:schemeClr val="tx2">
                    <a:lumMod val="75000"/>
                  </a:schemeClr>
                </a:solidFill>
                <a:effectLst/>
              </a:rPr>
              <a:t>, </a:t>
            </a:r>
            <a:r>
              <a:rPr lang="en-AU" sz="1200" b="0" i="0" u="sng" strike="noStrike" dirty="0">
                <a:solidFill>
                  <a:schemeClr val="tx2">
                    <a:lumMod val="75000"/>
                  </a:schemeClr>
                </a:solidFill>
                <a:effectLst/>
                <a:hlinkClick r:id="rId6">
                  <a:extLst>
                    <a:ext uri="{A12FA001-AC4F-418D-AE19-62706E023703}">
                      <ahyp:hlinkClr xmlns:ahyp="http://schemas.microsoft.com/office/drawing/2018/hyperlinkcolor" val="tx"/>
                    </a:ext>
                  </a:extLst>
                </a:hlinkClick>
              </a:rPr>
              <a:t>Phys. Lett. B 855 (2024) 138823/1-7</a:t>
            </a:r>
            <a:r>
              <a:rPr lang="en-AU" sz="1200" b="0" i="0" dirty="0">
                <a:solidFill>
                  <a:schemeClr val="tx2">
                    <a:lumMod val="75000"/>
                  </a:schemeClr>
                </a:solidFill>
                <a:effectLst/>
              </a:rPr>
              <a:t> </a:t>
            </a:r>
            <a:endParaRPr lang="en-AU" sz="1200" dirty="0">
              <a:solidFill>
                <a:schemeClr val="tx2">
                  <a:lumMod val="75000"/>
                </a:schemeClr>
              </a:solidFill>
            </a:endParaRPr>
          </a:p>
        </p:txBody>
      </p:sp>
    </p:spTree>
    <p:extLst>
      <p:ext uri="{BB962C8B-B14F-4D97-AF65-F5344CB8AC3E}">
        <p14:creationId xmlns:p14="http://schemas.microsoft.com/office/powerpoint/2010/main" val="3372069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0045" y="304800"/>
            <a:ext cx="4671955" cy="6307139"/>
          </a:xfrm>
          <a:prstGeom prst="rect">
            <a:avLst/>
          </a:prstGeom>
        </p:spPr>
      </p:pic>
      <p:sp>
        <p:nvSpPr>
          <p:cNvPr id="2" name="Title 1"/>
          <p:cNvSpPr>
            <a:spLocks noGrp="1"/>
          </p:cNvSpPr>
          <p:nvPr>
            <p:ph type="title"/>
          </p:nvPr>
        </p:nvSpPr>
        <p:spPr>
          <a:xfrm>
            <a:off x="304800" y="1831243"/>
            <a:ext cx="8962231" cy="1143000"/>
          </a:xfrm>
        </p:spPr>
        <p:txBody>
          <a:bodyPr>
            <a:scene3d>
              <a:camera prst="isometricRightUp"/>
              <a:lightRig rig="threePt" dir="t"/>
            </a:scene3d>
            <a:sp3d extrusionH="57150">
              <a:bevelT w="69850" h="69850" prst="divot"/>
            </a:sp3d>
          </a:bodyPr>
          <a:lstStyle/>
          <a:p>
            <a:r>
              <a:rPr lang="en-GB" sz="6600" dirty="0">
                <a:solidFill>
                  <a:srgbClr val="008000"/>
                </a:solidFill>
                <a:effectLst>
                  <a:reflection blurRad="6350" stA="60000" endA="900" endPos="58000" dir="5400000" sy="-100000" algn="bl" rotWithShape="0"/>
                </a:effectLst>
              </a:rPr>
              <a:t>Standard Model </a:t>
            </a:r>
            <a:br>
              <a:rPr lang="en-GB" sz="6600" dirty="0">
                <a:solidFill>
                  <a:srgbClr val="008000"/>
                </a:solidFill>
                <a:effectLst>
                  <a:reflection blurRad="6350" stA="60000" endA="900" endPos="58000" dir="5400000" sy="-100000" algn="bl" rotWithShape="0"/>
                </a:effectLst>
              </a:rPr>
            </a:br>
            <a:r>
              <a:rPr lang="en-GB" sz="6600" dirty="0">
                <a:solidFill>
                  <a:srgbClr val="008000"/>
                </a:solidFill>
                <a:effectLst>
                  <a:reflection blurRad="6350" stA="60000" endA="900" endPos="58000" dir="5400000" sy="-100000" algn="bl" rotWithShape="0"/>
                </a:effectLst>
              </a:rPr>
              <a:t>of P</a:t>
            </a:r>
            <a:r>
              <a:rPr lang="en-GB" sz="5400" dirty="0">
                <a:solidFill>
                  <a:srgbClr val="008000"/>
                </a:solidFill>
                <a:effectLst>
                  <a:reflection blurRad="6350" stA="60000" endA="900" endPos="58000" dir="5400000" sy="-100000" algn="bl" rotWithShape="0"/>
                </a:effectLst>
              </a:rPr>
              <a:t>article Physics</a:t>
            </a:r>
          </a:p>
        </p:txBody>
      </p:sp>
      <p:sp>
        <p:nvSpPr>
          <p:cNvPr id="3" name="Date Placeholder 2"/>
          <p:cNvSpPr>
            <a:spLocks noGrp="1"/>
          </p:cNvSpPr>
          <p:nvPr>
            <p:ph type="dt" sz="half" idx="10"/>
          </p:nvPr>
        </p:nvSpPr>
        <p:spPr>
          <a:xfrm>
            <a:off x="7667808" y="6596390"/>
            <a:ext cx="4487026" cy="261610"/>
          </a:xfrm>
        </p:spPr>
        <p:txBody>
          <a:bodyPr/>
          <a:lstStyle/>
          <a:p>
            <a:r>
              <a:rPr lang="en-US"/>
              <a:t>.      NJU Graduate Student - Progress in Physics - Lecture 1                                 (116)</a:t>
            </a:r>
            <a:endParaRPr lang="en-US" dirty="0"/>
          </a:p>
        </p:txBody>
      </p:sp>
      <p:sp>
        <p:nvSpPr>
          <p:cNvPr id="4" name="Footer Placeholder 3"/>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5" name="Slide Number Placeholder 4"/>
          <p:cNvSpPr>
            <a:spLocks noGrp="1"/>
          </p:cNvSpPr>
          <p:nvPr>
            <p:ph type="sldNum" sz="quarter" idx="12"/>
          </p:nvPr>
        </p:nvSpPr>
        <p:spPr/>
        <p:txBody>
          <a:bodyPr/>
          <a:lstStyle/>
          <a:p>
            <a:fld id="{87034D8C-3CB4-402A-BC46-2AB14C0FE90A}" type="slidenum">
              <a:rPr lang="en-US" smtClean="0"/>
              <a:pPr/>
              <a:t>11</a:t>
            </a:fld>
            <a:endParaRPr lang="en-US"/>
          </a:p>
        </p:txBody>
      </p:sp>
      <p:sp>
        <p:nvSpPr>
          <p:cNvPr id="8" name="TextBox 7"/>
          <p:cNvSpPr txBox="1"/>
          <p:nvPr/>
        </p:nvSpPr>
        <p:spPr>
          <a:xfrm>
            <a:off x="2053293" y="4800605"/>
            <a:ext cx="4671955" cy="830997"/>
          </a:xfrm>
          <a:prstGeom prst="rect">
            <a:avLst/>
          </a:prstGeom>
          <a:noFill/>
        </p:spPr>
        <p:txBody>
          <a:bodyPr wrap="square" rtlCol="0">
            <a:spAutoFit/>
          </a:bodyPr>
          <a:lstStyle/>
          <a:p>
            <a:r>
              <a:rPr lang="en-GB" sz="2400" dirty="0">
                <a:solidFill>
                  <a:schemeClr val="accent1">
                    <a:lumMod val="50000"/>
                  </a:schemeClr>
                </a:solidFill>
              </a:rPr>
              <a:t>Supposed to explain and unify all the forces of Nature, </a:t>
            </a:r>
            <a:r>
              <a:rPr lang="en-GB" sz="2400" i="1" dirty="0">
                <a:solidFill>
                  <a:schemeClr val="accent1">
                    <a:lumMod val="50000"/>
                  </a:schemeClr>
                </a:solidFill>
              </a:rPr>
              <a:t>except</a:t>
            </a:r>
            <a:r>
              <a:rPr lang="en-GB" sz="2400" dirty="0">
                <a:solidFill>
                  <a:schemeClr val="accent1">
                    <a:lumMod val="50000"/>
                  </a:schemeClr>
                </a:solidFill>
              </a:rPr>
              <a:t> Gravity</a:t>
            </a:r>
          </a:p>
        </p:txBody>
      </p:sp>
      <p:sp>
        <p:nvSpPr>
          <p:cNvPr id="7" name="TextBox 6">
            <a:extLst>
              <a:ext uri="{FF2B5EF4-FFF2-40B4-BE49-F238E27FC236}">
                <a16:creationId xmlns:a16="http://schemas.microsoft.com/office/drawing/2014/main" id="{DD7A1962-77D8-430C-8D5E-43C9C4DEC272}"/>
              </a:ext>
            </a:extLst>
          </p:cNvPr>
          <p:cNvSpPr txBox="1"/>
          <p:nvPr/>
        </p:nvSpPr>
        <p:spPr>
          <a:xfrm>
            <a:off x="10901604" y="5503834"/>
            <a:ext cx="457200" cy="261610"/>
          </a:xfrm>
          <a:prstGeom prst="rect">
            <a:avLst/>
          </a:prstGeom>
          <a:solidFill>
            <a:srgbClr val="CC6600"/>
          </a:solidFill>
        </p:spPr>
        <p:txBody>
          <a:bodyPr wrap="square" rtlCol="0">
            <a:spAutoFit/>
          </a:bodyPr>
          <a:lstStyle/>
          <a:p>
            <a:r>
              <a:rPr lang="en-GB" sz="1100" dirty="0">
                <a:solidFill>
                  <a:schemeClr val="bg2">
                    <a:lumMod val="10000"/>
                  </a:schemeClr>
                </a:solidFill>
                <a:highlight>
                  <a:srgbClr val="CC6600"/>
                </a:highlight>
              </a:rPr>
              <a:t>125</a:t>
            </a:r>
          </a:p>
        </p:txBody>
      </p:sp>
      <p:sp>
        <p:nvSpPr>
          <p:cNvPr id="9" name="Rectangle 8"/>
          <p:cNvSpPr/>
          <p:nvPr/>
        </p:nvSpPr>
        <p:spPr bwMode="auto">
          <a:xfrm>
            <a:off x="10744200" y="5432616"/>
            <a:ext cx="1066800" cy="1143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GB">
              <a:latin typeface="Calibri" pitchFamily="34" charset="0"/>
            </a:endParaRPr>
          </a:p>
        </p:txBody>
      </p:sp>
      <p:sp>
        <p:nvSpPr>
          <p:cNvPr id="10" name="TextBox 9">
            <a:extLst>
              <a:ext uri="{FF2B5EF4-FFF2-40B4-BE49-F238E27FC236}">
                <a16:creationId xmlns:a16="http://schemas.microsoft.com/office/drawing/2014/main" id="{CE546354-EBEC-E505-761B-575783AC50E0}"/>
              </a:ext>
            </a:extLst>
          </p:cNvPr>
          <p:cNvSpPr txBox="1"/>
          <p:nvPr/>
        </p:nvSpPr>
        <p:spPr>
          <a:xfrm>
            <a:off x="8817714" y="5845473"/>
            <a:ext cx="1744452" cy="461665"/>
          </a:xfrm>
          <a:prstGeom prst="rect">
            <a:avLst/>
          </a:prstGeom>
          <a:noFill/>
        </p:spPr>
        <p:txBody>
          <a:bodyPr wrap="none" rtlCol="0">
            <a:spAutoFit/>
          </a:bodyPr>
          <a:lstStyle/>
          <a:p>
            <a:r>
              <a:rPr lang="en-AU" sz="2400" dirty="0">
                <a:ln w="0"/>
                <a:solidFill>
                  <a:srgbClr val="FFA520"/>
                </a:solidFill>
                <a:effectLst>
                  <a:outerShdw blurRad="38100" dist="25400" dir="5400000" algn="ctr" rotWithShape="0">
                    <a:srgbClr val="6E747A">
                      <a:alpha val="43000"/>
                    </a:srgbClr>
                  </a:outerShdw>
                </a:effectLst>
              </a:rPr>
              <a:t>13 years ago</a:t>
            </a:r>
          </a:p>
        </p:txBody>
      </p:sp>
    </p:spTree>
    <p:extLst>
      <p:ext uri="{BB962C8B-B14F-4D97-AF65-F5344CB8AC3E}">
        <p14:creationId xmlns:p14="http://schemas.microsoft.com/office/powerpoint/2010/main" val="4293475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xit" presetSubtype="32" fill="hold" grpId="0" nodeType="clickEffect">
                                  <p:stCondLst>
                                    <p:cond delay="0"/>
                                  </p:stCondLst>
                                  <p:childTnLst>
                                    <p:animEffect transition="out" filter="circle(out)">
                                      <p:cBhvr>
                                        <p:cTn id="13" dur="2000"/>
                                        <p:tgtEl>
                                          <p:spTgt spid="9"/>
                                        </p:tgtEl>
                                      </p:cBhvr>
                                    </p:animEffect>
                                    <p:set>
                                      <p:cBhvr>
                                        <p:cTn id="14" dur="1" fill="hold">
                                          <p:stCondLst>
                                            <p:cond delay="1999"/>
                                          </p:stCondLst>
                                        </p:cTn>
                                        <p:tgtEl>
                                          <p:spTgt spid="9"/>
                                        </p:tgtEl>
                                        <p:attrNameLst>
                                          <p:attrName>style.visibility</p:attrName>
                                        </p:attrNameLst>
                                      </p:cBhvr>
                                      <p:to>
                                        <p:strVal val="hidden"/>
                                      </p:to>
                                    </p:set>
                                  </p:childTnLst>
                                </p:cTn>
                              </p:par>
                              <p:par>
                                <p:cTn id="15" presetID="6" presetClass="entr" presetSubtype="16"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circle(in)">
                                      <p:cBhvr>
                                        <p:cTn id="1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32E55-6846-E872-DA32-194F5F4B084C}"/>
              </a:ext>
            </a:extLst>
          </p:cNvPr>
          <p:cNvSpPr>
            <a:spLocks noGrp="1"/>
          </p:cNvSpPr>
          <p:nvPr>
            <p:ph type="title"/>
          </p:nvPr>
        </p:nvSpPr>
        <p:spPr/>
        <p:txBody>
          <a:bodyPr/>
          <a:lstStyle/>
          <a:p>
            <a:r>
              <a:rPr lang="en-AU" sz="3200" b="0" i="1" dirty="0">
                <a:ln w="0"/>
                <a:solidFill>
                  <a:schemeClr val="accent1"/>
                </a:solidFill>
                <a:effectLst>
                  <a:outerShdw blurRad="38100" dist="25400" dir="5400000" algn="ctr" rotWithShape="0">
                    <a:srgbClr val="6E747A">
                      <a:alpha val="43000"/>
                    </a:srgbClr>
                  </a:outerShdw>
                </a:effectLst>
              </a:rPr>
              <a:t>Hadron Gravitational Form Factors</a:t>
            </a:r>
          </a:p>
        </p:txBody>
      </p:sp>
      <p:sp>
        <p:nvSpPr>
          <p:cNvPr id="3" name="Content Placeholder 2">
            <a:extLst>
              <a:ext uri="{FF2B5EF4-FFF2-40B4-BE49-F238E27FC236}">
                <a16:creationId xmlns:a16="http://schemas.microsoft.com/office/drawing/2014/main" id="{7C8A97A0-FB0D-4705-6B4D-83B5F2C7E0A8}"/>
              </a:ext>
            </a:extLst>
          </p:cNvPr>
          <p:cNvSpPr>
            <a:spLocks noGrp="1"/>
          </p:cNvSpPr>
          <p:nvPr>
            <p:ph idx="1"/>
          </p:nvPr>
        </p:nvSpPr>
        <p:spPr>
          <a:xfrm>
            <a:off x="609600" y="1341437"/>
            <a:ext cx="10972800" cy="4525963"/>
          </a:xfrm>
        </p:spPr>
        <p:txBody>
          <a:bodyPr/>
          <a:lstStyle/>
          <a:p>
            <a:r>
              <a:rPr lang="en-US" i="1" dirty="0">
                <a:solidFill>
                  <a:schemeClr val="accent1">
                    <a:lumMod val="75000"/>
                  </a:schemeClr>
                </a:solidFill>
              </a:rPr>
              <a:t>Forces inside hadrons: pressure, surface tension, mechanical radius, and all that</a:t>
            </a:r>
            <a:r>
              <a:rPr lang="en-US" dirty="0">
                <a:solidFill>
                  <a:schemeClr val="accent1">
                    <a:lumMod val="75000"/>
                  </a:schemeClr>
                </a:solidFill>
              </a:rPr>
              <a:t>, </a:t>
            </a:r>
          </a:p>
          <a:p>
            <a:pPr marL="0" indent="0">
              <a:spcBef>
                <a:spcPts val="0"/>
              </a:spcBef>
              <a:buNone/>
            </a:pPr>
            <a:r>
              <a:rPr lang="en-US" dirty="0">
                <a:solidFill>
                  <a:schemeClr val="accent1">
                    <a:lumMod val="75000"/>
                  </a:schemeClr>
                </a:solidFill>
              </a:rPr>
              <a:t>     M. V. Polyakov, P. Schweitzer, Int. J. Mod. Phys. A  33 (2018) 26</a:t>
            </a:r>
          </a:p>
          <a:p>
            <a:pPr marL="400050" lvl="1" indent="0">
              <a:buNone/>
            </a:pPr>
            <a:r>
              <a:rPr lang="en-US" sz="2200" dirty="0">
                <a:solidFill>
                  <a:schemeClr val="accent1">
                    <a:lumMod val="75000"/>
                  </a:schemeClr>
                </a:solidFill>
              </a:rPr>
              <a:t>“The physics related to the form factors of the energy momentum tensor spans a wide spectrum of problems, and includes </a:t>
            </a:r>
          </a:p>
          <a:p>
            <a:pPr lvl="1" indent="-342900">
              <a:buFont typeface="Wingdings" panose="05000000000000000000" pitchFamily="2" charset="2"/>
              <a:buChar char="ü"/>
            </a:pPr>
            <a:r>
              <a:rPr lang="en-US" sz="2200" dirty="0">
                <a:solidFill>
                  <a:schemeClr val="accent1">
                    <a:lumMod val="75000"/>
                  </a:schemeClr>
                </a:solidFill>
              </a:rPr>
              <a:t>gravitational physics, </a:t>
            </a:r>
          </a:p>
          <a:p>
            <a:pPr lvl="1" indent="-342900">
              <a:buFont typeface="Wingdings" panose="05000000000000000000" pitchFamily="2" charset="2"/>
              <a:buChar char="ü"/>
            </a:pPr>
            <a:r>
              <a:rPr lang="en-US" sz="2200" dirty="0">
                <a:solidFill>
                  <a:schemeClr val="accent1">
                    <a:lumMod val="75000"/>
                  </a:schemeClr>
                </a:solidFill>
              </a:rPr>
              <a:t>hard exclusive reactions, </a:t>
            </a:r>
          </a:p>
          <a:p>
            <a:pPr lvl="1" indent="-342900">
              <a:buFont typeface="Wingdings" panose="05000000000000000000" pitchFamily="2" charset="2"/>
              <a:buChar char="ü"/>
            </a:pPr>
            <a:r>
              <a:rPr lang="en-US" sz="2200" dirty="0">
                <a:solidFill>
                  <a:schemeClr val="accent1">
                    <a:lumMod val="75000"/>
                  </a:schemeClr>
                </a:solidFill>
              </a:rPr>
              <a:t>hadronic decays of heavy </a:t>
            </a:r>
            <a:r>
              <a:rPr lang="en-US" sz="2200" dirty="0" err="1">
                <a:solidFill>
                  <a:schemeClr val="accent1">
                    <a:lumMod val="75000"/>
                  </a:schemeClr>
                </a:solidFill>
              </a:rPr>
              <a:t>quarkonia</a:t>
            </a:r>
            <a:r>
              <a:rPr lang="en-US" sz="2200" dirty="0">
                <a:solidFill>
                  <a:schemeClr val="accent1">
                    <a:lumMod val="75000"/>
                  </a:schemeClr>
                </a:solidFill>
              </a:rPr>
              <a:t>, </a:t>
            </a:r>
          </a:p>
          <a:p>
            <a:pPr lvl="1" indent="-342900">
              <a:buFont typeface="Wingdings" panose="05000000000000000000" pitchFamily="2" charset="2"/>
              <a:buChar char="ü"/>
            </a:pPr>
            <a:r>
              <a:rPr lang="en-US" sz="2200" dirty="0">
                <a:solidFill>
                  <a:schemeClr val="accent1">
                    <a:lumMod val="75000"/>
                  </a:schemeClr>
                </a:solidFill>
              </a:rPr>
              <a:t>and the physics of exotic hadrons described as </a:t>
            </a:r>
            <a:r>
              <a:rPr lang="en-US" sz="2200" dirty="0" err="1">
                <a:solidFill>
                  <a:schemeClr val="accent1">
                    <a:lumMod val="75000"/>
                  </a:schemeClr>
                </a:solidFill>
              </a:rPr>
              <a:t>hadroquarkonia</a:t>
            </a:r>
            <a:r>
              <a:rPr lang="en-US" sz="2200" dirty="0">
                <a:solidFill>
                  <a:schemeClr val="accent1">
                    <a:lumMod val="75000"/>
                  </a:schemeClr>
                </a:solidFill>
              </a:rPr>
              <a:t>. </a:t>
            </a:r>
          </a:p>
          <a:p>
            <a:pPr marL="400050" lvl="1" indent="0">
              <a:buNone/>
            </a:pPr>
            <a:r>
              <a:rPr lang="en-US" sz="2200" dirty="0">
                <a:solidFill>
                  <a:schemeClr val="accent1">
                    <a:lumMod val="75000"/>
                  </a:schemeClr>
                </a:solidFill>
              </a:rPr>
              <a:t>It also provides access to the “last global unknown property:” the D-term. </a:t>
            </a:r>
          </a:p>
          <a:p>
            <a:pPr marL="400050" lvl="1" indent="0">
              <a:buNone/>
            </a:pPr>
            <a:r>
              <a:rPr lang="en-US" sz="2200" dirty="0">
                <a:solidFill>
                  <a:schemeClr val="accent1">
                    <a:lumMod val="75000"/>
                  </a:schemeClr>
                </a:solidFill>
              </a:rPr>
              <a:t>We review the physics associated with the form factors of the energy-momentum tensor and the D-term, their interpretations in terms of mechanical properties, their applications, and the current experimental status.” </a:t>
            </a:r>
            <a:endParaRPr lang="en-AU" sz="2200" dirty="0">
              <a:solidFill>
                <a:schemeClr val="accent1">
                  <a:lumMod val="75000"/>
                </a:schemeClr>
              </a:solidFill>
            </a:endParaRPr>
          </a:p>
        </p:txBody>
      </p:sp>
      <p:sp>
        <p:nvSpPr>
          <p:cNvPr id="4" name="Date Placeholder 3">
            <a:extLst>
              <a:ext uri="{FF2B5EF4-FFF2-40B4-BE49-F238E27FC236}">
                <a16:creationId xmlns:a16="http://schemas.microsoft.com/office/drawing/2014/main" id="{B9CB37D6-F9EC-EC5F-6136-73F992A75890}"/>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878A7855-54CC-138F-082F-DDAE4E9DC3C3}"/>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206CA644-6BA0-46CA-0B98-5ED4CBEBF637}"/>
              </a:ext>
            </a:extLst>
          </p:cNvPr>
          <p:cNvSpPr>
            <a:spLocks noGrp="1"/>
          </p:cNvSpPr>
          <p:nvPr>
            <p:ph type="sldNum" sz="quarter" idx="12"/>
          </p:nvPr>
        </p:nvSpPr>
        <p:spPr/>
        <p:txBody>
          <a:bodyPr/>
          <a:lstStyle/>
          <a:p>
            <a:fld id="{87034D8C-3CB4-402A-BC46-2AB14C0FE90A}" type="slidenum">
              <a:rPr lang="en-US" smtClean="0"/>
              <a:pPr/>
              <a:t>110</a:t>
            </a:fld>
            <a:endParaRPr lang="en-US"/>
          </a:p>
        </p:txBody>
      </p:sp>
    </p:spTree>
    <p:extLst>
      <p:ext uri="{BB962C8B-B14F-4D97-AF65-F5344CB8AC3E}">
        <p14:creationId xmlns:p14="http://schemas.microsoft.com/office/powerpoint/2010/main" val="3935280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01B3F-A911-A38A-6157-E1A7A585E0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BB1FB2-5468-93D7-551D-174968C123E8}"/>
              </a:ext>
            </a:extLst>
          </p:cNvPr>
          <p:cNvSpPr>
            <a:spLocks noGrp="1"/>
          </p:cNvSpPr>
          <p:nvPr>
            <p:ph type="title"/>
          </p:nvPr>
        </p:nvSpPr>
        <p:spPr/>
        <p:txBody>
          <a:bodyPr/>
          <a:lstStyle/>
          <a:p>
            <a:r>
              <a:rPr lang="en-AU" sz="3200" b="0" i="1" dirty="0">
                <a:ln w="0"/>
                <a:solidFill>
                  <a:schemeClr val="accent1"/>
                </a:solidFill>
                <a:effectLst>
                  <a:outerShdw blurRad="38100" dist="25400" dir="5400000" algn="ctr" rotWithShape="0">
                    <a:srgbClr val="6E747A">
                      <a:alpha val="43000"/>
                    </a:srgbClr>
                  </a:outerShdw>
                </a:effectLst>
              </a:rPr>
              <a:t>Hadron Gravitational Form Factors</a:t>
            </a:r>
          </a:p>
        </p:txBody>
      </p:sp>
      <p:sp>
        <p:nvSpPr>
          <p:cNvPr id="3" name="Content Placeholder 2">
            <a:extLst>
              <a:ext uri="{FF2B5EF4-FFF2-40B4-BE49-F238E27FC236}">
                <a16:creationId xmlns:a16="http://schemas.microsoft.com/office/drawing/2014/main" id="{3EF0703E-5E1C-94C7-599B-A84786BE0C96}"/>
              </a:ext>
            </a:extLst>
          </p:cNvPr>
          <p:cNvSpPr>
            <a:spLocks noGrp="1"/>
          </p:cNvSpPr>
          <p:nvPr>
            <p:ph idx="1"/>
          </p:nvPr>
        </p:nvSpPr>
        <p:spPr>
          <a:xfrm>
            <a:off x="609600" y="787718"/>
            <a:ext cx="10972800" cy="4525963"/>
          </a:xfrm>
        </p:spPr>
        <p:txBody>
          <a:bodyPr/>
          <a:lstStyle/>
          <a:p>
            <a:r>
              <a:rPr lang="en-US" i="1" dirty="0">
                <a:solidFill>
                  <a:schemeClr val="accent1">
                    <a:lumMod val="75000"/>
                  </a:schemeClr>
                </a:solidFill>
              </a:rPr>
              <a:t>Forces inside hadrons: pressure, surface tension, mechanical radius, and all that</a:t>
            </a:r>
            <a:r>
              <a:rPr lang="en-US" dirty="0">
                <a:solidFill>
                  <a:schemeClr val="accent1">
                    <a:lumMod val="75000"/>
                  </a:schemeClr>
                </a:solidFill>
              </a:rPr>
              <a:t>, </a:t>
            </a:r>
          </a:p>
          <a:p>
            <a:pPr marL="0" indent="0">
              <a:spcBef>
                <a:spcPts val="0"/>
              </a:spcBef>
              <a:buNone/>
            </a:pPr>
            <a:r>
              <a:rPr lang="en-US" dirty="0">
                <a:solidFill>
                  <a:schemeClr val="accent1">
                    <a:lumMod val="75000"/>
                  </a:schemeClr>
                </a:solidFill>
              </a:rPr>
              <a:t>     M. V. Polyakov, P. Schweitzer, Int. J. Mod. Phys. A  33 (2018) 26</a:t>
            </a:r>
          </a:p>
          <a:p>
            <a:pPr marL="800100" lvl="2" indent="0">
              <a:spcBef>
                <a:spcPts val="0"/>
              </a:spcBef>
              <a:buNone/>
            </a:pPr>
            <a:r>
              <a:rPr lang="en-US" sz="2200" dirty="0">
                <a:solidFill>
                  <a:schemeClr val="accent1">
                    <a:lumMod val="75000"/>
                  </a:schemeClr>
                </a:solidFill>
              </a:rPr>
              <a:t>“The most natural way to probe EMT form factors, scattering off gravitons – see left image – is also the least practical one. </a:t>
            </a:r>
          </a:p>
          <a:p>
            <a:pPr marL="800100" lvl="2" indent="0">
              <a:spcBef>
                <a:spcPts val="0"/>
              </a:spcBef>
              <a:buNone/>
            </a:pPr>
            <a:r>
              <a:rPr lang="en-US" sz="2200" dirty="0">
                <a:solidFill>
                  <a:schemeClr val="accent1">
                    <a:lumMod val="75000"/>
                  </a:schemeClr>
                </a:solidFill>
              </a:rPr>
              <a:t>A practical opportunity to access EMT form factors emerged with the advent of generalized parton distributions (GPDs), which describe hard-exclusive reactions, such as deeply virtual Compton scattering – see right image.”</a:t>
            </a:r>
          </a:p>
          <a:p>
            <a:pPr marL="800100" lvl="2" indent="0">
              <a:spcBef>
                <a:spcPts val="0"/>
              </a:spcBef>
              <a:buNone/>
            </a:pPr>
            <a:endParaRPr lang="en-US" sz="2200" dirty="0">
              <a:solidFill>
                <a:schemeClr val="accent1">
                  <a:lumMod val="75000"/>
                </a:schemeClr>
              </a:solidFill>
            </a:endParaRPr>
          </a:p>
          <a:p>
            <a:pPr marL="0" indent="0">
              <a:spcBef>
                <a:spcPts val="0"/>
              </a:spcBef>
              <a:buNone/>
            </a:pPr>
            <a:endParaRPr lang="en-US" dirty="0">
              <a:solidFill>
                <a:schemeClr val="accent1">
                  <a:lumMod val="75000"/>
                </a:schemeClr>
              </a:solidFill>
            </a:endParaRPr>
          </a:p>
        </p:txBody>
      </p:sp>
      <p:sp>
        <p:nvSpPr>
          <p:cNvPr id="4" name="Date Placeholder 3">
            <a:extLst>
              <a:ext uri="{FF2B5EF4-FFF2-40B4-BE49-F238E27FC236}">
                <a16:creationId xmlns:a16="http://schemas.microsoft.com/office/drawing/2014/main" id="{8A33CF92-9385-3AF7-0BF1-07D3C66EB014}"/>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3B16A833-3B65-1ADD-B52E-72A60D11B663}"/>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FF27E440-B7EA-1D2F-048B-302DF700EE49}"/>
              </a:ext>
            </a:extLst>
          </p:cNvPr>
          <p:cNvSpPr>
            <a:spLocks noGrp="1"/>
          </p:cNvSpPr>
          <p:nvPr>
            <p:ph type="sldNum" sz="quarter" idx="12"/>
          </p:nvPr>
        </p:nvSpPr>
        <p:spPr/>
        <p:txBody>
          <a:bodyPr/>
          <a:lstStyle/>
          <a:p>
            <a:fld id="{87034D8C-3CB4-402A-BC46-2AB14C0FE90A}" type="slidenum">
              <a:rPr lang="en-US" smtClean="0"/>
              <a:pPr/>
              <a:t>111</a:t>
            </a:fld>
            <a:endParaRPr lang="en-US"/>
          </a:p>
        </p:txBody>
      </p:sp>
      <p:pic>
        <p:nvPicPr>
          <p:cNvPr id="8" name="Picture 7" descr="A diagram of a molecule&#10;&#10;AI-generated content may be incorrect.">
            <a:extLst>
              <a:ext uri="{FF2B5EF4-FFF2-40B4-BE49-F238E27FC236}">
                <a16:creationId xmlns:a16="http://schemas.microsoft.com/office/drawing/2014/main" id="{59E8C007-5C2A-E764-0E27-B09526F1CD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7119" y="3412090"/>
            <a:ext cx="5950081" cy="2607710"/>
          </a:xfrm>
          <a:prstGeom prst="rect">
            <a:avLst/>
          </a:prstGeom>
        </p:spPr>
      </p:pic>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5CAFC81A-0220-2136-F945-465C9B8687B9}"/>
                  </a:ext>
                </a:extLst>
              </p:cNvPr>
              <p:cNvSpPr txBox="1">
                <a:spLocks/>
              </p:cNvSpPr>
              <p:nvPr/>
            </p:nvSpPr>
            <p:spPr bwMode="auto">
              <a:xfrm>
                <a:off x="611582" y="3124200"/>
                <a:ext cx="5484418" cy="22016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1F497D"/>
                  </a:buClr>
                  <a:buFont typeface="Wingdings" pitchFamily="2" charset="2"/>
                  <a:buChar char="Ø"/>
                  <a:defRPr sz="2200">
                    <a:solidFill>
                      <a:schemeClr val="tx2">
                        <a:lumMod val="75000"/>
                      </a:schemeClr>
                    </a:solidFill>
                    <a:latin typeface="+mn-lt"/>
                    <a:ea typeface="+mn-ea"/>
                    <a:cs typeface="+mn-cs"/>
                  </a:defRPr>
                </a:lvl1pPr>
                <a:lvl2pPr marL="742950" indent="-285750" algn="l" rtl="0" eaLnBrk="1" fontAlgn="base" hangingPunct="1">
                  <a:spcBef>
                    <a:spcPct val="20000"/>
                  </a:spcBef>
                  <a:spcAft>
                    <a:spcPct val="0"/>
                  </a:spcAft>
                  <a:buClr>
                    <a:srgbClr val="1F497D"/>
                  </a:buClr>
                  <a:buChar char="–"/>
                  <a:defRPr sz="2000">
                    <a:solidFill>
                      <a:schemeClr val="tx2">
                        <a:lumMod val="75000"/>
                      </a:schemeClr>
                    </a:solidFill>
                    <a:latin typeface="+mn-lt"/>
                  </a:defRPr>
                </a:lvl2pPr>
                <a:lvl3pPr marL="1143000" indent="-228600" algn="l" rtl="0" eaLnBrk="1" fontAlgn="base" hangingPunct="1">
                  <a:spcBef>
                    <a:spcPct val="20000"/>
                  </a:spcBef>
                  <a:spcAft>
                    <a:spcPct val="0"/>
                  </a:spcAft>
                  <a:buClr>
                    <a:srgbClr val="1F497D"/>
                  </a:buClr>
                  <a:buChar char="•"/>
                  <a:defRPr sz="1600">
                    <a:solidFill>
                      <a:schemeClr val="tx2">
                        <a:lumMod val="75000"/>
                      </a:schemeClr>
                    </a:solidFill>
                    <a:latin typeface="+mn-lt"/>
                  </a:defRPr>
                </a:lvl3pPr>
                <a:lvl4pPr marL="1600200" indent="-228600" algn="l" rtl="0" eaLnBrk="1" fontAlgn="base" hangingPunct="1">
                  <a:spcBef>
                    <a:spcPct val="20000"/>
                  </a:spcBef>
                  <a:spcAft>
                    <a:spcPct val="0"/>
                  </a:spcAft>
                  <a:buClr>
                    <a:srgbClr val="1F497D"/>
                  </a:buClr>
                  <a:buChar char="–"/>
                  <a:defRPr sz="1600">
                    <a:solidFill>
                      <a:schemeClr val="tx2">
                        <a:lumMod val="75000"/>
                      </a:schemeClr>
                    </a:solidFill>
                    <a:latin typeface="+mn-lt"/>
                  </a:defRPr>
                </a:lvl4pPr>
                <a:lvl5pPr marL="2057400" indent="-228600" algn="l" rtl="0" eaLnBrk="1" fontAlgn="base" hangingPunct="1">
                  <a:spcBef>
                    <a:spcPct val="20000"/>
                  </a:spcBef>
                  <a:spcAft>
                    <a:spcPct val="0"/>
                  </a:spcAft>
                  <a:buClr>
                    <a:srgbClr val="1F497D"/>
                  </a:buClr>
                  <a:buFont typeface="Arial" charset="0"/>
                  <a:buChar char="»"/>
                  <a:defRPr sz="1600">
                    <a:solidFill>
                      <a:schemeClr val="tx2">
                        <a:lumMod val="75000"/>
                      </a:schemeClr>
                    </a:solidFill>
                    <a:latin typeface="+mn-lt"/>
                  </a:defRPr>
                </a:lvl5pPr>
                <a:lvl6pPr marL="25146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6pPr>
                <a:lvl7pPr marL="29718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7pPr>
                <a:lvl8pPr marL="34290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8pPr>
                <a:lvl9pPr marL="38862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9pPr>
              </a:lstStyle>
              <a:p>
                <a:pPr>
                  <a:spcBef>
                    <a:spcPts val="0"/>
                  </a:spcBef>
                </a:pPr>
                <a:r>
                  <a:rPr lang="en-US" kern="0" dirty="0">
                    <a:solidFill>
                      <a:schemeClr val="accent1">
                        <a:lumMod val="75000"/>
                      </a:schemeClr>
                    </a:solidFill>
                  </a:rPr>
                  <a:t>This is because the in-hadron expectation value of the QCD energy momentum tensor … </a:t>
                </a:r>
                <a14:m>
                  <m:oMath xmlns:m="http://schemas.openxmlformats.org/officeDocument/2006/math">
                    <m:r>
                      <a:rPr lang="en-AU" i="1" kern="0" smtClean="0">
                        <a:solidFill>
                          <a:schemeClr val="accent1">
                            <a:lumMod val="75000"/>
                          </a:schemeClr>
                        </a:solidFill>
                        <a:latin typeface="Cambria Math" panose="02040503050406030204" pitchFamily="18" charset="0"/>
                      </a:rPr>
                      <m:t>⟨</m:t>
                    </m:r>
                    <m:r>
                      <a:rPr lang="en-AU" b="0" i="1" kern="0" smtClean="0">
                        <a:solidFill>
                          <a:schemeClr val="accent1">
                            <a:lumMod val="75000"/>
                          </a:schemeClr>
                        </a:solidFill>
                        <a:latin typeface="Cambria Math" panose="02040503050406030204" pitchFamily="18" charset="0"/>
                      </a:rPr>
                      <m:t>𝐻</m:t>
                    </m:r>
                    <m:r>
                      <a:rPr lang="en-AU" b="0" i="1" kern="0" smtClean="0">
                        <a:solidFill>
                          <a:schemeClr val="accent1">
                            <a:lumMod val="75000"/>
                          </a:schemeClr>
                        </a:solidFill>
                        <a:latin typeface="Cambria Math" panose="02040503050406030204" pitchFamily="18" charset="0"/>
                      </a:rPr>
                      <m:t>|</m:t>
                    </m:r>
                    <m:sSub>
                      <m:sSubPr>
                        <m:ctrlPr>
                          <a:rPr lang="en-AU" b="0" i="1" kern="0" smtClean="0">
                            <a:solidFill>
                              <a:schemeClr val="accent1">
                                <a:lumMod val="75000"/>
                              </a:schemeClr>
                            </a:solidFill>
                            <a:latin typeface="Cambria Math" panose="02040503050406030204" pitchFamily="18" charset="0"/>
                          </a:rPr>
                        </m:ctrlPr>
                      </m:sSubPr>
                      <m:e>
                        <m:r>
                          <a:rPr lang="en-AU" b="0" i="1" kern="0" smtClean="0">
                            <a:solidFill>
                              <a:schemeClr val="accent1">
                                <a:lumMod val="75000"/>
                              </a:schemeClr>
                            </a:solidFill>
                            <a:latin typeface="Cambria Math" panose="02040503050406030204" pitchFamily="18" charset="0"/>
                          </a:rPr>
                          <m:t>𝑇</m:t>
                        </m:r>
                      </m:e>
                      <m:sub>
                        <m:r>
                          <a:rPr lang="en-AU" b="0" i="1" kern="0" smtClean="0">
                            <a:solidFill>
                              <a:schemeClr val="accent1">
                                <a:lumMod val="75000"/>
                              </a:schemeClr>
                            </a:solidFill>
                            <a:latin typeface="Cambria Math" panose="02040503050406030204" pitchFamily="18" charset="0"/>
                          </a:rPr>
                          <m:t>𝜇𝜈</m:t>
                        </m:r>
                      </m:sub>
                    </m:sSub>
                    <m:r>
                      <a:rPr lang="en-AU" b="0" i="1" kern="0" smtClean="0">
                        <a:solidFill>
                          <a:schemeClr val="accent1">
                            <a:lumMod val="75000"/>
                          </a:schemeClr>
                        </a:solidFill>
                        <a:latin typeface="Cambria Math" panose="02040503050406030204" pitchFamily="18" charset="0"/>
                      </a:rPr>
                      <m:t>|</m:t>
                    </m:r>
                    <m:r>
                      <a:rPr lang="en-AU" b="0" i="1" kern="0" smtClean="0">
                        <a:solidFill>
                          <a:schemeClr val="accent1">
                            <a:lumMod val="75000"/>
                          </a:schemeClr>
                        </a:solidFill>
                        <a:latin typeface="Cambria Math" panose="02040503050406030204" pitchFamily="18" charset="0"/>
                      </a:rPr>
                      <m:t>𝐻</m:t>
                    </m:r>
                    <m:r>
                      <a:rPr lang="en-AU" b="0" i="1" kern="0" smtClean="0">
                        <a:solidFill>
                          <a:schemeClr val="accent1">
                            <a:lumMod val="75000"/>
                          </a:schemeClr>
                        </a:solidFill>
                        <a:latin typeface="Cambria Math" panose="02040503050406030204" pitchFamily="18" charset="0"/>
                      </a:rPr>
                      <m:t>⟩</m:t>
                    </m:r>
                  </m:oMath>
                </a14:m>
                <a:endParaRPr lang="en-US" kern="0" dirty="0">
                  <a:solidFill>
                    <a:schemeClr val="accent1">
                      <a:lumMod val="75000"/>
                    </a:schemeClr>
                  </a:solidFill>
                </a:endParaRPr>
              </a:p>
              <a:p>
                <a:pPr marL="400050" lvl="1" indent="0">
                  <a:spcBef>
                    <a:spcPts val="0"/>
                  </a:spcBef>
                  <a:buNone/>
                </a:pPr>
                <a:r>
                  <a:rPr lang="en-US" sz="2200" kern="0" dirty="0">
                    <a:solidFill>
                      <a:schemeClr val="accent1">
                        <a:lumMod val="75000"/>
                      </a:schemeClr>
                    </a:solidFill>
                  </a:rPr>
                  <a:t>appears in the operator product expansion of the in-hadron matrix element of two vector currents … </a:t>
                </a:r>
                <a14:m>
                  <m:oMath xmlns:m="http://schemas.openxmlformats.org/officeDocument/2006/math">
                    <m:r>
                      <a:rPr lang="en-AU" sz="2200" i="1" kern="0" smtClean="0">
                        <a:solidFill>
                          <a:schemeClr val="accent1">
                            <a:lumMod val="75000"/>
                          </a:schemeClr>
                        </a:solidFill>
                        <a:latin typeface="Cambria Math" panose="02040503050406030204" pitchFamily="18" charset="0"/>
                      </a:rPr>
                      <m:t>⟨</m:t>
                    </m:r>
                    <m:r>
                      <a:rPr lang="en-AU" sz="2200" b="0" i="1" kern="0" smtClean="0">
                        <a:solidFill>
                          <a:schemeClr val="accent1">
                            <a:lumMod val="75000"/>
                          </a:schemeClr>
                        </a:solidFill>
                        <a:latin typeface="Cambria Math" panose="02040503050406030204" pitchFamily="18" charset="0"/>
                      </a:rPr>
                      <m:t>𝐻</m:t>
                    </m:r>
                    <m:r>
                      <a:rPr lang="en-AU" sz="2200" b="0" i="1" kern="0" smtClean="0">
                        <a:solidFill>
                          <a:schemeClr val="accent1">
                            <a:lumMod val="75000"/>
                          </a:schemeClr>
                        </a:solidFill>
                        <a:latin typeface="Cambria Math" panose="02040503050406030204" pitchFamily="18" charset="0"/>
                      </a:rPr>
                      <m:t>|</m:t>
                    </m:r>
                    <m:sSub>
                      <m:sSubPr>
                        <m:ctrlPr>
                          <a:rPr lang="en-AU" sz="2200" i="1" kern="0">
                            <a:solidFill>
                              <a:schemeClr val="accent1">
                                <a:lumMod val="75000"/>
                              </a:schemeClr>
                            </a:solidFill>
                            <a:latin typeface="Cambria Math" panose="02040503050406030204" pitchFamily="18" charset="0"/>
                          </a:rPr>
                        </m:ctrlPr>
                      </m:sSubPr>
                      <m:e>
                        <m:r>
                          <a:rPr lang="en-AU" sz="2200" i="1" kern="0">
                            <a:solidFill>
                              <a:schemeClr val="accent1">
                                <a:lumMod val="75000"/>
                              </a:schemeClr>
                            </a:solidFill>
                            <a:latin typeface="Cambria Math" panose="02040503050406030204" pitchFamily="18" charset="0"/>
                          </a:rPr>
                          <m:t>𝐽</m:t>
                        </m:r>
                      </m:e>
                      <m:sub>
                        <m:r>
                          <a:rPr lang="en-AU" sz="2200" b="0" i="1" kern="0" smtClean="0">
                            <a:solidFill>
                              <a:schemeClr val="accent1">
                                <a:lumMod val="75000"/>
                              </a:schemeClr>
                            </a:solidFill>
                            <a:latin typeface="Cambria Math" panose="02040503050406030204" pitchFamily="18" charset="0"/>
                          </a:rPr>
                          <m:t>𝜇</m:t>
                        </m:r>
                      </m:sub>
                    </m:sSub>
                    <m:sSub>
                      <m:sSubPr>
                        <m:ctrlPr>
                          <a:rPr lang="en-AU" sz="2200" b="0" i="1" kern="0" smtClean="0">
                            <a:solidFill>
                              <a:schemeClr val="accent1">
                                <a:lumMod val="75000"/>
                              </a:schemeClr>
                            </a:solidFill>
                            <a:latin typeface="Cambria Math" panose="02040503050406030204" pitchFamily="18" charset="0"/>
                          </a:rPr>
                        </m:ctrlPr>
                      </m:sSubPr>
                      <m:e>
                        <m:r>
                          <a:rPr lang="en-AU" sz="2200" b="0" i="1" kern="0" smtClean="0">
                            <a:solidFill>
                              <a:schemeClr val="accent1">
                                <a:lumMod val="75000"/>
                              </a:schemeClr>
                            </a:solidFill>
                            <a:latin typeface="Cambria Math" panose="02040503050406030204" pitchFamily="18" charset="0"/>
                          </a:rPr>
                          <m:t>𝐽</m:t>
                        </m:r>
                      </m:e>
                      <m:sub>
                        <m:r>
                          <a:rPr lang="en-AU" sz="2200" b="0" i="1" kern="0" smtClean="0">
                            <a:solidFill>
                              <a:schemeClr val="accent1">
                                <a:lumMod val="75000"/>
                              </a:schemeClr>
                            </a:solidFill>
                            <a:latin typeface="Cambria Math" panose="02040503050406030204" pitchFamily="18" charset="0"/>
                          </a:rPr>
                          <m:t>𝜈</m:t>
                        </m:r>
                      </m:sub>
                    </m:sSub>
                    <m:r>
                      <a:rPr lang="en-AU" sz="2200" b="0" i="1" kern="0" smtClean="0">
                        <a:solidFill>
                          <a:schemeClr val="accent1">
                            <a:lumMod val="75000"/>
                          </a:schemeClr>
                        </a:solidFill>
                        <a:latin typeface="Cambria Math" panose="02040503050406030204" pitchFamily="18" charset="0"/>
                      </a:rPr>
                      <m:t>|</m:t>
                    </m:r>
                    <m:r>
                      <a:rPr lang="en-AU" sz="2200" b="0" i="1" kern="0" smtClean="0">
                        <a:solidFill>
                          <a:schemeClr val="accent1">
                            <a:lumMod val="75000"/>
                          </a:schemeClr>
                        </a:solidFill>
                        <a:latin typeface="Cambria Math" panose="02040503050406030204" pitchFamily="18" charset="0"/>
                      </a:rPr>
                      <m:t>𝐻</m:t>
                    </m:r>
                    <m:r>
                      <a:rPr lang="en-AU" sz="2200" b="0" i="1" kern="0" smtClean="0">
                        <a:solidFill>
                          <a:schemeClr val="accent1">
                            <a:lumMod val="75000"/>
                          </a:schemeClr>
                        </a:solidFill>
                        <a:latin typeface="Cambria Math" panose="02040503050406030204" pitchFamily="18" charset="0"/>
                      </a:rPr>
                      <m:t>⟩</m:t>
                    </m:r>
                  </m:oMath>
                </a14:m>
                <a:endParaRPr lang="en-US" sz="2200" kern="0" dirty="0">
                  <a:solidFill>
                    <a:schemeClr val="accent1">
                      <a:lumMod val="75000"/>
                    </a:schemeClr>
                  </a:solidFill>
                </a:endParaRPr>
              </a:p>
            </p:txBody>
          </p:sp>
        </mc:Choice>
        <mc:Fallback xmlns="">
          <p:sp>
            <p:nvSpPr>
              <p:cNvPr id="9" name="Content Placeholder 2">
                <a:extLst>
                  <a:ext uri="{FF2B5EF4-FFF2-40B4-BE49-F238E27FC236}">
                    <a16:creationId xmlns:a16="http://schemas.microsoft.com/office/drawing/2014/main" id="{5CAFC81A-0220-2136-F945-465C9B8687B9}"/>
                  </a:ext>
                </a:extLst>
              </p:cNvPr>
              <p:cNvSpPr txBox="1">
                <a:spLocks noRot="1" noChangeAspect="1" noMove="1" noResize="1" noEditPoints="1" noAdjustHandles="1" noChangeArrowheads="1" noChangeShapeType="1" noTextEdit="1"/>
              </p:cNvSpPr>
              <p:nvPr/>
            </p:nvSpPr>
            <p:spPr bwMode="auto">
              <a:xfrm>
                <a:off x="611582" y="3124200"/>
                <a:ext cx="5484418" cy="2201663"/>
              </a:xfrm>
              <a:prstGeom prst="rect">
                <a:avLst/>
              </a:prstGeom>
              <a:blipFill>
                <a:blip r:embed="rId3"/>
                <a:stretch>
                  <a:fillRect l="-1222" t="-1939" r="-1889" b="-2493"/>
                </a:stretch>
              </a:blipFill>
              <a:ln w="9525">
                <a:noFill/>
                <a:miter lim="800000"/>
                <a:headEnd/>
                <a:tailEnd/>
              </a:ln>
              <a:effectLst/>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B5D25529-DDF9-0C04-24E2-1BE9A5DA0BA7}"/>
                  </a:ext>
                </a:extLst>
              </p:cNvPr>
              <p:cNvSpPr txBox="1">
                <a:spLocks/>
              </p:cNvSpPr>
              <p:nvPr/>
            </p:nvSpPr>
            <p:spPr bwMode="auto">
              <a:xfrm>
                <a:off x="609600" y="5257800"/>
                <a:ext cx="5484418" cy="8300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1F497D"/>
                  </a:buClr>
                  <a:buFont typeface="Wingdings" pitchFamily="2" charset="2"/>
                  <a:buChar char="Ø"/>
                  <a:defRPr sz="2200">
                    <a:solidFill>
                      <a:schemeClr val="tx2">
                        <a:lumMod val="75000"/>
                      </a:schemeClr>
                    </a:solidFill>
                    <a:latin typeface="+mn-lt"/>
                    <a:ea typeface="+mn-ea"/>
                    <a:cs typeface="+mn-cs"/>
                  </a:defRPr>
                </a:lvl1pPr>
                <a:lvl2pPr marL="742950" indent="-285750" algn="l" rtl="0" eaLnBrk="1" fontAlgn="base" hangingPunct="1">
                  <a:spcBef>
                    <a:spcPct val="20000"/>
                  </a:spcBef>
                  <a:spcAft>
                    <a:spcPct val="0"/>
                  </a:spcAft>
                  <a:buClr>
                    <a:srgbClr val="1F497D"/>
                  </a:buClr>
                  <a:buChar char="–"/>
                  <a:defRPr sz="2000">
                    <a:solidFill>
                      <a:schemeClr val="tx2">
                        <a:lumMod val="75000"/>
                      </a:schemeClr>
                    </a:solidFill>
                    <a:latin typeface="+mn-lt"/>
                  </a:defRPr>
                </a:lvl2pPr>
                <a:lvl3pPr marL="1143000" indent="-228600" algn="l" rtl="0" eaLnBrk="1" fontAlgn="base" hangingPunct="1">
                  <a:spcBef>
                    <a:spcPct val="20000"/>
                  </a:spcBef>
                  <a:spcAft>
                    <a:spcPct val="0"/>
                  </a:spcAft>
                  <a:buClr>
                    <a:srgbClr val="1F497D"/>
                  </a:buClr>
                  <a:buChar char="•"/>
                  <a:defRPr sz="1600">
                    <a:solidFill>
                      <a:schemeClr val="tx2">
                        <a:lumMod val="75000"/>
                      </a:schemeClr>
                    </a:solidFill>
                    <a:latin typeface="+mn-lt"/>
                  </a:defRPr>
                </a:lvl3pPr>
                <a:lvl4pPr marL="1600200" indent="-228600" algn="l" rtl="0" eaLnBrk="1" fontAlgn="base" hangingPunct="1">
                  <a:spcBef>
                    <a:spcPct val="20000"/>
                  </a:spcBef>
                  <a:spcAft>
                    <a:spcPct val="0"/>
                  </a:spcAft>
                  <a:buClr>
                    <a:srgbClr val="1F497D"/>
                  </a:buClr>
                  <a:buChar char="–"/>
                  <a:defRPr sz="1600">
                    <a:solidFill>
                      <a:schemeClr val="tx2">
                        <a:lumMod val="75000"/>
                      </a:schemeClr>
                    </a:solidFill>
                    <a:latin typeface="+mn-lt"/>
                  </a:defRPr>
                </a:lvl4pPr>
                <a:lvl5pPr marL="2057400" indent="-228600" algn="l" rtl="0" eaLnBrk="1" fontAlgn="base" hangingPunct="1">
                  <a:spcBef>
                    <a:spcPct val="20000"/>
                  </a:spcBef>
                  <a:spcAft>
                    <a:spcPct val="0"/>
                  </a:spcAft>
                  <a:buClr>
                    <a:srgbClr val="1F497D"/>
                  </a:buClr>
                  <a:buFont typeface="Arial" charset="0"/>
                  <a:buChar char="»"/>
                  <a:defRPr sz="1600">
                    <a:solidFill>
                      <a:schemeClr val="tx2">
                        <a:lumMod val="75000"/>
                      </a:schemeClr>
                    </a:solidFill>
                    <a:latin typeface="+mn-lt"/>
                  </a:defRPr>
                </a:lvl5pPr>
                <a:lvl6pPr marL="25146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6pPr>
                <a:lvl7pPr marL="29718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7pPr>
                <a:lvl8pPr marL="34290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8pPr>
                <a:lvl9pPr marL="38862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9pPr>
              </a:lstStyle>
              <a:p>
                <a:pPr>
                  <a:spcBef>
                    <a:spcPts val="0"/>
                  </a:spcBef>
                </a:pPr>
                <a:r>
                  <a:rPr lang="en-US" kern="0" dirty="0">
                    <a:solidFill>
                      <a:schemeClr val="accent1">
                        <a:lumMod val="75000"/>
                      </a:schemeClr>
                    </a:solidFill>
                  </a:rPr>
                  <a:t>To use OPE, one of the photons, </a:t>
                </a:r>
                <a14:m>
                  <m:oMath xmlns:m="http://schemas.openxmlformats.org/officeDocument/2006/math">
                    <m:sSup>
                      <m:sSupPr>
                        <m:ctrlPr>
                          <a:rPr lang="en-AU" b="0" i="1" kern="0" smtClean="0">
                            <a:solidFill>
                              <a:schemeClr val="accent1">
                                <a:lumMod val="75000"/>
                              </a:schemeClr>
                            </a:solidFill>
                            <a:latin typeface="Cambria Math" panose="02040503050406030204" pitchFamily="18" charset="0"/>
                          </a:rPr>
                        </m:ctrlPr>
                      </m:sSupPr>
                      <m:e>
                        <m:r>
                          <a:rPr lang="en-AU" b="0" i="1" kern="0" smtClean="0">
                            <a:solidFill>
                              <a:schemeClr val="accent1">
                                <a:lumMod val="75000"/>
                              </a:schemeClr>
                            </a:solidFill>
                            <a:latin typeface="Cambria Math" panose="02040503050406030204" pitchFamily="18" charset="0"/>
                          </a:rPr>
                          <m:t>𝛾</m:t>
                        </m:r>
                      </m:e>
                      <m:sup>
                        <m:r>
                          <a:rPr lang="en-AU" b="0" i="1" kern="0" smtClean="0">
                            <a:solidFill>
                              <a:schemeClr val="accent1">
                                <a:lumMod val="75000"/>
                              </a:schemeClr>
                            </a:solidFill>
                            <a:latin typeface="Cambria Math" panose="02040503050406030204" pitchFamily="18" charset="0"/>
                          </a:rPr>
                          <m:t>∗</m:t>
                        </m:r>
                      </m:sup>
                    </m:sSup>
                  </m:oMath>
                </a14:m>
                <a:r>
                  <a:rPr lang="en-US" kern="0" dirty="0">
                    <a:solidFill>
                      <a:schemeClr val="accent1">
                        <a:lumMod val="75000"/>
                      </a:schemeClr>
                    </a:solidFill>
                  </a:rPr>
                  <a:t>, must be far off-shell (large </a:t>
                </a:r>
                <a14:m>
                  <m:oMath xmlns:m="http://schemas.openxmlformats.org/officeDocument/2006/math">
                    <m:sSup>
                      <m:sSupPr>
                        <m:ctrlPr>
                          <a:rPr lang="en-AU" b="0" i="1" kern="0" smtClean="0">
                            <a:solidFill>
                              <a:schemeClr val="accent1">
                                <a:lumMod val="75000"/>
                              </a:schemeClr>
                            </a:solidFill>
                            <a:latin typeface="Cambria Math" panose="02040503050406030204" pitchFamily="18" charset="0"/>
                          </a:rPr>
                        </m:ctrlPr>
                      </m:sSupPr>
                      <m:e>
                        <m:r>
                          <a:rPr lang="en-AU" b="0" i="1" kern="0" smtClean="0">
                            <a:solidFill>
                              <a:schemeClr val="accent1">
                                <a:lumMod val="75000"/>
                              </a:schemeClr>
                            </a:solidFill>
                            <a:latin typeface="Cambria Math" panose="02040503050406030204" pitchFamily="18" charset="0"/>
                          </a:rPr>
                          <m:t>𝑄</m:t>
                        </m:r>
                      </m:e>
                      <m:sup>
                        <m:r>
                          <a:rPr lang="en-AU" b="0" i="1" kern="0" smtClean="0">
                            <a:solidFill>
                              <a:schemeClr val="accent1">
                                <a:lumMod val="75000"/>
                              </a:schemeClr>
                            </a:solidFill>
                            <a:latin typeface="Cambria Math" panose="02040503050406030204" pitchFamily="18" charset="0"/>
                          </a:rPr>
                          <m:t>2</m:t>
                        </m:r>
                      </m:sup>
                    </m:sSup>
                    <m:r>
                      <a:rPr lang="en-AU" b="0" i="1" kern="0" smtClean="0">
                        <a:solidFill>
                          <a:schemeClr val="accent1">
                            <a:lumMod val="75000"/>
                          </a:schemeClr>
                        </a:solidFill>
                        <a:latin typeface="Cambria Math" panose="02040503050406030204" pitchFamily="18" charset="0"/>
                      </a:rPr>
                      <m:t>)=</m:t>
                    </m:r>
                  </m:oMath>
                </a14:m>
                <a:r>
                  <a:rPr lang="en-US" sz="2200" kern="0" dirty="0">
                    <a:solidFill>
                      <a:schemeClr val="accent1">
                        <a:lumMod val="75000"/>
                      </a:schemeClr>
                    </a:solidFill>
                  </a:rPr>
                  <a:t> deeply virtual Compton Scattering</a:t>
                </a:r>
              </a:p>
            </p:txBody>
          </p:sp>
        </mc:Choice>
        <mc:Fallback xmlns="">
          <p:sp>
            <p:nvSpPr>
              <p:cNvPr id="10" name="Content Placeholder 2">
                <a:extLst>
                  <a:ext uri="{FF2B5EF4-FFF2-40B4-BE49-F238E27FC236}">
                    <a16:creationId xmlns:a16="http://schemas.microsoft.com/office/drawing/2014/main" id="{B5D25529-DDF9-0C04-24E2-1BE9A5DA0BA7}"/>
                  </a:ext>
                </a:extLst>
              </p:cNvPr>
              <p:cNvSpPr txBox="1">
                <a:spLocks noRot="1" noChangeAspect="1" noMove="1" noResize="1" noEditPoints="1" noAdjustHandles="1" noChangeArrowheads="1" noChangeShapeType="1" noTextEdit="1"/>
              </p:cNvSpPr>
              <p:nvPr/>
            </p:nvSpPr>
            <p:spPr bwMode="auto">
              <a:xfrm>
                <a:off x="609600" y="5257800"/>
                <a:ext cx="5484418" cy="830063"/>
              </a:xfrm>
              <a:prstGeom prst="rect">
                <a:avLst/>
              </a:prstGeom>
              <a:blipFill>
                <a:blip r:embed="rId4"/>
                <a:stretch>
                  <a:fillRect l="-1222" t="-5147" b="-47059"/>
                </a:stretch>
              </a:blipFill>
              <a:ln w="9525">
                <a:noFill/>
                <a:miter lim="800000"/>
                <a:headEnd/>
                <a:tailEnd/>
              </a:ln>
              <a:effectLst/>
            </p:spPr>
            <p:txBody>
              <a:bodyPr/>
              <a:lstStyle/>
              <a:p>
                <a:r>
                  <a:rPr lang="en-AU">
                    <a:noFill/>
                  </a:rPr>
                  <a:t> </a:t>
                </a:r>
              </a:p>
            </p:txBody>
          </p:sp>
        </mc:Fallback>
      </mc:AlternateContent>
      <p:sp>
        <p:nvSpPr>
          <p:cNvPr id="11" name="TextBox 10">
            <a:extLst>
              <a:ext uri="{FF2B5EF4-FFF2-40B4-BE49-F238E27FC236}">
                <a16:creationId xmlns:a16="http://schemas.microsoft.com/office/drawing/2014/main" id="{774BB795-A59B-C65F-F8DC-5AAD42977144}"/>
              </a:ext>
            </a:extLst>
          </p:cNvPr>
          <p:cNvSpPr txBox="1"/>
          <p:nvPr/>
        </p:nvSpPr>
        <p:spPr>
          <a:xfrm>
            <a:off x="3581400" y="3860122"/>
            <a:ext cx="3308213" cy="338554"/>
          </a:xfrm>
          <a:prstGeom prst="rect">
            <a:avLst/>
          </a:prstGeom>
          <a:noFill/>
        </p:spPr>
        <p:txBody>
          <a:bodyPr wrap="none" rtlCol="0">
            <a:spAutoFit/>
          </a:bodyPr>
          <a:lstStyle/>
          <a:p>
            <a:r>
              <a:rPr lang="en-AU" sz="1600" dirty="0">
                <a:ln w="0"/>
                <a:solidFill>
                  <a:srgbClr val="FF0000"/>
                </a:solidFill>
                <a:effectLst>
                  <a:outerShdw blurRad="38100" dist="25400" dir="5400000" algn="ctr" rotWithShape="0">
                    <a:srgbClr val="6E747A">
                      <a:alpha val="43000"/>
                    </a:srgbClr>
                  </a:outerShdw>
                </a:effectLst>
              </a:rPr>
              <a:t>X. D. Ji, Phys. Rev. Lett. 78, 610 (1997)</a:t>
            </a:r>
          </a:p>
        </p:txBody>
      </p:sp>
    </p:spTree>
    <p:extLst>
      <p:ext uri="{BB962C8B-B14F-4D97-AF65-F5344CB8AC3E}">
        <p14:creationId xmlns:p14="http://schemas.microsoft.com/office/powerpoint/2010/main" val="2628072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37EBC-6E89-AE0F-D023-17F88561DC7A}"/>
              </a:ext>
            </a:extLst>
          </p:cNvPr>
          <p:cNvSpPr>
            <a:spLocks noGrp="1"/>
          </p:cNvSpPr>
          <p:nvPr>
            <p:ph type="title"/>
          </p:nvPr>
        </p:nvSpPr>
        <p:spPr/>
        <p:txBody>
          <a:bodyPr/>
          <a:lstStyle/>
          <a:p>
            <a:r>
              <a:rPr lang="en-AU" dirty="0"/>
              <a:t>Pion and kaon gravitational form factors</a:t>
            </a:r>
          </a:p>
        </p:txBody>
      </p:sp>
      <p:sp>
        <p:nvSpPr>
          <p:cNvPr id="3" name="Content Placeholder 2">
            <a:extLst>
              <a:ext uri="{FF2B5EF4-FFF2-40B4-BE49-F238E27FC236}">
                <a16:creationId xmlns:a16="http://schemas.microsoft.com/office/drawing/2014/main" id="{02F6B485-622B-7328-DA55-7D9C6B40BB4C}"/>
              </a:ext>
            </a:extLst>
          </p:cNvPr>
          <p:cNvSpPr>
            <a:spLocks noGrp="1"/>
          </p:cNvSpPr>
          <p:nvPr>
            <p:ph idx="1"/>
          </p:nvPr>
        </p:nvSpPr>
        <p:spPr>
          <a:xfrm>
            <a:off x="2743200" y="914401"/>
            <a:ext cx="6086265" cy="5211764"/>
          </a:xfrm>
        </p:spPr>
        <p:txBody>
          <a:bodyPr/>
          <a:lstStyle/>
          <a:p>
            <a:r>
              <a:rPr lang="en-AU" dirty="0"/>
              <a:t>Precisely same framework as used for electromagnetic form factors of these mesons</a:t>
            </a:r>
          </a:p>
          <a:p>
            <a:pPr lvl="1"/>
            <a:r>
              <a:rPr lang="en-AU" sz="2200" dirty="0"/>
              <a:t>Prediction and Unification</a:t>
            </a:r>
          </a:p>
          <a:p>
            <a:r>
              <a:rPr lang="en-AU" dirty="0"/>
              <a:t>Need graviton-quark vertex … made available by analysis in </a:t>
            </a:r>
            <a:r>
              <a:rPr lang="en-AU" i="1" dirty="0"/>
              <a:t>Pion and kaon electromagnetic and gravitational form factors</a:t>
            </a:r>
            <a:r>
              <a:rPr lang="en-AU" dirty="0"/>
              <a:t>, Yin-Zhen Xu (</a:t>
            </a:r>
            <a:r>
              <a:rPr lang="ja-JP" altLang="en-US" dirty="0"/>
              <a:t>徐胤禛</a:t>
            </a:r>
            <a:r>
              <a:rPr lang="en-US" altLang="ja-JP" dirty="0"/>
              <a:t>) </a:t>
            </a:r>
            <a:r>
              <a:rPr lang="en-US" altLang="ja-JP" i="1" dirty="0"/>
              <a:t>et al</a:t>
            </a:r>
            <a:r>
              <a:rPr lang="en-US" altLang="ja-JP" dirty="0"/>
              <a:t>.</a:t>
            </a:r>
            <a:r>
              <a:rPr lang="en-AU" dirty="0"/>
              <a:t>,  e-Print: 2311.14832 [hep-</a:t>
            </a:r>
            <a:r>
              <a:rPr lang="en-AU" dirty="0" err="1"/>
              <a:t>ph</a:t>
            </a:r>
            <a:r>
              <a:rPr lang="en-AU" dirty="0"/>
              <a:t>], Eur. Phys. J. C 84 (2024) 2, 191/1-13</a:t>
            </a:r>
          </a:p>
          <a:p>
            <a:r>
              <a:rPr lang="en-AU" dirty="0"/>
              <a:t>In-meson expectation value of EM tensor – gravitational current: 2 objective (measurable) form factors … </a:t>
            </a:r>
          </a:p>
          <a:p>
            <a:endParaRPr lang="en-AU" dirty="0"/>
          </a:p>
          <a:p>
            <a:endParaRPr lang="en-AU" dirty="0"/>
          </a:p>
        </p:txBody>
      </p:sp>
      <p:sp>
        <p:nvSpPr>
          <p:cNvPr id="4" name="Date Placeholder 3">
            <a:extLst>
              <a:ext uri="{FF2B5EF4-FFF2-40B4-BE49-F238E27FC236}">
                <a16:creationId xmlns:a16="http://schemas.microsoft.com/office/drawing/2014/main" id="{61C573E7-0AFD-1644-CDFC-DCFD90D834AF}"/>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8F60EF4E-E033-9948-DC89-76399F1DCA55}"/>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709C455A-BA7B-4CAF-E851-DD041D72A1AD}"/>
              </a:ext>
            </a:extLst>
          </p:cNvPr>
          <p:cNvSpPr>
            <a:spLocks noGrp="1"/>
          </p:cNvSpPr>
          <p:nvPr>
            <p:ph type="sldNum" sz="quarter" idx="12"/>
          </p:nvPr>
        </p:nvSpPr>
        <p:spPr/>
        <p:txBody>
          <a:bodyPr/>
          <a:lstStyle/>
          <a:p>
            <a:fld id="{87034D8C-3CB4-402A-BC46-2AB14C0FE90A}" type="slidenum">
              <a:rPr lang="en-US" smtClean="0"/>
              <a:pPr/>
              <a:t>112</a:t>
            </a:fld>
            <a:endParaRPr lang="en-US"/>
          </a:p>
        </p:txBody>
      </p:sp>
      <p:pic>
        <p:nvPicPr>
          <p:cNvPr id="8" name="Picture 7" descr="A diagram of a structure&#10;&#10;AI-generated content may be incorrect.">
            <a:extLst>
              <a:ext uri="{FF2B5EF4-FFF2-40B4-BE49-F238E27FC236}">
                <a16:creationId xmlns:a16="http://schemas.microsoft.com/office/drawing/2014/main" id="{839CE93C-10FF-1500-FB2A-4EB716DB56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9465" y="1981200"/>
            <a:ext cx="3162574" cy="2263336"/>
          </a:xfrm>
          <a:prstGeom prst="rect">
            <a:avLst/>
          </a:prstGeom>
        </p:spPr>
      </p:pic>
      <p:pic>
        <p:nvPicPr>
          <p:cNvPr id="10" name="Picture 9" descr="A group of letters and numbers&#10;&#10;AI-generated content may be incorrect.">
            <a:extLst>
              <a:ext uri="{FF2B5EF4-FFF2-40B4-BE49-F238E27FC236}">
                <a16:creationId xmlns:a16="http://schemas.microsoft.com/office/drawing/2014/main" id="{21277C8D-13A4-E4D3-6620-6362447871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9400" y="4920655"/>
            <a:ext cx="6567393" cy="1099145"/>
          </a:xfrm>
          <a:prstGeom prst="rect">
            <a:avLst/>
          </a:prstGeom>
        </p:spPr>
      </p:pic>
      <p:cxnSp>
        <p:nvCxnSpPr>
          <p:cNvPr id="12" name="Straight Arrow Connector 11">
            <a:extLst>
              <a:ext uri="{FF2B5EF4-FFF2-40B4-BE49-F238E27FC236}">
                <a16:creationId xmlns:a16="http://schemas.microsoft.com/office/drawing/2014/main" id="{AF58BF76-7678-FE48-541B-ACF85955D4A0}"/>
              </a:ext>
            </a:extLst>
          </p:cNvPr>
          <p:cNvCxnSpPr>
            <a:cxnSpLocks/>
          </p:cNvCxnSpPr>
          <p:nvPr/>
        </p:nvCxnSpPr>
        <p:spPr bwMode="auto">
          <a:xfrm flipH="1">
            <a:off x="8686800" y="4783667"/>
            <a:ext cx="762000" cy="694263"/>
          </a:xfrm>
          <a:prstGeom prst="straightConnector1">
            <a:avLst/>
          </a:prstGeom>
          <a:noFill/>
          <a:ln w="1905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DFA681F-E36E-921F-F4C4-1E6EEFF7C521}"/>
                  </a:ext>
                </a:extLst>
              </p:cNvPr>
              <p:cNvSpPr txBox="1"/>
              <p:nvPr/>
            </p:nvSpPr>
            <p:spPr>
              <a:xfrm>
                <a:off x="9377819" y="4504907"/>
                <a:ext cx="2737981" cy="973023"/>
              </a:xfrm>
              <a:prstGeom prst="rect">
                <a:avLst/>
              </a:prstGeom>
              <a:noFill/>
            </p:spPr>
            <p:txBody>
              <a:bodyPr wrap="square" rtlCol="0">
                <a:spAutoFit/>
              </a:bodyPr>
              <a:lstStyle/>
              <a:p>
                <a:r>
                  <a:rPr lang="en-AU" dirty="0">
                    <a:solidFill>
                      <a:srgbClr val="C00000"/>
                    </a:solidFill>
                  </a:rPr>
                  <a:t>Vanishes owing to energy-momentum conservation: </a:t>
                </a:r>
                <a14:m>
                  <m:oMath xmlns:m="http://schemas.openxmlformats.org/officeDocument/2006/math">
                    <m:sSub>
                      <m:sSubPr>
                        <m:ctrlPr>
                          <a:rPr lang="en-AU" b="0" i="1" smtClean="0">
                            <a:solidFill>
                              <a:srgbClr val="C00000"/>
                            </a:solidFill>
                            <a:latin typeface="Cambria Math" panose="02040503050406030204" pitchFamily="18" charset="0"/>
                          </a:rPr>
                        </m:ctrlPr>
                      </m:sSubPr>
                      <m:e>
                        <m:r>
                          <a:rPr lang="en-AU" b="0" i="1" smtClean="0">
                            <a:solidFill>
                              <a:srgbClr val="C00000"/>
                            </a:solidFill>
                            <a:latin typeface="Cambria Math" panose="02040503050406030204" pitchFamily="18" charset="0"/>
                          </a:rPr>
                          <m:t>𝑄</m:t>
                        </m:r>
                      </m:e>
                      <m:sub>
                        <m:r>
                          <a:rPr lang="en-AU" b="0" i="1" smtClean="0">
                            <a:solidFill>
                              <a:srgbClr val="C00000"/>
                            </a:solidFill>
                            <a:latin typeface="Cambria Math" panose="02040503050406030204" pitchFamily="18" charset="0"/>
                          </a:rPr>
                          <m:t>𝜇</m:t>
                        </m:r>
                      </m:sub>
                    </m:sSub>
                    <m:sSubSup>
                      <m:sSubSupPr>
                        <m:ctrlPr>
                          <a:rPr lang="en-AU" b="0" i="1" smtClean="0">
                            <a:solidFill>
                              <a:srgbClr val="C00000"/>
                            </a:solidFill>
                            <a:latin typeface="Cambria Math" panose="02040503050406030204" pitchFamily="18" charset="0"/>
                          </a:rPr>
                        </m:ctrlPr>
                      </m:sSubSupPr>
                      <m:e>
                        <m:r>
                          <m:rPr>
                            <m:sty m:val="p"/>
                          </m:rPr>
                          <a:rPr lang="en-AU" b="0" i="0" smtClean="0">
                            <a:solidFill>
                              <a:srgbClr val="C00000"/>
                            </a:solidFill>
                            <a:latin typeface="Cambria Math" panose="02040503050406030204" pitchFamily="18" charset="0"/>
                          </a:rPr>
                          <m:t>Λ</m:t>
                        </m:r>
                      </m:e>
                      <m:sub>
                        <m:r>
                          <a:rPr lang="en-AU" b="0" i="1" smtClean="0">
                            <a:solidFill>
                              <a:srgbClr val="C00000"/>
                            </a:solidFill>
                            <a:latin typeface="Cambria Math" panose="02040503050406030204" pitchFamily="18" charset="0"/>
                          </a:rPr>
                          <m:t>𝜇𝜈</m:t>
                        </m:r>
                      </m:sub>
                      <m:sup>
                        <m:r>
                          <a:rPr lang="en-AU" b="0" i="1" smtClean="0">
                            <a:solidFill>
                              <a:srgbClr val="C00000"/>
                            </a:solidFill>
                            <a:latin typeface="Cambria Math" panose="02040503050406030204" pitchFamily="18" charset="0"/>
                          </a:rPr>
                          <m:t>𝑔</m:t>
                        </m:r>
                      </m:sup>
                    </m:sSubSup>
                    <m:d>
                      <m:dPr>
                        <m:ctrlPr>
                          <a:rPr lang="en-AU" b="0" i="1" smtClean="0">
                            <a:solidFill>
                              <a:srgbClr val="C00000"/>
                            </a:solidFill>
                            <a:latin typeface="Cambria Math" panose="02040503050406030204" pitchFamily="18" charset="0"/>
                          </a:rPr>
                        </m:ctrlPr>
                      </m:dPr>
                      <m:e>
                        <m:r>
                          <a:rPr lang="en-AU" b="0" i="1" smtClean="0">
                            <a:solidFill>
                              <a:srgbClr val="C00000"/>
                            </a:solidFill>
                            <a:latin typeface="Cambria Math" panose="02040503050406030204" pitchFamily="18" charset="0"/>
                          </a:rPr>
                          <m:t>𝑃</m:t>
                        </m:r>
                        <m:r>
                          <a:rPr lang="en-AU" b="0" i="1" smtClean="0">
                            <a:solidFill>
                              <a:srgbClr val="C00000"/>
                            </a:solidFill>
                            <a:latin typeface="Cambria Math" panose="02040503050406030204" pitchFamily="18" charset="0"/>
                          </a:rPr>
                          <m:t>,</m:t>
                        </m:r>
                        <m:r>
                          <a:rPr lang="en-AU" b="0" i="1" smtClean="0">
                            <a:solidFill>
                              <a:srgbClr val="C00000"/>
                            </a:solidFill>
                            <a:latin typeface="Cambria Math" panose="02040503050406030204" pitchFamily="18" charset="0"/>
                          </a:rPr>
                          <m:t>𝑄</m:t>
                        </m:r>
                      </m:e>
                    </m:d>
                    <m:r>
                      <a:rPr lang="en-AU" b="0" i="1" smtClean="0">
                        <a:solidFill>
                          <a:srgbClr val="C00000"/>
                        </a:solidFill>
                        <a:latin typeface="Cambria Math" panose="02040503050406030204" pitchFamily="18" charset="0"/>
                      </a:rPr>
                      <m:t>≡</m:t>
                    </m:r>
                    <m:r>
                      <a:rPr lang="en-AU" b="0" i="1" smtClean="0">
                        <a:solidFill>
                          <a:srgbClr val="C00000"/>
                        </a:solidFill>
                        <a:latin typeface="Cambria Math" panose="02040503050406030204" pitchFamily="18" charset="0"/>
                      </a:rPr>
                      <m:t>0</m:t>
                    </m:r>
                  </m:oMath>
                </a14:m>
                <a:endParaRPr lang="en-AU" dirty="0">
                  <a:solidFill>
                    <a:srgbClr val="C00000"/>
                  </a:solidFill>
                </a:endParaRPr>
              </a:p>
            </p:txBody>
          </p:sp>
        </mc:Choice>
        <mc:Fallback xmlns="">
          <p:sp>
            <p:nvSpPr>
              <p:cNvPr id="13" name="TextBox 12">
                <a:extLst>
                  <a:ext uri="{FF2B5EF4-FFF2-40B4-BE49-F238E27FC236}">
                    <a16:creationId xmlns:a16="http://schemas.microsoft.com/office/drawing/2014/main" id="{2DFA681F-E36E-921F-F4C4-1E6EEFF7C521}"/>
                  </a:ext>
                </a:extLst>
              </p:cNvPr>
              <p:cNvSpPr txBox="1">
                <a:spLocks noRot="1" noChangeAspect="1" noMove="1" noResize="1" noEditPoints="1" noAdjustHandles="1" noChangeArrowheads="1" noChangeShapeType="1" noTextEdit="1"/>
              </p:cNvSpPr>
              <p:nvPr/>
            </p:nvSpPr>
            <p:spPr>
              <a:xfrm>
                <a:off x="9377819" y="4504907"/>
                <a:ext cx="2737981" cy="973023"/>
              </a:xfrm>
              <a:prstGeom prst="rect">
                <a:avLst/>
              </a:prstGeom>
              <a:blipFill>
                <a:blip r:embed="rId4"/>
                <a:stretch>
                  <a:fillRect l="-1778" t="-3750" b="-625"/>
                </a:stretch>
              </a:blipFill>
            </p:spPr>
            <p:txBody>
              <a:bodyPr/>
              <a:lstStyle/>
              <a:p>
                <a:r>
                  <a:rPr lang="en-AU">
                    <a:noFill/>
                  </a:rPr>
                  <a:t> </a:t>
                </a:r>
              </a:p>
            </p:txBody>
          </p:sp>
        </mc:Fallback>
      </mc:AlternateContent>
      <p:sp>
        <p:nvSpPr>
          <p:cNvPr id="14" name="TextBox 13">
            <a:extLst>
              <a:ext uri="{FF2B5EF4-FFF2-40B4-BE49-F238E27FC236}">
                <a16:creationId xmlns:a16="http://schemas.microsoft.com/office/drawing/2014/main" id="{232A36F2-9762-394E-AAEF-6297ECDA40B2}"/>
              </a:ext>
            </a:extLst>
          </p:cNvPr>
          <p:cNvSpPr txBox="1"/>
          <p:nvPr/>
        </p:nvSpPr>
        <p:spPr>
          <a:xfrm>
            <a:off x="5628215" y="4659868"/>
            <a:ext cx="659155" cy="369332"/>
          </a:xfrm>
          <a:prstGeom prst="rect">
            <a:avLst/>
          </a:prstGeom>
          <a:noFill/>
        </p:spPr>
        <p:txBody>
          <a:bodyPr wrap="none" rtlCol="0">
            <a:spAutoFit/>
          </a:bodyPr>
          <a:lstStyle/>
          <a:p>
            <a:r>
              <a:rPr lang="en-AU" dirty="0">
                <a:solidFill>
                  <a:srgbClr val="FF0000"/>
                </a:solidFill>
              </a:rPr>
              <a:t>mass</a:t>
            </a:r>
          </a:p>
        </p:txBody>
      </p:sp>
      <p:sp>
        <p:nvSpPr>
          <p:cNvPr id="15" name="TextBox 14">
            <a:extLst>
              <a:ext uri="{FF2B5EF4-FFF2-40B4-BE49-F238E27FC236}">
                <a16:creationId xmlns:a16="http://schemas.microsoft.com/office/drawing/2014/main" id="{D0745B0A-B114-144A-209C-8C98D36DFFB0}"/>
              </a:ext>
            </a:extLst>
          </p:cNvPr>
          <p:cNvSpPr txBox="1"/>
          <p:nvPr/>
        </p:nvSpPr>
        <p:spPr>
          <a:xfrm>
            <a:off x="6248400" y="5802868"/>
            <a:ext cx="992964" cy="369332"/>
          </a:xfrm>
          <a:prstGeom prst="rect">
            <a:avLst/>
          </a:prstGeom>
          <a:noFill/>
        </p:spPr>
        <p:txBody>
          <a:bodyPr wrap="none" rtlCol="0">
            <a:spAutoFit/>
          </a:bodyPr>
          <a:lstStyle/>
          <a:p>
            <a:r>
              <a:rPr lang="en-AU" dirty="0">
                <a:solidFill>
                  <a:srgbClr val="008000"/>
                </a:solidFill>
              </a:rPr>
              <a:t>pressure</a:t>
            </a:r>
          </a:p>
        </p:txBody>
      </p:sp>
      <p:pic>
        <p:nvPicPr>
          <p:cNvPr id="19" name="Picture 18" descr="A diagram of a diagram of a diagram&#10;&#10;AI-generated content may be incorrect.">
            <a:extLst>
              <a:ext uri="{FF2B5EF4-FFF2-40B4-BE49-F238E27FC236}">
                <a16:creationId xmlns:a16="http://schemas.microsoft.com/office/drawing/2014/main" id="{0BF2E1AE-A322-37AB-6E27-409D1899EA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013" y="752156"/>
            <a:ext cx="2511187" cy="5059947"/>
          </a:xfrm>
          <a:prstGeom prst="rect">
            <a:avLst/>
          </a:prstGeom>
        </p:spPr>
      </p:pic>
    </p:spTree>
    <p:extLst>
      <p:ext uri="{BB962C8B-B14F-4D97-AF65-F5344CB8AC3E}">
        <p14:creationId xmlns:p14="http://schemas.microsoft.com/office/powerpoint/2010/main" val="722032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arn(inVertical)">
                                      <p:cBhvr>
                                        <p:cTn id="7" dur="500"/>
                                        <p:tgtEl>
                                          <p:spTgt spid="3">
                                            <p:txEl>
                                              <p:pRg st="2" end="2"/>
                                            </p:txEl>
                                          </p:spTgt>
                                        </p:tgtEl>
                                      </p:cBhvr>
                                    </p:animEffect>
                                  </p:childTnLst>
                                </p:cTn>
                              </p:par>
                              <p:par>
                                <p:cTn id="8" presetID="53" presetClass="entr" presetSubtype="16"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p:cTn id="10" dur="1000" fill="hold"/>
                                        <p:tgtEl>
                                          <p:spTgt spid="8"/>
                                        </p:tgtEl>
                                        <p:attrNameLst>
                                          <p:attrName>ppt_w</p:attrName>
                                        </p:attrNameLst>
                                      </p:cBhvr>
                                      <p:tavLst>
                                        <p:tav tm="0">
                                          <p:val>
                                            <p:fltVal val="0"/>
                                          </p:val>
                                        </p:tav>
                                        <p:tav tm="100000">
                                          <p:val>
                                            <p:strVal val="#ppt_w"/>
                                          </p:val>
                                        </p:tav>
                                      </p:tavLst>
                                    </p:anim>
                                    <p:anim calcmode="lin" valueType="num">
                                      <p:cBhvr>
                                        <p:cTn id="11" dur="1000" fill="hold"/>
                                        <p:tgtEl>
                                          <p:spTgt spid="8"/>
                                        </p:tgtEl>
                                        <p:attrNameLst>
                                          <p:attrName>ppt_h</p:attrName>
                                        </p:attrNameLst>
                                      </p:cBhvr>
                                      <p:tavLst>
                                        <p:tav tm="0">
                                          <p:val>
                                            <p:fltVal val="0"/>
                                          </p:val>
                                        </p:tav>
                                        <p:tav tm="100000">
                                          <p:val>
                                            <p:strVal val="#ppt_h"/>
                                          </p:val>
                                        </p:tav>
                                      </p:tavLst>
                                    </p:anim>
                                    <p:animEffect transition="in" filter="fade">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arn(inVertical)">
                                      <p:cBhvr>
                                        <p:cTn id="17" dur="500"/>
                                        <p:tgtEl>
                                          <p:spTgt spid="3">
                                            <p:txEl>
                                              <p:pRg st="3" end="3"/>
                                            </p:txEl>
                                          </p:spTgt>
                                        </p:tgtEl>
                                      </p:cBhvr>
                                    </p:animEffect>
                                  </p:childTnLst>
                                </p:cTn>
                              </p:par>
                              <p:par>
                                <p:cTn id="18" presetID="6" presetClass="entr" presetSubtype="16"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circle(in)">
                                      <p:cBhvr>
                                        <p:cTn id="20" dur="2000"/>
                                        <p:tgtEl>
                                          <p:spTgt spid="15"/>
                                        </p:tgtEl>
                                      </p:cBhvr>
                                    </p:animEffect>
                                  </p:childTnLst>
                                </p:cTn>
                              </p:par>
                              <p:par>
                                <p:cTn id="21" presetID="6" presetClass="entr" presetSubtype="16"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circle(in)">
                                      <p:cBhvr>
                                        <p:cTn id="23" dur="2000"/>
                                        <p:tgtEl>
                                          <p:spTgt spid="10"/>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circle(in)">
                                      <p:cBhvr>
                                        <p:cTn id="26" dur="2000"/>
                                        <p:tgtEl>
                                          <p:spTgt spid="14"/>
                                        </p:tgtEl>
                                      </p:cBhvr>
                                    </p:animEffect>
                                  </p:childTnLst>
                                </p:cTn>
                              </p:par>
                              <p:par>
                                <p:cTn id="27" presetID="6" presetClass="entr" presetSubtype="16"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circle(in)">
                                      <p:cBhvr>
                                        <p:cTn id="29" dur="2000"/>
                                        <p:tgtEl>
                                          <p:spTgt spid="13"/>
                                        </p:tgtEl>
                                      </p:cBhvr>
                                    </p:animEffect>
                                  </p:childTnLst>
                                </p:cTn>
                              </p:par>
                              <p:par>
                                <p:cTn id="30" presetID="6" presetClass="entr" presetSubtype="16"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circle(in)">
                                      <p:cBhvr>
                                        <p:cTn id="32"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00FA2-18F3-686A-5EF6-AF5E9AA6149D}"/>
              </a:ext>
            </a:extLst>
          </p:cNvPr>
          <p:cNvSpPr>
            <a:spLocks noGrp="1"/>
          </p:cNvSpPr>
          <p:nvPr>
            <p:ph type="title"/>
          </p:nvPr>
        </p:nvSpPr>
        <p:spPr/>
        <p:txBody>
          <a:bodyPr/>
          <a:lstStyle/>
          <a:p>
            <a:r>
              <a:rPr lang="en-AU" sz="3200" b="0" i="1" dirty="0">
                <a:ln w="0"/>
                <a:solidFill>
                  <a:schemeClr val="accent1"/>
                </a:solidFill>
                <a:effectLst>
                  <a:outerShdw blurRad="38100" dist="25400" dir="5400000" algn="ctr" rotWithShape="0">
                    <a:srgbClr val="6E747A">
                      <a:alpha val="43000"/>
                    </a:srgbClr>
                  </a:outerShdw>
                </a:effectLst>
              </a:rPr>
              <a:t>Meson Gravitational Form Factors</a:t>
            </a:r>
            <a:br>
              <a:rPr lang="en-AU" sz="3200" b="0" i="1" dirty="0">
                <a:ln w="0"/>
                <a:solidFill>
                  <a:schemeClr val="accent1"/>
                </a:solidFill>
                <a:effectLst>
                  <a:outerShdw blurRad="38100" dist="25400" dir="5400000" algn="ctr" rotWithShape="0">
                    <a:srgbClr val="6E747A">
                      <a:alpha val="43000"/>
                    </a:srgbClr>
                  </a:outerShdw>
                </a:effectLst>
              </a:rPr>
            </a:br>
            <a:endParaRPr lang="en-AU" sz="3200" dirty="0"/>
          </a:p>
        </p:txBody>
      </p:sp>
      <p:sp>
        <p:nvSpPr>
          <p:cNvPr id="3" name="Content Placeholder 2">
            <a:extLst>
              <a:ext uri="{FF2B5EF4-FFF2-40B4-BE49-F238E27FC236}">
                <a16:creationId xmlns:a16="http://schemas.microsoft.com/office/drawing/2014/main" id="{8AE53A91-73E8-07CB-554B-EB045F00C2ED}"/>
              </a:ext>
            </a:extLst>
          </p:cNvPr>
          <p:cNvSpPr>
            <a:spLocks noGrp="1"/>
          </p:cNvSpPr>
          <p:nvPr>
            <p:ph idx="1"/>
          </p:nvPr>
        </p:nvSpPr>
        <p:spPr>
          <a:xfrm>
            <a:off x="381000" y="4114800"/>
            <a:ext cx="6858000" cy="1667138"/>
          </a:xfrm>
        </p:spPr>
        <p:txBody>
          <a:bodyPr/>
          <a:lstStyle/>
          <a:p>
            <a:pPr>
              <a:spcBef>
                <a:spcPts val="0"/>
              </a:spcBef>
            </a:pPr>
            <a:r>
              <a:rPr lang="en-US" dirty="0"/>
              <a:t>Calculations reveal that each meson’s mass radius is smaller than its charge radius, matching available empirical inferences</a:t>
            </a:r>
          </a:p>
          <a:p>
            <a:pPr lvl="1">
              <a:spcBef>
                <a:spcPts val="0"/>
              </a:spcBef>
            </a:pPr>
            <a:r>
              <a:rPr lang="en-AU" sz="1800" b="0" i="1" dirty="0">
                <a:solidFill>
                  <a:srgbClr val="212121"/>
                </a:solidFill>
                <a:effectLst/>
              </a:rPr>
              <a:t>Empirical Determination of the Pion Mass Distribution</a:t>
            </a:r>
            <a:r>
              <a:rPr lang="en-AU" sz="1800" b="0" i="0" dirty="0">
                <a:solidFill>
                  <a:srgbClr val="212121"/>
                </a:solidFill>
                <a:effectLst/>
              </a:rPr>
              <a:t>, </a:t>
            </a:r>
          </a:p>
          <a:p>
            <a:pPr marL="857250" lvl="2" indent="0">
              <a:spcBef>
                <a:spcPts val="0"/>
              </a:spcBef>
              <a:buNone/>
            </a:pPr>
            <a:r>
              <a:rPr lang="en-AU" b="0" i="0" dirty="0">
                <a:solidFill>
                  <a:srgbClr val="212121"/>
                </a:solidFill>
                <a:effectLst/>
              </a:rPr>
              <a:t>Y-Z. Xu (</a:t>
            </a:r>
            <a:r>
              <a:rPr lang="ja-JP" altLang="en-US" b="0" i="0" dirty="0">
                <a:solidFill>
                  <a:srgbClr val="212121"/>
                </a:solidFill>
                <a:effectLst/>
              </a:rPr>
              <a:t>徐胤禛</a:t>
            </a:r>
            <a:r>
              <a:rPr lang="en-US" altLang="ja-JP" b="0" i="0" dirty="0">
                <a:solidFill>
                  <a:srgbClr val="212121"/>
                </a:solidFill>
                <a:effectLst/>
              </a:rPr>
              <a:t>) et al.</a:t>
            </a:r>
            <a:r>
              <a:rPr lang="en-AU" b="0" i="0" dirty="0">
                <a:solidFill>
                  <a:srgbClr val="212121"/>
                </a:solidFill>
                <a:effectLst/>
              </a:rPr>
              <a:t>, </a:t>
            </a:r>
            <a:r>
              <a:rPr lang="en-AU" b="0" i="0" u="sng" strike="noStrike" dirty="0">
                <a:effectLst/>
                <a:hlinkClick r:id="rId2"/>
              </a:rPr>
              <a:t>e-Print: 2302.07361 [hep-</a:t>
            </a:r>
            <a:r>
              <a:rPr lang="en-AU" b="0" i="0" u="sng" strike="noStrike" dirty="0" err="1">
                <a:effectLst/>
                <a:hlinkClick r:id="rId2"/>
              </a:rPr>
              <a:t>ph</a:t>
            </a:r>
            <a:r>
              <a:rPr lang="en-AU" b="0" i="0" u="sng" strike="noStrike" dirty="0">
                <a:effectLst/>
                <a:hlinkClick r:id="rId2"/>
              </a:rPr>
              <a:t>]</a:t>
            </a:r>
            <a:r>
              <a:rPr lang="en-AU" b="0" i="0" dirty="0">
                <a:solidFill>
                  <a:srgbClr val="212121"/>
                </a:solidFill>
                <a:effectLst/>
              </a:rPr>
              <a:t>, </a:t>
            </a:r>
            <a:r>
              <a:rPr lang="en-AU" b="0" i="0" u="sng" strike="noStrike" dirty="0">
                <a:effectLst/>
                <a:hlinkClick r:id="rId3"/>
              </a:rPr>
              <a:t>Chin. Phys. Lett. </a:t>
            </a:r>
            <a:r>
              <a:rPr lang="en-AU" b="0" i="1" u="sng" strike="noStrike" dirty="0">
                <a:effectLst/>
                <a:hlinkClick r:id="rId3"/>
              </a:rPr>
              <a:t>Express</a:t>
            </a:r>
            <a:r>
              <a:rPr lang="en-AU" b="0" i="0" u="sng" strike="noStrike" dirty="0">
                <a:effectLst/>
                <a:hlinkClick r:id="rId3"/>
              </a:rPr>
              <a:t> </a:t>
            </a:r>
            <a:r>
              <a:rPr lang="en-AU" b="1" i="0" u="sng" strike="noStrike" dirty="0">
                <a:effectLst/>
                <a:hlinkClick r:id="rId3"/>
              </a:rPr>
              <a:t>40</a:t>
            </a:r>
            <a:r>
              <a:rPr lang="en-AU" b="0" i="0" u="sng" strike="noStrike" dirty="0">
                <a:effectLst/>
                <a:hlinkClick r:id="rId3"/>
              </a:rPr>
              <a:t> (2023) 041201/1-7</a:t>
            </a:r>
            <a:r>
              <a:rPr lang="en-AU" b="0" i="0" dirty="0">
                <a:solidFill>
                  <a:srgbClr val="212121"/>
                </a:solidFill>
                <a:effectLst/>
              </a:rPr>
              <a:t>. </a:t>
            </a:r>
            <a:r>
              <a:rPr lang="en-AU" b="0" i="0" u="sng" strike="noStrike" dirty="0">
                <a:effectLst/>
                <a:hlinkClick r:id="rId4"/>
              </a:rPr>
              <a:t>Express Letter</a:t>
            </a:r>
            <a:r>
              <a:rPr lang="en-AU" b="0" i="0" dirty="0">
                <a:solidFill>
                  <a:srgbClr val="212121"/>
                </a:solidFill>
                <a:effectLst/>
              </a:rPr>
              <a:t>. </a:t>
            </a:r>
            <a:endParaRPr lang="en-US" dirty="0"/>
          </a:p>
        </p:txBody>
      </p:sp>
      <p:sp>
        <p:nvSpPr>
          <p:cNvPr id="4" name="Date Placeholder 3">
            <a:extLst>
              <a:ext uri="{FF2B5EF4-FFF2-40B4-BE49-F238E27FC236}">
                <a16:creationId xmlns:a16="http://schemas.microsoft.com/office/drawing/2014/main" id="{C7A8504A-A527-6834-A36A-8357AD1F7167}"/>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A2B80B7F-9723-0952-1661-9993F9AE2C50}"/>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00AA1823-5E37-CA66-C022-88475919271D}"/>
              </a:ext>
            </a:extLst>
          </p:cNvPr>
          <p:cNvSpPr>
            <a:spLocks noGrp="1"/>
          </p:cNvSpPr>
          <p:nvPr>
            <p:ph type="sldNum" sz="quarter" idx="12"/>
          </p:nvPr>
        </p:nvSpPr>
        <p:spPr/>
        <p:txBody>
          <a:bodyPr/>
          <a:lstStyle/>
          <a:p>
            <a:fld id="{87034D8C-3CB4-402A-BC46-2AB14C0FE90A}" type="slidenum">
              <a:rPr lang="en-US" smtClean="0"/>
              <a:pPr/>
              <a:t>113</a:t>
            </a:fld>
            <a:endParaRPr lang="en-US"/>
          </a:p>
        </p:txBody>
      </p:sp>
      <p:pic>
        <p:nvPicPr>
          <p:cNvPr id="7" name="Picture 6">
            <a:extLst>
              <a:ext uri="{FF2B5EF4-FFF2-40B4-BE49-F238E27FC236}">
                <a16:creationId xmlns:a16="http://schemas.microsoft.com/office/drawing/2014/main" id="{B91E0BE2-C6E1-BCAF-15C1-95EE856315B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382000" y="228600"/>
            <a:ext cx="3708663" cy="4751404"/>
          </a:xfrm>
          <a:prstGeom prst="rect">
            <a:avLst/>
          </a:prstGeom>
        </p:spPr>
      </p:pic>
      <p:sp>
        <p:nvSpPr>
          <p:cNvPr id="8" name="TextBox 7">
            <a:extLst>
              <a:ext uri="{FF2B5EF4-FFF2-40B4-BE49-F238E27FC236}">
                <a16:creationId xmlns:a16="http://schemas.microsoft.com/office/drawing/2014/main" id="{6DFA8098-FA47-E2DB-BE17-5404D48197DC}"/>
              </a:ext>
            </a:extLst>
          </p:cNvPr>
          <p:cNvSpPr txBox="1"/>
          <p:nvPr/>
        </p:nvSpPr>
        <p:spPr>
          <a:xfrm>
            <a:off x="7162800" y="5200471"/>
            <a:ext cx="5029200" cy="1200329"/>
          </a:xfrm>
          <a:prstGeom prst="rect">
            <a:avLst/>
          </a:prstGeom>
          <a:noFill/>
        </p:spPr>
        <p:txBody>
          <a:bodyPr wrap="square" rtlCol="0">
            <a:spAutoFit/>
          </a:bodyPr>
          <a:lstStyle/>
          <a:p>
            <a:pPr marL="285750" indent="-285750">
              <a:buFont typeface="Wingdings" panose="05000000000000000000" pitchFamily="2" charset="2"/>
              <a:buChar char="ü"/>
            </a:pPr>
            <a:r>
              <a:rPr lang="en-AU" dirty="0">
                <a:solidFill>
                  <a:schemeClr val="accent1">
                    <a:lumMod val="75000"/>
                  </a:schemeClr>
                </a:solidFill>
              </a:rPr>
              <a:t>Bound states; so, pressure integrates to zero (von Laue, 1911)</a:t>
            </a:r>
          </a:p>
          <a:p>
            <a:pPr marL="285750" indent="-285750">
              <a:buFont typeface="Wingdings" panose="05000000000000000000" pitchFamily="2" charset="2"/>
              <a:buChar char="ü"/>
            </a:pPr>
            <a:r>
              <a:rPr lang="en-AU" dirty="0">
                <a:solidFill>
                  <a:schemeClr val="accent1">
                    <a:lumMod val="75000"/>
                  </a:schemeClr>
                </a:solidFill>
              </a:rPr>
              <a:t>Zero in pressure near maximum in shear force</a:t>
            </a:r>
          </a:p>
          <a:p>
            <a:pPr marL="285750" indent="-285750">
              <a:buFont typeface="Wingdings" panose="05000000000000000000" pitchFamily="2" charset="2"/>
              <a:buChar char="ü"/>
            </a:pPr>
            <a:r>
              <a:rPr lang="en-AU" dirty="0">
                <a:solidFill>
                  <a:schemeClr val="accent1">
                    <a:lumMod val="75000"/>
                  </a:schemeClr>
                </a:solidFill>
              </a:rPr>
              <a:t>Kaon more compact; so, pressure higher</a:t>
            </a:r>
          </a:p>
        </p:txBody>
      </p:sp>
      <p:pic>
        <p:nvPicPr>
          <p:cNvPr id="10" name="Picture 9" descr="A graph of different colored lines&#10;&#10;AI-generated content may be incorrect.">
            <a:extLst>
              <a:ext uri="{FF2B5EF4-FFF2-40B4-BE49-F238E27FC236}">
                <a16:creationId xmlns:a16="http://schemas.microsoft.com/office/drawing/2014/main" id="{ED66BAF6-1CCE-1FCF-FB4C-8A80BD55AA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00" y="824568"/>
            <a:ext cx="4730705" cy="3214032"/>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FB9E891-B24E-905D-6DC5-13AF74BAAC99}"/>
                  </a:ext>
                </a:extLst>
              </p:cNvPr>
              <p:cNvSpPr txBox="1"/>
              <p:nvPr/>
            </p:nvSpPr>
            <p:spPr>
              <a:xfrm>
                <a:off x="4683761" y="1000035"/>
                <a:ext cx="4074585" cy="2831544"/>
              </a:xfrm>
              <a:prstGeom prst="rect">
                <a:avLst/>
              </a:prstGeom>
              <a:noFill/>
            </p:spPr>
            <p:txBody>
              <a:bodyPr wrap="square" rtlCol="0">
                <a:spAutoFit/>
              </a:bodyPr>
              <a:lstStyle/>
              <a:p>
                <a:pPr marL="285750" indent="-285750">
                  <a:buFont typeface="Wingdings" panose="05000000000000000000" pitchFamily="2" charset="2"/>
                  <a:buChar char="ü"/>
                </a:pPr>
                <a14:m>
                  <m:oMath xmlns:m="http://schemas.openxmlformats.org/officeDocument/2006/math">
                    <m:sSub>
                      <m:sSubPr>
                        <m:ctrlPr>
                          <a:rPr lang="en-AU" sz="2000" b="0" i="1" smtClean="0">
                            <a:solidFill>
                              <a:srgbClr val="008000"/>
                            </a:solidFill>
                            <a:latin typeface="Cambria Math" panose="02040503050406030204" pitchFamily="18" charset="0"/>
                          </a:rPr>
                        </m:ctrlPr>
                      </m:sSubPr>
                      <m:e>
                        <m:r>
                          <a:rPr lang="en-AU" sz="2000" b="0" i="1" smtClean="0">
                            <a:solidFill>
                              <a:srgbClr val="008000"/>
                            </a:solidFill>
                            <a:latin typeface="Cambria Math" panose="02040503050406030204" pitchFamily="18" charset="0"/>
                          </a:rPr>
                          <m:t>𝜃</m:t>
                        </m:r>
                      </m:e>
                      <m:sub>
                        <m:r>
                          <a:rPr lang="en-AU" sz="2000" b="0" i="1" smtClean="0">
                            <a:solidFill>
                              <a:srgbClr val="008000"/>
                            </a:solidFill>
                            <a:latin typeface="Cambria Math" panose="02040503050406030204" pitchFamily="18" charset="0"/>
                          </a:rPr>
                          <m:t>1</m:t>
                        </m:r>
                      </m:sub>
                    </m:sSub>
                    <m:d>
                      <m:dPr>
                        <m:ctrlPr>
                          <a:rPr lang="en-AU" sz="2000" b="0" i="1" smtClean="0">
                            <a:solidFill>
                              <a:srgbClr val="008000"/>
                            </a:solidFill>
                            <a:latin typeface="Cambria Math" panose="02040503050406030204" pitchFamily="18" charset="0"/>
                          </a:rPr>
                        </m:ctrlPr>
                      </m:dPr>
                      <m:e>
                        <m:sSup>
                          <m:sSupPr>
                            <m:ctrlPr>
                              <a:rPr lang="en-AU" sz="2000" b="0" i="1" smtClean="0">
                                <a:solidFill>
                                  <a:srgbClr val="008000"/>
                                </a:solidFill>
                                <a:latin typeface="Cambria Math" panose="02040503050406030204" pitchFamily="18" charset="0"/>
                              </a:rPr>
                            </m:ctrlPr>
                          </m:sSupPr>
                          <m:e>
                            <m:r>
                              <a:rPr lang="en-AU" sz="2000" b="0" i="1" smtClean="0">
                                <a:solidFill>
                                  <a:srgbClr val="008000"/>
                                </a:solidFill>
                                <a:latin typeface="Cambria Math" panose="02040503050406030204" pitchFamily="18" charset="0"/>
                              </a:rPr>
                              <m:t>𝑄</m:t>
                            </m:r>
                          </m:e>
                          <m:sup>
                            <m:r>
                              <a:rPr lang="en-AU" sz="2000" b="0" i="1" smtClean="0">
                                <a:solidFill>
                                  <a:srgbClr val="008000"/>
                                </a:solidFill>
                                <a:latin typeface="Cambria Math" panose="02040503050406030204" pitchFamily="18" charset="0"/>
                              </a:rPr>
                              <m:t>2</m:t>
                            </m:r>
                          </m:sup>
                        </m:sSup>
                      </m:e>
                    </m:d>
                  </m:oMath>
                </a14:m>
                <a:r>
                  <a:rPr lang="en-AU" sz="2000" dirty="0">
                    <a:solidFill>
                      <a:srgbClr val="008000"/>
                    </a:solidFill>
                  </a:rPr>
                  <a:t> is the pressure form factor</a:t>
                </a:r>
              </a:p>
              <a:p>
                <a:pPr marL="285750" indent="-285750">
                  <a:buFont typeface="Wingdings" panose="05000000000000000000" pitchFamily="2" charset="2"/>
                  <a:buChar char="ü"/>
                </a:pPr>
                <a:r>
                  <a:rPr lang="en-AU" sz="2000" dirty="0">
                    <a:solidFill>
                      <a:srgbClr val="008000"/>
                    </a:solidFill>
                  </a:rPr>
                  <a:t>Provides access to pressure and shear-force distributions within the meson</a:t>
                </a:r>
              </a:p>
              <a:p>
                <a:pPr marL="285750" indent="-285750">
                  <a:buFont typeface="Wingdings" panose="05000000000000000000" pitchFamily="2" charset="2"/>
                  <a:buChar char="ü"/>
                </a:pPr>
                <a:r>
                  <a:rPr lang="en-US" sz="2000" dirty="0">
                    <a:solidFill>
                      <a:srgbClr val="008000"/>
                    </a:solidFill>
                  </a:rPr>
                  <a:t>Meson core pressures are more than an order of magnitude greater than those in neutron stars. </a:t>
                </a:r>
              </a:p>
              <a:p>
                <a:pPr marL="285750" indent="-285750">
                  <a:buFont typeface="Wingdings" panose="05000000000000000000" pitchFamily="2" charset="2"/>
                  <a:buChar char="ü"/>
                </a:pPr>
                <a:endParaRPr lang="en-AU" dirty="0">
                  <a:solidFill>
                    <a:srgbClr val="002060"/>
                  </a:solidFill>
                </a:endParaRPr>
              </a:p>
            </p:txBody>
          </p:sp>
        </mc:Choice>
        <mc:Fallback xmlns="">
          <p:sp>
            <p:nvSpPr>
              <p:cNvPr id="11" name="TextBox 10">
                <a:extLst>
                  <a:ext uri="{FF2B5EF4-FFF2-40B4-BE49-F238E27FC236}">
                    <a16:creationId xmlns:a16="http://schemas.microsoft.com/office/drawing/2014/main" id="{4FB9E891-B24E-905D-6DC5-13AF74BAAC99}"/>
                  </a:ext>
                </a:extLst>
              </p:cNvPr>
              <p:cNvSpPr txBox="1">
                <a:spLocks noRot="1" noChangeAspect="1" noMove="1" noResize="1" noEditPoints="1" noAdjustHandles="1" noChangeArrowheads="1" noChangeShapeType="1" noTextEdit="1"/>
              </p:cNvSpPr>
              <p:nvPr/>
            </p:nvSpPr>
            <p:spPr>
              <a:xfrm>
                <a:off x="4683761" y="1000035"/>
                <a:ext cx="4074585" cy="2831544"/>
              </a:xfrm>
              <a:prstGeom prst="rect">
                <a:avLst/>
              </a:prstGeom>
              <a:blipFill>
                <a:blip r:embed="rId7"/>
                <a:stretch>
                  <a:fillRect l="-1345" t="-1075" r="-299"/>
                </a:stretch>
              </a:blipFill>
            </p:spPr>
            <p:txBody>
              <a:bodyPr/>
              <a:lstStyle/>
              <a:p>
                <a:r>
                  <a:rPr lang="en-AU">
                    <a:noFill/>
                  </a:rPr>
                  <a:t> </a:t>
                </a:r>
              </a:p>
            </p:txBody>
          </p:sp>
        </mc:Fallback>
      </mc:AlternateContent>
    </p:spTree>
    <p:extLst>
      <p:ext uri="{BB962C8B-B14F-4D97-AF65-F5344CB8AC3E}">
        <p14:creationId xmlns:p14="http://schemas.microsoft.com/office/powerpoint/2010/main" val="3767562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down)">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wipe(down)">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wipe(down)">
                                      <p:cBhvr>
                                        <p:cTn id="17" dur="500"/>
                                        <p:tgtEl>
                                          <p:spTgt spid="11">
                                            <p:txEl>
                                              <p:pRg st="2" end="2"/>
                                            </p:txEl>
                                          </p:spTgt>
                                        </p:tgtEl>
                                      </p:cBhvr>
                                    </p:animEffect>
                                  </p:childTnLst>
                                </p:cTn>
                              </p:par>
                              <p:par>
                                <p:cTn id="18" presetID="6" presetClass="entr" presetSubtype="16"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circle(in)">
                                      <p:cBhvr>
                                        <p:cTn id="20" dur="1000"/>
                                        <p:tgtEl>
                                          <p:spTgt spid="7"/>
                                        </p:tgtEl>
                                      </p:cBhvr>
                                    </p:animEffect>
                                  </p:childTnLst>
                                </p:cTn>
                              </p:par>
                              <p:par>
                                <p:cTn id="21" presetID="6" presetClass="entr" presetSubtype="16"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circle(in)">
                                      <p:cBhvr>
                                        <p:cTn id="2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7A912-E089-8D06-8A8C-33DC023ACDED}"/>
              </a:ext>
            </a:extLst>
          </p:cNvPr>
          <p:cNvSpPr>
            <a:spLocks noGrp="1"/>
          </p:cNvSpPr>
          <p:nvPr>
            <p:ph type="title"/>
          </p:nvPr>
        </p:nvSpPr>
        <p:spPr/>
        <p:txBody>
          <a:bodyPr/>
          <a:lstStyle/>
          <a:p>
            <a:r>
              <a:rPr lang="en-AU" sz="3200" b="0" i="1" dirty="0">
                <a:ln w="0"/>
                <a:solidFill>
                  <a:schemeClr val="accent1"/>
                </a:solidFill>
                <a:effectLst>
                  <a:outerShdw blurRad="38100" dist="25400" dir="5400000" algn="ctr" rotWithShape="0">
                    <a:srgbClr val="6E747A">
                      <a:alpha val="43000"/>
                    </a:srgbClr>
                  </a:outerShdw>
                </a:effectLst>
              </a:rPr>
              <a:t>Electron Ion Colliders</a:t>
            </a:r>
          </a:p>
        </p:txBody>
      </p:sp>
      <p:pic>
        <p:nvPicPr>
          <p:cNvPr id="8" name="Content Placeholder 7" descr="A white paper with black text&#10;&#10;AI-generated content may be incorrect.">
            <a:extLst>
              <a:ext uri="{FF2B5EF4-FFF2-40B4-BE49-F238E27FC236}">
                <a16:creationId xmlns:a16="http://schemas.microsoft.com/office/drawing/2014/main" id="{48B9480A-D6BE-13CF-26BE-ECA3375E97B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945173"/>
            <a:ext cx="7010400" cy="2985477"/>
          </a:xfrm>
        </p:spPr>
      </p:pic>
      <p:sp>
        <p:nvSpPr>
          <p:cNvPr id="4" name="Date Placeholder 3">
            <a:extLst>
              <a:ext uri="{FF2B5EF4-FFF2-40B4-BE49-F238E27FC236}">
                <a16:creationId xmlns:a16="http://schemas.microsoft.com/office/drawing/2014/main" id="{B71A7D22-8CC6-7043-49D8-A93BB802DC09}"/>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A3634AB3-D001-97E7-5F00-BCBC1867793F}"/>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AEF2C14B-ED32-2148-B4EE-F82EFB85DB74}"/>
              </a:ext>
            </a:extLst>
          </p:cNvPr>
          <p:cNvSpPr>
            <a:spLocks noGrp="1"/>
          </p:cNvSpPr>
          <p:nvPr>
            <p:ph type="sldNum" sz="quarter" idx="12"/>
          </p:nvPr>
        </p:nvSpPr>
        <p:spPr/>
        <p:txBody>
          <a:bodyPr/>
          <a:lstStyle/>
          <a:p>
            <a:fld id="{87034D8C-3CB4-402A-BC46-2AB14C0FE90A}" type="slidenum">
              <a:rPr lang="en-US" smtClean="0"/>
              <a:pPr/>
              <a:t>114</a:t>
            </a:fld>
            <a:endParaRPr lang="en-US"/>
          </a:p>
        </p:txBody>
      </p:sp>
      <p:pic>
        <p:nvPicPr>
          <p:cNvPr id="10" name="Picture 9" descr="A poster of a nuclear explosion&#10;&#10;AI-generated content may be incorrect.">
            <a:extLst>
              <a:ext uri="{FF2B5EF4-FFF2-40B4-BE49-F238E27FC236}">
                <a16:creationId xmlns:a16="http://schemas.microsoft.com/office/drawing/2014/main" id="{FC9BB5A5-CDD8-9463-A417-72AB846506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5147" y="381000"/>
            <a:ext cx="2709757" cy="3894091"/>
          </a:xfrm>
          <a:prstGeom prst="rect">
            <a:avLst/>
          </a:prstGeom>
        </p:spPr>
      </p:pic>
      <p:sp>
        <p:nvSpPr>
          <p:cNvPr id="11" name="Content Placeholder 2">
            <a:extLst>
              <a:ext uri="{FF2B5EF4-FFF2-40B4-BE49-F238E27FC236}">
                <a16:creationId xmlns:a16="http://schemas.microsoft.com/office/drawing/2014/main" id="{6DDD01CD-9F66-672F-5FD0-12649428CE2F}"/>
              </a:ext>
            </a:extLst>
          </p:cNvPr>
          <p:cNvSpPr txBox="1">
            <a:spLocks/>
          </p:cNvSpPr>
          <p:nvPr/>
        </p:nvSpPr>
        <p:spPr bwMode="auto">
          <a:xfrm>
            <a:off x="228600" y="4067389"/>
            <a:ext cx="9067800" cy="18514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1F497D"/>
              </a:buClr>
              <a:buFont typeface="Wingdings" pitchFamily="2" charset="2"/>
              <a:buChar char="Ø"/>
              <a:defRPr sz="2200">
                <a:solidFill>
                  <a:schemeClr val="tx2">
                    <a:lumMod val="75000"/>
                  </a:schemeClr>
                </a:solidFill>
                <a:latin typeface="+mn-lt"/>
                <a:ea typeface="+mn-ea"/>
                <a:cs typeface="+mn-cs"/>
              </a:defRPr>
            </a:lvl1pPr>
            <a:lvl2pPr marL="742950" indent="-285750" algn="l" rtl="0" eaLnBrk="1" fontAlgn="base" hangingPunct="1">
              <a:spcBef>
                <a:spcPct val="20000"/>
              </a:spcBef>
              <a:spcAft>
                <a:spcPct val="0"/>
              </a:spcAft>
              <a:buClr>
                <a:srgbClr val="1F497D"/>
              </a:buClr>
              <a:buChar char="–"/>
              <a:defRPr sz="2000">
                <a:solidFill>
                  <a:schemeClr val="tx2">
                    <a:lumMod val="75000"/>
                  </a:schemeClr>
                </a:solidFill>
                <a:latin typeface="+mn-lt"/>
              </a:defRPr>
            </a:lvl2pPr>
            <a:lvl3pPr marL="1143000" indent="-228600" algn="l" rtl="0" eaLnBrk="1" fontAlgn="base" hangingPunct="1">
              <a:spcBef>
                <a:spcPct val="20000"/>
              </a:spcBef>
              <a:spcAft>
                <a:spcPct val="0"/>
              </a:spcAft>
              <a:buClr>
                <a:srgbClr val="1F497D"/>
              </a:buClr>
              <a:buChar char="•"/>
              <a:defRPr sz="1600">
                <a:solidFill>
                  <a:schemeClr val="tx2">
                    <a:lumMod val="75000"/>
                  </a:schemeClr>
                </a:solidFill>
                <a:latin typeface="+mn-lt"/>
              </a:defRPr>
            </a:lvl3pPr>
            <a:lvl4pPr marL="1600200" indent="-228600" algn="l" rtl="0" eaLnBrk="1" fontAlgn="base" hangingPunct="1">
              <a:spcBef>
                <a:spcPct val="20000"/>
              </a:spcBef>
              <a:spcAft>
                <a:spcPct val="0"/>
              </a:spcAft>
              <a:buClr>
                <a:srgbClr val="1F497D"/>
              </a:buClr>
              <a:buChar char="–"/>
              <a:defRPr sz="1600">
                <a:solidFill>
                  <a:schemeClr val="tx2">
                    <a:lumMod val="75000"/>
                  </a:schemeClr>
                </a:solidFill>
                <a:latin typeface="+mn-lt"/>
              </a:defRPr>
            </a:lvl4pPr>
            <a:lvl5pPr marL="2057400" indent="-228600" algn="l" rtl="0" eaLnBrk="1" fontAlgn="base" hangingPunct="1">
              <a:spcBef>
                <a:spcPct val="20000"/>
              </a:spcBef>
              <a:spcAft>
                <a:spcPct val="0"/>
              </a:spcAft>
              <a:buClr>
                <a:srgbClr val="1F497D"/>
              </a:buClr>
              <a:buFont typeface="Arial" charset="0"/>
              <a:buChar char="»"/>
              <a:defRPr sz="1600">
                <a:solidFill>
                  <a:schemeClr val="tx2">
                    <a:lumMod val="75000"/>
                  </a:schemeClr>
                </a:solidFill>
                <a:latin typeface="+mn-lt"/>
              </a:defRPr>
            </a:lvl5pPr>
            <a:lvl6pPr marL="25146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6pPr>
            <a:lvl7pPr marL="29718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7pPr>
            <a:lvl8pPr marL="34290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8pPr>
            <a:lvl9pPr marL="38862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9pPr>
          </a:lstStyle>
          <a:p>
            <a:r>
              <a:rPr lang="en-US" kern="0" dirty="0"/>
              <a:t>Now available … first unified set of empirically benchmarked, parameter-free predictions for pion, kaon, proton, neutron elastic electromagnetic and gravitational form factors and their species decompositions with direct connections to three pillars of emergent hadron mass</a:t>
            </a:r>
          </a:p>
          <a:p>
            <a:r>
              <a:rPr lang="en-US" kern="0" dirty="0"/>
              <a:t>Also … </a:t>
            </a:r>
            <a:r>
              <a:rPr lang="en-US" i="1" kern="0" dirty="0"/>
              <a:t>ab initio</a:t>
            </a:r>
            <a:r>
              <a:rPr lang="en-US" kern="0" dirty="0"/>
              <a:t> predictions for pion and kaon structure functions</a:t>
            </a:r>
          </a:p>
          <a:p>
            <a:r>
              <a:rPr lang="en-US" kern="0" dirty="0"/>
              <a:t>Next step … nucleon structure function predictions with equal QCD fidelity </a:t>
            </a:r>
          </a:p>
        </p:txBody>
      </p:sp>
    </p:spTree>
    <p:extLst>
      <p:ext uri="{BB962C8B-B14F-4D97-AF65-F5344CB8AC3E}">
        <p14:creationId xmlns:p14="http://schemas.microsoft.com/office/powerpoint/2010/main" val="2147308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26D0408-B3D7-7C1F-A52A-349A9C2D0D3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910080" y="4842056"/>
            <a:ext cx="2371837" cy="1795950"/>
          </a:xfrm>
          <a:prstGeom prst="rect">
            <a:avLst/>
          </a:prstGeom>
          <a:ln>
            <a:noFill/>
          </a:ln>
          <a:effectLst>
            <a:outerShdw blurRad="190500" algn="tl" rotWithShape="0">
              <a:srgbClr val="000000">
                <a:alpha val="70000"/>
              </a:srgbClr>
            </a:outerShdw>
          </a:effectLst>
        </p:spPr>
      </p:pic>
      <p:sp>
        <p:nvSpPr>
          <p:cNvPr id="2" name="Title 1">
            <a:extLst>
              <a:ext uri="{FF2B5EF4-FFF2-40B4-BE49-F238E27FC236}">
                <a16:creationId xmlns:a16="http://schemas.microsoft.com/office/drawing/2014/main" id="{659489BF-1885-FACA-F1D3-F17BA819E1A6}"/>
              </a:ext>
            </a:extLst>
          </p:cNvPr>
          <p:cNvSpPr>
            <a:spLocks noGrp="1"/>
          </p:cNvSpPr>
          <p:nvPr>
            <p:ph type="title"/>
          </p:nvPr>
        </p:nvSpPr>
        <p:spPr>
          <a:xfrm>
            <a:off x="609600" y="369282"/>
            <a:ext cx="10972800" cy="1143000"/>
          </a:xfrm>
        </p:spPr>
        <p:txBody>
          <a:bodyPr/>
          <a:lstStyle/>
          <a:p>
            <a:pPr algn="ctr"/>
            <a:r>
              <a:rPr lang="en-AU" sz="3200" b="0" i="1" dirty="0">
                <a:ln w="0"/>
                <a:solidFill>
                  <a:schemeClr val="accent1"/>
                </a:solidFill>
                <a:effectLst>
                  <a:outerShdw blurRad="38100" dist="25400" dir="5400000" algn="ctr" rotWithShape="0">
                    <a:srgbClr val="6E747A">
                      <a:alpha val="43000"/>
                    </a:srgbClr>
                  </a:outerShdw>
                </a:effectLst>
              </a:rPr>
              <a:t>Synergy of Experiment, Phenomenology, Theory</a:t>
            </a:r>
          </a:p>
        </p:txBody>
      </p:sp>
      <p:sp>
        <p:nvSpPr>
          <p:cNvPr id="4" name="Date Placeholder 3">
            <a:extLst>
              <a:ext uri="{FF2B5EF4-FFF2-40B4-BE49-F238E27FC236}">
                <a16:creationId xmlns:a16="http://schemas.microsoft.com/office/drawing/2014/main" id="{3F3E611B-04B0-2DFA-F045-06F05679AA13}"/>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57DCA04A-3E5C-E67C-50F8-42521A0223FB}"/>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A79BADA8-A0CC-FD7F-640E-1A78C4F9C2A9}"/>
              </a:ext>
            </a:extLst>
          </p:cNvPr>
          <p:cNvSpPr>
            <a:spLocks noGrp="1"/>
          </p:cNvSpPr>
          <p:nvPr>
            <p:ph type="sldNum" sz="quarter" idx="12"/>
          </p:nvPr>
        </p:nvSpPr>
        <p:spPr/>
        <p:txBody>
          <a:bodyPr/>
          <a:lstStyle/>
          <a:p>
            <a:fld id="{87034D8C-3CB4-402A-BC46-2AB14C0FE90A}" type="slidenum">
              <a:rPr lang="en-US" smtClean="0"/>
              <a:pPr/>
              <a:t>115</a:t>
            </a:fld>
            <a:endParaRPr lang="en-US"/>
          </a:p>
        </p:txBody>
      </p:sp>
      <p:pic>
        <p:nvPicPr>
          <p:cNvPr id="7" name="Picture 6" descr="A screenshot of a cell phone&#10;&#10;Description automatically generated">
            <a:extLst>
              <a:ext uri="{FF2B5EF4-FFF2-40B4-BE49-F238E27FC236}">
                <a16:creationId xmlns:a16="http://schemas.microsoft.com/office/drawing/2014/main" id="{6F83790A-A5DE-2FF4-CE80-3BD6F86F989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301" y="4788032"/>
            <a:ext cx="2319676" cy="1522996"/>
          </a:xfrm>
          <a:prstGeom prst="rect">
            <a:avLst/>
          </a:prstGeom>
          <a:ln>
            <a:noFill/>
          </a:ln>
          <a:effectLst>
            <a:outerShdw blurRad="292100" dist="139700" dir="2700000" algn="tl" rotWithShape="0">
              <a:srgbClr val="333333">
                <a:alpha val="65000"/>
              </a:srgbClr>
            </a:outerShdw>
          </a:effectLst>
        </p:spPr>
      </p:pic>
      <p:pic>
        <p:nvPicPr>
          <p:cNvPr id="9" name="Picture 8" descr="Chart, line chart&#10;&#10;Description automatically generated">
            <a:extLst>
              <a:ext uri="{FF2B5EF4-FFF2-40B4-BE49-F238E27FC236}">
                <a16:creationId xmlns:a16="http://schemas.microsoft.com/office/drawing/2014/main" id="{78DD0C96-612F-0A8D-A987-12EA0D81ADB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51525" y="4721261"/>
            <a:ext cx="2157633" cy="1632648"/>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F51F80-079B-D591-60E3-4B67D1A5C6C4}"/>
                  </a:ext>
                </a:extLst>
              </p:cNvPr>
              <p:cNvSpPr>
                <a:spLocks noGrp="1"/>
              </p:cNvSpPr>
              <p:nvPr>
                <p:ph idx="1"/>
              </p:nvPr>
            </p:nvSpPr>
            <p:spPr>
              <a:xfrm>
                <a:off x="381000" y="838200"/>
                <a:ext cx="11582400" cy="4678363"/>
              </a:xfrm>
            </p:spPr>
            <p:txBody>
              <a:bodyPr/>
              <a:lstStyle/>
              <a:p>
                <a:r>
                  <a:rPr lang="en-AU" sz="1700" i="1" dirty="0">
                    <a:ln w="0"/>
                    <a:solidFill>
                      <a:schemeClr val="accent1"/>
                    </a:solidFill>
                    <a:effectLst>
                      <a:outerShdw blurRad="38100" dist="25400" dir="5400000" algn="ctr" rotWithShape="0">
                        <a:srgbClr val="6E747A">
                          <a:alpha val="43000"/>
                        </a:srgbClr>
                      </a:outerShdw>
                    </a:effectLst>
                  </a:rPr>
                  <a:t>Continuum strong interaction theory is maturing </a:t>
                </a:r>
              </a:p>
              <a:p>
                <a:pPr lvl="1">
                  <a:buFont typeface="Wingdings" panose="05000000000000000000" pitchFamily="2" charset="2"/>
                  <a:buChar char="ü"/>
                </a:pPr>
                <a:r>
                  <a:rPr lang="en-AU" sz="1700" i="1" dirty="0">
                    <a:ln w="0"/>
                    <a:solidFill>
                      <a:schemeClr val="accent1"/>
                    </a:solidFill>
                    <a:effectLst>
                      <a:outerShdw blurRad="38100" dist="25400" dir="5400000" algn="ctr" rotWithShape="0">
                        <a:srgbClr val="6E747A">
                          <a:alpha val="43000"/>
                        </a:srgbClr>
                      </a:outerShdw>
                    </a:effectLst>
                  </a:rPr>
                  <a:t>Expanding array of parameter-free predictions for the nucleon – yes </a:t>
                </a:r>
              </a:p>
              <a:p>
                <a:pPr lvl="1">
                  <a:buFont typeface="Wingdings" panose="05000000000000000000" pitchFamily="2" charset="2"/>
                  <a:buChar char="ü"/>
                </a:pPr>
                <a:r>
                  <a:rPr lang="en-AU" sz="1700" i="1" dirty="0">
                    <a:ln w="0"/>
                    <a:solidFill>
                      <a:schemeClr val="accent1"/>
                    </a:solidFill>
                    <a:effectLst>
                      <a:outerShdw blurRad="38100" dist="25400" dir="5400000" algn="ctr" rotWithShape="0">
                        <a:srgbClr val="6E747A">
                          <a:alpha val="43000"/>
                        </a:srgbClr>
                      </a:outerShdw>
                    </a:effectLst>
                  </a:rPr>
                  <a:t>And all the other hadrons whose properties express the full meaning of QCD</a:t>
                </a:r>
              </a:p>
              <a:p>
                <a:pPr lvl="2">
                  <a:buFont typeface="Wingdings" panose="05000000000000000000" pitchFamily="2" charset="2"/>
                  <a:buChar char="Ø"/>
                </a:pPr>
                <a:r>
                  <a:rPr lang="en-AU" sz="1700" i="1" dirty="0">
                    <a:ln w="0"/>
                    <a:solidFill>
                      <a:schemeClr val="accent1"/>
                    </a:solidFill>
                    <a:effectLst>
                      <a:outerShdw blurRad="38100" dist="25400" dir="5400000" algn="ctr" rotWithShape="0">
                        <a:srgbClr val="6E747A">
                          <a:alpha val="43000"/>
                        </a:srgbClr>
                      </a:outerShdw>
                    </a:effectLst>
                  </a:rPr>
                  <a:t>Structure of Nature’s most fundamental Nambu-Goldstone bosons</a:t>
                </a:r>
              </a:p>
              <a:p>
                <a:pPr lvl="2">
                  <a:buFont typeface="Wingdings" panose="05000000000000000000" pitchFamily="2" charset="2"/>
                  <a:buChar char="Ø"/>
                </a:pPr>
                <a:r>
                  <a:rPr lang="en-AU" sz="1700" i="1" dirty="0">
                    <a:ln w="0"/>
                    <a:solidFill>
                      <a:schemeClr val="accent1"/>
                    </a:solidFill>
                    <a:effectLst>
                      <a:outerShdw blurRad="38100" dist="25400" dir="5400000" algn="ctr" rotWithShape="0">
                        <a:srgbClr val="6E747A">
                          <a:alpha val="43000"/>
                        </a:srgbClr>
                      </a:outerShdw>
                    </a:effectLst>
                  </a:rPr>
                  <a:t>Structure of baryons, e.g., </a:t>
                </a:r>
              </a:p>
              <a:p>
                <a:pPr marL="914400" lvl="2" indent="0">
                  <a:buNone/>
                </a:pPr>
                <a:r>
                  <a:rPr lang="en-AU" sz="1700" i="1" dirty="0">
                    <a:ln w="0"/>
                    <a:solidFill>
                      <a:schemeClr val="accent1"/>
                    </a:solidFill>
                    <a:effectLst>
                      <a:outerShdw blurRad="38100" dist="25400" dir="5400000" algn="ctr" rotWithShape="0">
                        <a:srgbClr val="6E747A">
                          <a:alpha val="43000"/>
                        </a:srgbClr>
                      </a:outerShdw>
                    </a:effectLst>
                  </a:rPr>
                  <a:t>              </a:t>
                </a:r>
                <a14:m>
                  <m:oMath xmlns:m="http://schemas.openxmlformats.org/officeDocument/2006/math">
                    <m:sSup>
                      <m:sSupPr>
                        <m:ctrlPr>
                          <a:rPr lang="en-AU" sz="1700" b="0"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ctrlPr>
                      </m:sSupPr>
                      <m:e>
                        <m:r>
                          <a:rPr lang="en-AU" sz="1700" b="0"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𝑄</m:t>
                        </m:r>
                      </m:e>
                      <m:sup>
                        <m:r>
                          <a:rPr lang="en-AU" sz="1700" b="0"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2</m:t>
                        </m:r>
                      </m:sup>
                    </m:sSup>
                  </m:oMath>
                </a14:m>
                <a:r>
                  <a:rPr lang="en-AU" sz="1700" i="1" dirty="0">
                    <a:ln w="0"/>
                    <a:solidFill>
                      <a:schemeClr val="accent1"/>
                    </a:solidFill>
                    <a:effectLst>
                      <a:outerShdw blurRad="38100" dist="25400" dir="5400000" algn="ctr" rotWithShape="0">
                        <a:srgbClr val="6E747A">
                          <a:alpha val="43000"/>
                        </a:srgbClr>
                      </a:outerShdw>
                    </a:effectLst>
                  </a:rPr>
                  <a:t>-dependence of nucleon resonance transition form factors</a:t>
                </a:r>
              </a:p>
              <a:p>
                <a:pPr lvl="3">
                  <a:buFont typeface="Wingdings" panose="05000000000000000000" pitchFamily="2" charset="2"/>
                  <a:buChar char="ü"/>
                </a:pPr>
                <a:r>
                  <a:rPr lang="en-AU" sz="1700" i="1" dirty="0">
                    <a:ln w="0"/>
                    <a:solidFill>
                      <a:schemeClr val="accent1"/>
                    </a:solidFill>
                    <a:effectLst>
                      <a:outerShdw blurRad="38100" dist="25400" dir="5400000" algn="ctr" rotWithShape="0">
                        <a:srgbClr val="6E747A">
                          <a:alpha val="43000"/>
                        </a:srgbClr>
                      </a:outerShdw>
                    </a:effectLst>
                  </a:rPr>
                  <a:t>Spectrum is insufficient – many models give same spectrum, but transition form factors discriminate between pictures.</a:t>
                </a:r>
              </a:p>
              <a:p>
                <a:r>
                  <a:rPr lang="en-US" sz="1700" i="1" dirty="0">
                    <a:ln w="0"/>
                    <a:solidFill>
                      <a:schemeClr val="accent1"/>
                    </a:solidFill>
                    <a:effectLst>
                      <a:outerShdw blurRad="38100" dist="25400" dir="5400000" algn="ctr" rotWithShape="0">
                        <a:srgbClr val="6E747A">
                          <a:alpha val="43000"/>
                        </a:srgbClr>
                      </a:outerShdw>
                    </a:effectLst>
                  </a:rPr>
                  <a:t>Understanding how QCD’s simplicity explains the emergence of hadron mass and structure requires investment in facilities that can deliver precision data on much more than one of Nature’s hadrons.</a:t>
                </a:r>
                <a:endParaRPr lang="en-AU" sz="1700" i="1" dirty="0">
                  <a:ln w="0"/>
                  <a:solidFill>
                    <a:schemeClr val="accent1"/>
                  </a:solidFill>
                  <a:effectLst>
                    <a:outerShdw blurRad="38100" dist="25400" dir="5400000" algn="ctr" rotWithShape="0">
                      <a:srgbClr val="6E747A">
                        <a:alpha val="43000"/>
                      </a:srgbClr>
                    </a:outerShdw>
                  </a:effectLst>
                </a:endParaRPr>
              </a:p>
              <a:p>
                <a:r>
                  <a:rPr lang="en-US" sz="1700" i="1" dirty="0">
                    <a:ln w="0"/>
                    <a:solidFill>
                      <a:schemeClr val="accent1"/>
                    </a:solidFill>
                    <a:effectLst>
                      <a:outerShdw blurRad="38100" dist="25400" dir="5400000" algn="ctr" rotWithShape="0">
                        <a:srgbClr val="6E747A">
                          <a:alpha val="43000"/>
                        </a:srgbClr>
                      </a:outerShdw>
                    </a:effectLst>
                  </a:rPr>
                  <a:t>AMBER@CERN, EIC, </a:t>
                </a:r>
                <a:r>
                  <a:rPr lang="en-US" sz="1700" i="1" dirty="0" err="1">
                    <a:ln w="0"/>
                    <a:solidFill>
                      <a:schemeClr val="accent1"/>
                    </a:solidFill>
                    <a:effectLst>
                      <a:outerShdw blurRad="38100" dist="25400" dir="5400000" algn="ctr" rotWithShape="0">
                        <a:srgbClr val="6E747A">
                          <a:alpha val="43000"/>
                        </a:srgbClr>
                      </a:outerShdw>
                    </a:effectLst>
                  </a:rPr>
                  <a:t>EicC</a:t>
                </a:r>
                <a:r>
                  <a:rPr lang="en-US" sz="1700" i="1" dirty="0">
                    <a:ln w="0"/>
                    <a:solidFill>
                      <a:schemeClr val="accent1"/>
                    </a:solidFill>
                    <a:effectLst>
                      <a:outerShdw blurRad="38100" dist="25400" dir="5400000" algn="ctr" rotWithShape="0">
                        <a:srgbClr val="6E747A">
                          <a:alpha val="43000"/>
                        </a:srgbClr>
                      </a:outerShdw>
                    </a:effectLst>
                  </a:rPr>
                  <a:t>, STCF, CEPC, JLab22, </a:t>
                </a:r>
                <a:r>
                  <a:rPr lang="en-US" sz="1700" i="1" dirty="0" err="1">
                    <a:ln w="0"/>
                    <a:solidFill>
                      <a:schemeClr val="accent1"/>
                    </a:solidFill>
                    <a:effectLst>
                      <a:outerShdw blurRad="38100" dist="25400" dir="5400000" algn="ctr" rotWithShape="0">
                        <a:srgbClr val="6E747A">
                          <a:alpha val="43000"/>
                        </a:srgbClr>
                      </a:outerShdw>
                    </a:effectLst>
                  </a:rPr>
                  <a:t>LHeC</a:t>
                </a:r>
                <a:r>
                  <a:rPr lang="en-US" sz="1700" i="1" dirty="0">
                    <a:ln w="0"/>
                    <a:solidFill>
                      <a:schemeClr val="accent1"/>
                    </a:solidFill>
                    <a:effectLst>
                      <a:outerShdw blurRad="38100" dist="25400" dir="5400000" algn="ctr" rotWithShape="0">
                        <a:srgbClr val="6E747A">
                          <a:alpha val="43000"/>
                        </a:srgbClr>
                      </a:outerShdw>
                    </a:effectLst>
                  </a:rPr>
                  <a:t>, QCD@FAIR could …</a:t>
                </a:r>
              </a:p>
              <a:p>
                <a:pPr lvl="1">
                  <a:buFont typeface="Wingdings" panose="05000000000000000000" pitchFamily="2" charset="2"/>
                  <a:buChar char="ü"/>
                </a:pPr>
                <a:r>
                  <a:rPr lang="en-US" sz="1700" i="1" dirty="0">
                    <a:ln w="0"/>
                    <a:solidFill>
                      <a:schemeClr val="accent1"/>
                    </a:solidFill>
                    <a:effectLst>
                      <a:outerShdw blurRad="38100" dist="25400" dir="5400000" algn="ctr" rotWithShape="0">
                        <a:srgbClr val="6E747A">
                          <a:alpha val="43000"/>
                        </a:srgbClr>
                      </a:outerShdw>
                    </a:effectLst>
                  </a:rPr>
                  <a:t>Deliver precise structure data on a wide range of hadrons with distinctly different quantum numbers </a:t>
                </a:r>
              </a:p>
              <a:p>
                <a:pPr lvl="1">
                  <a:buFont typeface="Wingdings" panose="05000000000000000000" pitchFamily="2" charset="2"/>
                  <a:buChar char="ü"/>
                </a:pPr>
                <a:r>
                  <a:rPr lang="en-US" sz="1700" i="1" dirty="0">
                    <a:ln w="0"/>
                    <a:solidFill>
                      <a:schemeClr val="accent1"/>
                    </a:solidFill>
                    <a:effectLst>
                      <a:outerShdw blurRad="38100" dist="25400" dir="5400000" algn="ctr" rotWithShape="0">
                        <a:srgbClr val="6E747A">
                          <a:alpha val="43000"/>
                        </a:srgbClr>
                      </a:outerShdw>
                    </a:effectLst>
                  </a:rPr>
                  <a:t>Thereby move Science into a new realm of understanding. </a:t>
                </a:r>
              </a:p>
              <a:p>
                <a:pPr marL="0" indent="0">
                  <a:buNone/>
                </a:pPr>
                <a:r>
                  <a:rPr lang="en-AU" sz="2400" i="1" dirty="0">
                    <a:ln w="0"/>
                    <a:solidFill>
                      <a:srgbClr val="CC9900"/>
                    </a:solidFill>
                    <a:effectLst>
                      <a:outerShdw blurRad="38100" dist="25400" dir="5400000" algn="ctr" rotWithShape="0">
                        <a:srgbClr val="6E747A">
                          <a:alpha val="43000"/>
                        </a:srgbClr>
                      </a:outerShdw>
                    </a:effectLst>
                  </a:rPr>
                  <a:t>				</a:t>
                </a:r>
                <a:endParaRPr lang="en-AU" sz="1800" b="0" i="0" dirty="0">
                  <a:solidFill>
                    <a:srgbClr val="212121"/>
                  </a:solidFill>
                  <a:effectLst/>
                </a:endParaRPr>
              </a:p>
            </p:txBody>
          </p:sp>
        </mc:Choice>
        <mc:Fallback xmlns="">
          <p:sp>
            <p:nvSpPr>
              <p:cNvPr id="3" name="Content Placeholder 2">
                <a:extLst>
                  <a:ext uri="{FF2B5EF4-FFF2-40B4-BE49-F238E27FC236}">
                    <a16:creationId xmlns:a16="http://schemas.microsoft.com/office/drawing/2014/main" id="{33F51F80-079B-D591-60E3-4B67D1A5C6C4}"/>
                  </a:ext>
                </a:extLst>
              </p:cNvPr>
              <p:cNvSpPr>
                <a:spLocks noGrp="1" noRot="1" noChangeAspect="1" noMove="1" noResize="1" noEditPoints="1" noAdjustHandles="1" noChangeArrowheads="1" noChangeShapeType="1" noTextEdit="1"/>
              </p:cNvSpPr>
              <p:nvPr>
                <p:ph idx="1"/>
              </p:nvPr>
            </p:nvSpPr>
            <p:spPr>
              <a:xfrm>
                <a:off x="381000" y="838200"/>
                <a:ext cx="11582400" cy="4678363"/>
              </a:xfrm>
              <a:blipFill>
                <a:blip r:embed="rId6"/>
                <a:stretch>
                  <a:fillRect l="-368" t="-652"/>
                </a:stretch>
              </a:blipFill>
            </p:spPr>
            <p:txBody>
              <a:bodyPr/>
              <a:lstStyle/>
              <a:p>
                <a:r>
                  <a:rPr lang="en-AU">
                    <a:noFill/>
                  </a:rPr>
                  <a:t> </a:t>
                </a:r>
              </a:p>
            </p:txBody>
          </p:sp>
        </mc:Fallback>
      </mc:AlternateContent>
      <p:sp>
        <p:nvSpPr>
          <p:cNvPr id="10" name="TextBox 9">
            <a:extLst>
              <a:ext uri="{FF2B5EF4-FFF2-40B4-BE49-F238E27FC236}">
                <a16:creationId xmlns:a16="http://schemas.microsoft.com/office/drawing/2014/main" id="{B3B6B4C4-CDDD-3A4B-84C5-393E168FD8AE}"/>
              </a:ext>
            </a:extLst>
          </p:cNvPr>
          <p:cNvSpPr txBox="1"/>
          <p:nvPr/>
        </p:nvSpPr>
        <p:spPr>
          <a:xfrm>
            <a:off x="666750" y="54529"/>
            <a:ext cx="10858498" cy="492443"/>
          </a:xfrm>
          <a:prstGeom prst="rect">
            <a:avLst/>
          </a:prstGeom>
          <a:noFill/>
        </p:spPr>
        <p:txBody>
          <a:bodyPr wrap="square" rtlCol="0">
            <a:spAutoFit/>
          </a:bodyPr>
          <a:lstStyle/>
          <a:p>
            <a:pPr marL="0" indent="0">
              <a:buNone/>
            </a:pPr>
            <a:r>
              <a:rPr lang="en-AU" sz="2600" i="1" dirty="0">
                <a:ln w="0"/>
                <a:solidFill>
                  <a:srgbClr val="CC9900"/>
                </a:solidFill>
                <a:effectLst>
                  <a:outerShdw blurRad="38100" dist="25400" dir="5400000" algn="ctr" rotWithShape="0">
                    <a:srgbClr val="6E747A">
                      <a:alpha val="43000"/>
                    </a:srgbClr>
                  </a:outerShdw>
                </a:effectLst>
              </a:rPr>
              <a:t>Gather all pieces of the puzzle … Reveal the source of Nature’s basic mass-scale</a:t>
            </a:r>
            <a:endParaRPr lang="en-AU" sz="2600" i="1" u="none" strike="noStrike" dirty="0">
              <a:ln w="0"/>
              <a:solidFill>
                <a:srgbClr val="CC9900"/>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444291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arn(inVertical)">
                                      <p:cBhvr>
                                        <p:cTn id="13" dur="500"/>
                                        <p:tgtEl>
                                          <p:spTgt spid="3">
                                            <p:txEl>
                                              <p:pRg st="2" end="2"/>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arn(inVertical)">
                                      <p:cBhvr>
                                        <p:cTn id="16" dur="500"/>
                                        <p:tgtEl>
                                          <p:spTgt spid="3">
                                            <p:txEl>
                                              <p:pRg st="3" end="3"/>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arn(inVertical)">
                                      <p:cBhvr>
                                        <p:cTn id="19" dur="500"/>
                                        <p:tgtEl>
                                          <p:spTgt spid="3">
                                            <p:txEl>
                                              <p:pRg st="4" end="4"/>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arn(inVertical)">
                                      <p:cBhvr>
                                        <p:cTn id="22" dur="500"/>
                                        <p:tgtEl>
                                          <p:spTgt spid="3">
                                            <p:txEl>
                                              <p:pRg st="5" end="5"/>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barn(inVertical)">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arn(inVertical)">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barn(inVertical)">
                                      <p:cBhvr>
                                        <p:cTn id="35" dur="500"/>
                                        <p:tgtEl>
                                          <p:spTgt spid="3">
                                            <p:txEl>
                                              <p:pRg st="8" end="8"/>
                                            </p:txEl>
                                          </p:spTgt>
                                        </p:tgtEl>
                                      </p:cBhvr>
                                    </p:animEffect>
                                  </p:childTnLst>
                                </p:cTn>
                              </p:par>
                              <p:par>
                                <p:cTn id="36" presetID="16" presetClass="entr" presetSubtype="21"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barn(inVertical)">
                                      <p:cBhvr>
                                        <p:cTn id="38" dur="500"/>
                                        <p:tgtEl>
                                          <p:spTgt spid="3">
                                            <p:txEl>
                                              <p:pRg st="9" end="9"/>
                                            </p:txEl>
                                          </p:spTgt>
                                        </p:tgtEl>
                                      </p:cBhvr>
                                    </p:animEffect>
                                  </p:childTnLst>
                                </p:cTn>
                              </p:par>
                              <p:par>
                                <p:cTn id="39" presetID="16" presetClass="entr" presetSubtype="21"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barn(inVertical)">
                                      <p:cBhvr>
                                        <p:cTn id="41" dur="500"/>
                                        <p:tgtEl>
                                          <p:spTgt spid="3">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circle(in)">
                                      <p:cBhvr>
                                        <p:cTn id="46" dur="2000"/>
                                        <p:tgtEl>
                                          <p:spTgt spid="7"/>
                                        </p:tgtEl>
                                      </p:cBhvr>
                                    </p:animEffect>
                                  </p:childTnLst>
                                </p:cTn>
                              </p:par>
                              <p:par>
                                <p:cTn id="47" presetID="6" presetClass="entr" presetSubtype="16" fill="hold"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circle(in)">
                                      <p:cBhvr>
                                        <p:cTn id="49" dur="2000"/>
                                        <p:tgtEl>
                                          <p:spTgt spid="9"/>
                                        </p:tgtEl>
                                      </p:cBhvr>
                                    </p:animEffect>
                                  </p:childTnLst>
                                </p:cTn>
                              </p:par>
                              <p:par>
                                <p:cTn id="50" presetID="6" presetClass="entr" presetSubtype="16"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circle(in)">
                                      <p:cBhvr>
                                        <p:cTn id="52" dur="2000"/>
                                        <p:tgtEl>
                                          <p:spTgt spid="10"/>
                                        </p:tgtEl>
                                      </p:cBhvr>
                                    </p:animEffect>
                                  </p:childTnLst>
                                </p:cTn>
                              </p:par>
                              <p:par>
                                <p:cTn id="53" presetID="6" presetClass="entr" presetSubtype="16"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circle(in)">
                                      <p:cBhvr>
                                        <p:cTn id="55"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4E8E5-0DE0-4CA6-9BED-FFB571FA134C}"/>
              </a:ext>
            </a:extLst>
          </p:cNvPr>
          <p:cNvSpPr>
            <a:spLocks noGrp="1"/>
          </p:cNvSpPr>
          <p:nvPr>
            <p:ph type="title"/>
          </p:nvPr>
        </p:nvSpPr>
        <p:spPr/>
        <p:txBody>
          <a:bodyPr/>
          <a:lstStyle/>
          <a:p>
            <a:r>
              <a:rPr lang="en-GB" sz="3600" dirty="0">
                <a:latin typeface="Lucida Calligraphy" panose="03010101010101010101" pitchFamily="66" charset="0"/>
              </a:rPr>
              <a:t>Emergent Hadron Mass</a:t>
            </a:r>
            <a:endParaRPr lang="en-US" sz="3600" dirty="0">
              <a:latin typeface="Lucida Calligraphy" panose="03010101010101010101" pitchFamily="66" charset="0"/>
            </a:endParaRPr>
          </a:p>
        </p:txBody>
      </p:sp>
      <p:sp>
        <p:nvSpPr>
          <p:cNvPr id="3" name="Content Placeholder 2">
            <a:extLst>
              <a:ext uri="{FF2B5EF4-FFF2-40B4-BE49-F238E27FC236}">
                <a16:creationId xmlns:a16="http://schemas.microsoft.com/office/drawing/2014/main" id="{7EF29C17-0B57-4AE6-AF15-BF19AB789C5A}"/>
              </a:ext>
            </a:extLst>
          </p:cNvPr>
          <p:cNvSpPr>
            <a:spLocks noGrp="1"/>
          </p:cNvSpPr>
          <p:nvPr>
            <p:ph idx="1"/>
          </p:nvPr>
        </p:nvSpPr>
        <p:spPr>
          <a:xfrm>
            <a:off x="609600" y="1112837"/>
            <a:ext cx="10972800" cy="4906963"/>
          </a:xfrm>
        </p:spPr>
        <p:txBody>
          <a:bodyPr/>
          <a:lstStyle/>
          <a:p>
            <a:r>
              <a:rPr lang="en-GB" dirty="0"/>
              <a:t>QCD is unique amongst known fundamental theories of natural phenomena</a:t>
            </a:r>
          </a:p>
          <a:p>
            <a:pPr lvl="1"/>
            <a:r>
              <a:rPr lang="en-GB" dirty="0"/>
              <a:t>The degrees-of-freedom used to express the scale-free Lagrangian are not directly observable</a:t>
            </a:r>
          </a:p>
          <a:p>
            <a:pPr lvl="1"/>
            <a:r>
              <a:rPr lang="en-GB" dirty="0"/>
              <a:t>Massless gauge bosons become massive, with no “human” interference</a:t>
            </a:r>
          </a:p>
          <a:p>
            <a:pPr lvl="1"/>
            <a:r>
              <a:rPr lang="en-GB" dirty="0"/>
              <a:t>Gluon mass ensures a stable, infrared completion of the theory through the appearance of a running coupling that saturates at infrared momenta, being everywhere finite</a:t>
            </a:r>
          </a:p>
          <a:p>
            <a:pPr lvl="1"/>
            <a:r>
              <a:rPr lang="en-GB" dirty="0"/>
              <a:t>Massless fermions become massive, producing</a:t>
            </a:r>
          </a:p>
          <a:p>
            <a:pPr lvl="2"/>
            <a:r>
              <a:rPr lang="en-GB" sz="1800" dirty="0"/>
              <a:t>Massive baryons and simultaneously Massless mesons</a:t>
            </a:r>
            <a:endParaRPr lang="en-GB" dirty="0"/>
          </a:p>
          <a:p>
            <a:r>
              <a:rPr lang="en-GB" dirty="0"/>
              <a:t>These emergent features of QCD are expressed in every strong interaction observable </a:t>
            </a:r>
          </a:p>
          <a:p>
            <a:r>
              <a:rPr lang="en-GB" dirty="0"/>
              <a:t>They can also be revealed via </a:t>
            </a:r>
          </a:p>
          <a:p>
            <a:pPr marL="0" indent="0">
              <a:buNone/>
            </a:pPr>
            <a:r>
              <a:rPr lang="en-GB" dirty="0"/>
              <a:t>	EHM interference with Nature’s other known source of mass = Higgs</a:t>
            </a:r>
          </a:p>
          <a:p>
            <a:r>
              <a:rPr lang="en-GB" dirty="0"/>
              <a:t>We are capable of building facilities that can validate these concepts, proving QCD to be </a:t>
            </a:r>
          </a:p>
          <a:p>
            <a:pPr marL="0" indent="0">
              <a:buNone/>
            </a:pPr>
            <a:r>
              <a:rPr lang="en-GB" dirty="0"/>
              <a:t>	the 1</a:t>
            </a:r>
            <a:r>
              <a:rPr lang="en-GB" baseline="30000" dirty="0"/>
              <a:t>st</a:t>
            </a:r>
            <a:r>
              <a:rPr lang="en-GB" dirty="0"/>
              <a:t> well-defined four-dimensional quantum field theory ever contemplated</a:t>
            </a:r>
          </a:p>
          <a:p>
            <a:r>
              <a:rPr lang="en-GB" sz="2400" i="1" dirty="0">
                <a:ln w="0"/>
                <a:solidFill>
                  <a:srgbClr val="CC9900"/>
                </a:solidFill>
                <a:effectLst>
                  <a:outerShdw blurRad="38100" dist="25400" dir="5400000" algn="ctr" rotWithShape="0">
                    <a:srgbClr val="6E747A">
                      <a:alpha val="43000"/>
                    </a:srgbClr>
                  </a:outerShdw>
                </a:effectLst>
              </a:rPr>
              <a:t>This may open doors that lead far beyond the Standard Model</a:t>
            </a:r>
          </a:p>
          <a:p>
            <a:endParaRPr lang="en-US" dirty="0"/>
          </a:p>
        </p:txBody>
      </p:sp>
      <p:sp>
        <p:nvSpPr>
          <p:cNvPr id="4" name="Date Placeholder 3">
            <a:extLst>
              <a:ext uri="{FF2B5EF4-FFF2-40B4-BE49-F238E27FC236}">
                <a16:creationId xmlns:a16="http://schemas.microsoft.com/office/drawing/2014/main" id="{CDEFDEE3-DD42-4279-90D5-E4197773D09B}"/>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452723D8-7BC2-4A95-86AA-EAEE4597A7E6}"/>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EAD7D389-08F4-43E2-90D3-45707F97750E}"/>
              </a:ext>
            </a:extLst>
          </p:cNvPr>
          <p:cNvSpPr>
            <a:spLocks noGrp="1"/>
          </p:cNvSpPr>
          <p:nvPr>
            <p:ph type="sldNum" sz="quarter" idx="12"/>
          </p:nvPr>
        </p:nvSpPr>
        <p:spPr/>
        <p:txBody>
          <a:bodyPr/>
          <a:lstStyle/>
          <a:p>
            <a:fld id="{87034D8C-3CB4-402A-BC46-2AB14C0FE90A}" type="slidenum">
              <a:rPr lang="en-US" smtClean="0"/>
              <a:pPr/>
              <a:t>116</a:t>
            </a:fld>
            <a:endParaRPr lang="en-US"/>
          </a:p>
        </p:txBody>
      </p:sp>
      <p:pic>
        <p:nvPicPr>
          <p:cNvPr id="7" name="Picture 6" descr="A picture containing shape&#10;&#10;Description automatically generated">
            <a:extLst>
              <a:ext uri="{FF2B5EF4-FFF2-40B4-BE49-F238E27FC236}">
                <a16:creationId xmlns:a16="http://schemas.microsoft.com/office/drawing/2014/main" id="{9612A037-A7C6-46CD-8D18-73BDF44530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0" y="-48926"/>
            <a:ext cx="1908200" cy="1081314"/>
          </a:xfrm>
          <a:prstGeom prst="rect">
            <a:avLst/>
          </a:prstGeom>
        </p:spPr>
      </p:pic>
      <p:sp>
        <p:nvSpPr>
          <p:cNvPr id="8" name="TextBox 7">
            <a:extLst>
              <a:ext uri="{FF2B5EF4-FFF2-40B4-BE49-F238E27FC236}">
                <a16:creationId xmlns:a16="http://schemas.microsoft.com/office/drawing/2014/main" id="{06BE19F9-0B70-40DB-9819-B8018308456D}"/>
              </a:ext>
            </a:extLst>
          </p:cNvPr>
          <p:cNvSpPr txBox="1"/>
          <p:nvPr/>
        </p:nvSpPr>
        <p:spPr>
          <a:xfrm>
            <a:off x="10299700" y="-54597"/>
            <a:ext cx="1892299" cy="307777"/>
          </a:xfrm>
          <a:prstGeom prst="rect">
            <a:avLst/>
          </a:prstGeom>
          <a:noFill/>
        </p:spPr>
        <p:txBody>
          <a:bodyPr wrap="square" rtlCol="0">
            <a:spAutoFit/>
          </a:bodyPr>
          <a:lstStyle/>
          <a:p>
            <a:r>
              <a:rPr lang="en-US" sz="1400" dirty="0">
                <a:ln w="0"/>
                <a:solidFill>
                  <a:schemeClr val="accent6">
                    <a:lumMod val="50000"/>
                  </a:schemeClr>
                </a:solidFill>
                <a:effectLst>
                  <a:outerShdw blurRad="38100" dist="25400" dir="5400000" algn="ctr" rotWithShape="0">
                    <a:srgbClr val="6E747A">
                      <a:alpha val="43000"/>
                    </a:srgbClr>
                  </a:outerShdw>
                </a:effectLst>
              </a:rPr>
              <a:t>Grant no. 12135007</a:t>
            </a:r>
          </a:p>
        </p:txBody>
      </p:sp>
    </p:spTree>
    <p:extLst>
      <p:ext uri="{BB962C8B-B14F-4D97-AF65-F5344CB8AC3E}">
        <p14:creationId xmlns:p14="http://schemas.microsoft.com/office/powerpoint/2010/main" val="82082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inVertical)">
                                      <p:cBhvr>
                                        <p:cTn id="7" dur="500"/>
                                        <p:tgtEl>
                                          <p:spTgt spid="3">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arn(inVertical)">
                                      <p:cBhvr>
                                        <p:cTn id="10" dur="500"/>
                                        <p:tgtEl>
                                          <p:spTgt spid="3">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arn(inVertical)">
                                      <p:cBhvr>
                                        <p:cTn id="13" dur="500"/>
                                        <p:tgtEl>
                                          <p:spTgt spid="3">
                                            <p:txEl>
                                              <p:pRg st="3" end="3"/>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barn(inVertical)">
                                      <p:cBhvr>
                                        <p:cTn id="16" dur="500"/>
                                        <p:tgtEl>
                                          <p:spTgt spid="3">
                                            <p:txEl>
                                              <p:pRg st="4" end="4"/>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barn(inVertical)">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arn(inVertical)">
                                      <p:cBhvr>
                                        <p:cTn id="24" dur="500"/>
                                        <p:tgtEl>
                                          <p:spTgt spid="3">
                                            <p:txEl>
                                              <p:pRg st="6" end="6"/>
                                            </p:txEl>
                                          </p:spTgt>
                                        </p:tgtEl>
                                      </p:cBhvr>
                                    </p:animEffect>
                                  </p:childTnLst>
                                </p:cTn>
                              </p:par>
                              <p:par>
                                <p:cTn id="25" presetID="16" presetClass="entr" presetSubtype="21"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barn(inVertical)">
                                      <p:cBhvr>
                                        <p:cTn id="27" dur="500"/>
                                        <p:tgtEl>
                                          <p:spTgt spid="3">
                                            <p:txEl>
                                              <p:pRg st="7" end="7"/>
                                            </p:txEl>
                                          </p:spTgt>
                                        </p:tgtEl>
                                      </p:cBhvr>
                                    </p:animEffect>
                                  </p:childTnLst>
                                </p:cTn>
                              </p:par>
                              <p:par>
                                <p:cTn id="28" presetID="16" presetClass="entr" presetSubtype="21"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barn(inVertical)">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 calcmode="lin" valueType="num">
                                      <p:cBhvr additive="base">
                                        <p:cTn id="3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9" end="9"/>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 calcmode="lin" valueType="num">
                                      <p:cBhvr additive="base">
                                        <p:cTn id="39"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6" presetClass="entr" presetSubtype="16" fill="hold" nodeType="click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animEffect transition="in" filter="circle(in)">
                                      <p:cBhvr>
                                        <p:cTn id="45" dur="20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9182C5-1322-44D4-91BC-47473B87CC3C}"/>
              </a:ext>
            </a:extLst>
          </p:cNvPr>
          <p:cNvPicPr>
            <a:picLocks noChangeAspect="1"/>
          </p:cNvPicPr>
          <p:nvPr/>
        </p:nvPicPr>
        <p:blipFill>
          <a:blip r:embed="rId2" cstate="print">
            <a:extLst>
              <a:ext uri="{28A0092B-C50C-407E-A947-70E740481C1C}">
                <a14:useLocalDpi xmlns:a14="http://schemas.microsoft.com/office/drawing/2010/main" val="0"/>
              </a:ext>
            </a:extLst>
          </a:blip>
          <a:srcRect l="107" r="107"/>
          <a:stretch/>
        </p:blipFill>
        <p:spPr>
          <a:xfrm>
            <a:off x="-2514600" y="-624348"/>
            <a:ext cx="14760319" cy="8320548"/>
          </a:xfrm>
          <a:prstGeom prst="rect">
            <a:avLst/>
          </a:prstGeom>
          <a:noFill/>
        </p:spPr>
      </p:pic>
      <p:sp>
        <p:nvSpPr>
          <p:cNvPr id="2" name="Date Placeholder 1" hidden="1">
            <a:extLst>
              <a:ext uri="{FF2B5EF4-FFF2-40B4-BE49-F238E27FC236}">
                <a16:creationId xmlns:a16="http://schemas.microsoft.com/office/drawing/2014/main" id="{410732E4-5BBD-4113-A693-2E1503151F0B}"/>
              </a:ext>
            </a:extLst>
          </p:cNvPr>
          <p:cNvSpPr>
            <a:spLocks noGrp="1"/>
          </p:cNvSpPr>
          <p:nvPr>
            <p:ph type="dt" sz="half" idx="10"/>
          </p:nvPr>
        </p:nvSpPr>
        <p:spPr/>
        <p:txBody>
          <a:bodyPr/>
          <a:lstStyle/>
          <a:p>
            <a:pPr>
              <a:spcAft>
                <a:spcPts val="600"/>
              </a:spcAft>
            </a:pPr>
            <a:r>
              <a:rPr lang="en-US"/>
              <a:t>.      NJU Graduate Student - Progress in Physics - Lecture 1                                 (116)</a:t>
            </a:r>
          </a:p>
        </p:txBody>
      </p:sp>
      <p:sp>
        <p:nvSpPr>
          <p:cNvPr id="3" name="Footer Placeholder 2">
            <a:extLst>
              <a:ext uri="{FF2B5EF4-FFF2-40B4-BE49-F238E27FC236}">
                <a16:creationId xmlns:a16="http://schemas.microsoft.com/office/drawing/2014/main" id="{350C0B3A-C260-4769-AA8B-9E4BBF817C17}"/>
              </a:ext>
            </a:extLst>
          </p:cNvPr>
          <p:cNvSpPr>
            <a:spLocks noGrp="1"/>
          </p:cNvSpPr>
          <p:nvPr>
            <p:ph type="ftr" sz="quarter" idx="11"/>
          </p:nvPr>
        </p:nvSpPr>
        <p:spPr>
          <a:xfrm>
            <a:off x="6705600" y="6580276"/>
            <a:ext cx="5638800" cy="228028"/>
          </a:xfrm>
        </p:spPr>
        <p:txBody>
          <a:bodyPr/>
          <a:lstStyle/>
          <a:p>
            <a:pPr>
              <a:spcAft>
                <a:spcPts val="600"/>
              </a:spcAft>
            </a:pPr>
            <a:r>
              <a:rPr lang="en-US">
                <a:solidFill>
                  <a:schemeClr val="bg1"/>
                </a:solidFill>
              </a:rPr>
              <a:t>Craig Roberts: cdroberts@nju.edu.cn  465 .. 25/04/11 ..."Strong Interactions and the Standard Model"</a:t>
            </a:r>
            <a:endParaRPr lang="en-US" dirty="0">
              <a:solidFill>
                <a:schemeClr val="bg1"/>
              </a:solidFill>
            </a:endParaRPr>
          </a:p>
        </p:txBody>
      </p:sp>
      <p:sp>
        <p:nvSpPr>
          <p:cNvPr id="4" name="Slide Number Placeholder 3" hidden="1">
            <a:extLst>
              <a:ext uri="{FF2B5EF4-FFF2-40B4-BE49-F238E27FC236}">
                <a16:creationId xmlns:a16="http://schemas.microsoft.com/office/drawing/2014/main" id="{B64BA72D-9585-437C-8DE2-CD2B3FDC8A49}"/>
              </a:ext>
            </a:extLst>
          </p:cNvPr>
          <p:cNvSpPr>
            <a:spLocks noGrp="1"/>
          </p:cNvSpPr>
          <p:nvPr>
            <p:ph type="sldNum" sz="quarter" idx="12"/>
          </p:nvPr>
        </p:nvSpPr>
        <p:spPr/>
        <p:txBody>
          <a:bodyPr/>
          <a:lstStyle/>
          <a:p>
            <a:pPr>
              <a:spcAft>
                <a:spcPts val="600"/>
              </a:spcAft>
            </a:pPr>
            <a:fld id="{87034D8C-3CB4-402A-BC46-2AB14C0FE90A}" type="slidenum">
              <a:rPr lang="en-US" smtClean="0"/>
              <a:pPr>
                <a:spcAft>
                  <a:spcPts val="600"/>
                </a:spcAft>
              </a:pPr>
              <a:t>117</a:t>
            </a:fld>
            <a:endParaRPr lang="en-US"/>
          </a:p>
        </p:txBody>
      </p:sp>
      <p:sp>
        <p:nvSpPr>
          <p:cNvPr id="7" name="Subtitle 1">
            <a:extLst>
              <a:ext uri="{FF2B5EF4-FFF2-40B4-BE49-F238E27FC236}">
                <a16:creationId xmlns:a16="http://schemas.microsoft.com/office/drawing/2014/main" id="{49053BDB-9D74-4523-ABF4-4C7DC5E3548F}"/>
              </a:ext>
            </a:extLst>
          </p:cNvPr>
          <p:cNvSpPr txBox="1">
            <a:spLocks/>
          </p:cNvSpPr>
          <p:nvPr/>
        </p:nvSpPr>
        <p:spPr bwMode="auto">
          <a:xfrm>
            <a:off x="4648200" y="2710706"/>
            <a:ext cx="10948441" cy="165043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Clr>
                <a:srgbClr val="1F497D"/>
              </a:buClr>
              <a:buFont typeface="Wingdings" pitchFamily="2" charset="2"/>
              <a:buNone/>
              <a:defRPr>
                <a:solidFill>
                  <a:schemeClr val="tx1"/>
                </a:solidFill>
                <a:latin typeface="+mn-lt"/>
                <a:ea typeface="+mn-ea"/>
                <a:cs typeface="+mn-cs"/>
              </a:defRPr>
            </a:lvl1pPr>
            <a:lvl2pPr marL="742950" indent="-285750" algn="l" rtl="0" eaLnBrk="1" fontAlgn="base" hangingPunct="1">
              <a:spcBef>
                <a:spcPct val="20000"/>
              </a:spcBef>
              <a:spcAft>
                <a:spcPct val="0"/>
              </a:spcAft>
              <a:buClr>
                <a:srgbClr val="1F497D"/>
              </a:buClr>
              <a:buChar char="–"/>
              <a:defRPr sz="1600">
                <a:solidFill>
                  <a:schemeClr val="tx1"/>
                </a:solidFill>
                <a:latin typeface="+mn-lt"/>
              </a:defRPr>
            </a:lvl2pPr>
            <a:lvl3pPr marL="1143000" indent="-228600" algn="l" rtl="0" eaLnBrk="1" fontAlgn="base" hangingPunct="1">
              <a:spcBef>
                <a:spcPct val="20000"/>
              </a:spcBef>
              <a:spcAft>
                <a:spcPct val="0"/>
              </a:spcAft>
              <a:buClr>
                <a:srgbClr val="1F497D"/>
              </a:buClr>
              <a:buChar char="•"/>
              <a:defRPr sz="1400">
                <a:solidFill>
                  <a:schemeClr val="tx1"/>
                </a:solidFill>
                <a:latin typeface="+mn-lt"/>
              </a:defRPr>
            </a:lvl3pPr>
            <a:lvl4pPr marL="1600200" indent="-228600" algn="l" rtl="0" eaLnBrk="1" fontAlgn="base" hangingPunct="1">
              <a:spcBef>
                <a:spcPct val="20000"/>
              </a:spcBef>
              <a:spcAft>
                <a:spcPct val="0"/>
              </a:spcAft>
              <a:buClr>
                <a:srgbClr val="1F497D"/>
              </a:buClr>
              <a:buChar char="–"/>
              <a:defRPr sz="1400">
                <a:solidFill>
                  <a:schemeClr val="tx1"/>
                </a:solidFill>
                <a:latin typeface="+mn-lt"/>
              </a:defRPr>
            </a:lvl4pPr>
            <a:lvl5pPr marL="20574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5pPr>
            <a:lvl6pPr marL="25146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6pPr>
            <a:lvl7pPr marL="29718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7pPr>
            <a:lvl8pPr marL="34290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8pPr>
            <a:lvl9pPr marL="38862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9pPr>
          </a:lstStyle>
          <a:p>
            <a:pPr algn="ctr"/>
            <a:r>
              <a:rPr lang="en-US" sz="8800" b="1" dirty="0">
                <a:solidFill>
                  <a:schemeClr val="bg1"/>
                </a:solidFill>
                <a:latin typeface="Freestyle Script" panose="030804020302050B0404" pitchFamily="66" charset="0"/>
              </a:rPr>
              <a:t>Thankyou</a:t>
            </a:r>
            <a:endParaRPr lang="en-GB" sz="8800" kern="0" dirty="0">
              <a:solidFill>
                <a:schemeClr val="bg1"/>
              </a:solidFill>
              <a:latin typeface="Freestyle Script" panose="030804020302050B0404" pitchFamily="66" charset="0"/>
            </a:endParaRPr>
          </a:p>
        </p:txBody>
      </p:sp>
      <p:sp>
        <p:nvSpPr>
          <p:cNvPr id="8" name="TextBox 7">
            <a:extLst>
              <a:ext uri="{FF2B5EF4-FFF2-40B4-BE49-F238E27FC236}">
                <a16:creationId xmlns:a16="http://schemas.microsoft.com/office/drawing/2014/main" id="{809F6F65-3EFB-CFCE-403B-560CD6F0DC5A}"/>
              </a:ext>
            </a:extLst>
          </p:cNvPr>
          <p:cNvSpPr txBox="1"/>
          <p:nvPr/>
        </p:nvSpPr>
        <p:spPr>
          <a:xfrm>
            <a:off x="2210841" y="1371600"/>
            <a:ext cx="8229600" cy="1446550"/>
          </a:xfrm>
          <a:prstGeom prst="rect">
            <a:avLst/>
          </a:prstGeom>
          <a:noFill/>
        </p:spPr>
        <p:txBody>
          <a:bodyPr wrap="square" rtlCol="0">
            <a:spAutoFit/>
          </a:bodyPr>
          <a:lstStyle/>
          <a:p>
            <a:r>
              <a:rPr lang="en-AU" sz="4400" i="1" dirty="0">
                <a:ln w="0"/>
                <a:solidFill>
                  <a:srgbClr val="FFFF00"/>
                </a:solidFill>
                <a:effectLst>
                  <a:outerShdw blurRad="38100" dist="25400" dir="5400000" algn="ctr" rotWithShape="0">
                    <a:srgbClr val="6E747A">
                      <a:alpha val="43000"/>
                    </a:srgbClr>
                  </a:outerShdw>
                </a:effectLst>
              </a:rPr>
              <a:t>There are theories of many things,</a:t>
            </a:r>
          </a:p>
          <a:p>
            <a:r>
              <a:rPr lang="en-AU" sz="4400" i="1" dirty="0">
                <a:ln w="0"/>
                <a:solidFill>
                  <a:srgbClr val="FFFF00"/>
                </a:solidFill>
                <a:effectLst>
                  <a:outerShdw blurRad="38100" dist="25400" dir="5400000" algn="ctr" rotWithShape="0">
                    <a:srgbClr val="6E747A">
                      <a:alpha val="43000"/>
                    </a:srgbClr>
                  </a:outerShdw>
                </a:effectLst>
              </a:rPr>
              <a:t>But is there a theory of everything?</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8036E2DF-07C9-59CF-5D81-1950486F5C4A}"/>
                  </a:ext>
                </a:extLst>
              </p:cNvPr>
              <p:cNvSpPr/>
              <p:nvPr/>
            </p:nvSpPr>
            <p:spPr bwMode="auto">
              <a:xfrm>
                <a:off x="7524136" y="457200"/>
                <a:ext cx="3657600" cy="94678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GB" sz="4800" i="1" smtClean="0">
                              <a:ln w="0"/>
                              <a:solidFill>
                                <a:srgbClr val="FFFF00"/>
                              </a:solidFill>
                              <a:effectLst>
                                <a:outerShdw blurRad="38100" dist="25400" dir="5400000" algn="ctr" rotWithShape="0">
                                  <a:srgbClr val="6E747A">
                                    <a:alpha val="43000"/>
                                  </a:srgbClr>
                                </a:outerShdw>
                              </a:effectLst>
                              <a:latin typeface="Cambria Math" panose="02040503050406030204" pitchFamily="18" charset="0"/>
                            </a:rPr>
                          </m:ctrlPr>
                        </m:sSubPr>
                        <m:e>
                          <m:r>
                            <m:rPr>
                              <m:nor/>
                            </m:rPr>
                            <a:rPr lang="en-US" sz="4800" dirty="0">
                              <a:ln w="0"/>
                              <a:solidFill>
                                <a:srgbClr val="FFFF00"/>
                              </a:solidFill>
                              <a:effectLst>
                                <a:outerShdw blurRad="38100" dist="25400" dir="5400000" algn="ctr" rotWithShape="0">
                                  <a:srgbClr val="6E747A">
                                    <a:alpha val="43000"/>
                                  </a:srgbClr>
                                </a:outerShdw>
                              </a:effectLst>
                              <a:latin typeface="Brush Script MT" panose="03060802040406070304" pitchFamily="66" charset="0"/>
                            </a:rPr>
                            <m:t>L</m:t>
                          </m:r>
                        </m:e>
                        <m:sub>
                          <m:r>
                            <a:rPr lang="en-GB" sz="4800" i="1" smtClean="0">
                              <a:ln w="0"/>
                              <a:solidFill>
                                <a:srgbClr val="FFFF00"/>
                              </a:solidFill>
                              <a:effectLst>
                                <a:outerShdw blurRad="38100" dist="25400" dir="5400000" algn="ctr" rotWithShape="0">
                                  <a:srgbClr val="6E747A">
                                    <a:alpha val="43000"/>
                                  </a:srgbClr>
                                </a:outerShdw>
                              </a:effectLst>
                              <a:latin typeface="Cambria Math" panose="02040503050406030204" pitchFamily="18" charset="0"/>
                            </a:rPr>
                            <m:t>𝑁𝑎𝑡𝑢𝑟𝑒</m:t>
                          </m:r>
                        </m:sub>
                      </m:sSub>
                      <m:r>
                        <a:rPr lang="en-GB" sz="4800" i="1" smtClean="0">
                          <a:ln w="0"/>
                          <a:solidFill>
                            <a:srgbClr val="FFFF00"/>
                          </a:solidFill>
                          <a:effectLst>
                            <a:outerShdw blurRad="38100" dist="25400" dir="5400000" algn="ctr" rotWithShape="0">
                              <a:srgbClr val="6E747A">
                                <a:alpha val="43000"/>
                              </a:srgbClr>
                            </a:outerShdw>
                          </a:effectLst>
                          <a:latin typeface="Cambria Math" panose="02040503050406030204" pitchFamily="18" charset="0"/>
                        </a:rPr>
                        <m:t>= ?</m:t>
                      </m:r>
                    </m:oMath>
                  </m:oMathPara>
                </a14:m>
                <a:endParaRPr lang="en-US" dirty="0">
                  <a:ln w="0"/>
                  <a:solidFill>
                    <a:srgbClr val="FFFF00"/>
                  </a:solidFill>
                  <a:effectLst>
                    <a:outerShdw blurRad="38100" dist="25400" dir="5400000" algn="ctr" rotWithShape="0">
                      <a:srgbClr val="6E747A">
                        <a:alpha val="43000"/>
                      </a:srgbClr>
                    </a:outerShdw>
                  </a:effectLst>
                </a:endParaRPr>
              </a:p>
            </p:txBody>
          </p:sp>
        </mc:Choice>
        <mc:Fallback xmlns="">
          <p:sp>
            <p:nvSpPr>
              <p:cNvPr id="5" name="Rectangle 4">
                <a:extLst>
                  <a:ext uri="{FF2B5EF4-FFF2-40B4-BE49-F238E27FC236}">
                    <a16:creationId xmlns:a16="http://schemas.microsoft.com/office/drawing/2014/main" id="{8036E2DF-07C9-59CF-5D81-1950486F5C4A}"/>
                  </a:ext>
                </a:extLst>
              </p:cNvPr>
              <p:cNvSpPr>
                <a:spLocks noRot="1" noChangeAspect="1" noMove="1" noResize="1" noEditPoints="1" noAdjustHandles="1" noChangeArrowheads="1" noChangeShapeType="1" noTextEdit="1"/>
              </p:cNvSpPr>
              <p:nvPr/>
            </p:nvSpPr>
            <p:spPr bwMode="auto">
              <a:xfrm>
                <a:off x="7524136" y="457200"/>
                <a:ext cx="3657600" cy="946785"/>
              </a:xfrm>
              <a:prstGeom prst="rect">
                <a:avLst/>
              </a:prstGeom>
              <a:blipFill>
                <a:blip r:embed="rId3"/>
                <a:stretch>
                  <a:fillRect/>
                </a:stretch>
              </a:blipFill>
              <a:ln w="9525" cap="flat" cmpd="sng" algn="ctr">
                <a:noFill/>
                <a:prstDash val="solid"/>
                <a:round/>
                <a:headEnd type="none" w="med" len="med"/>
                <a:tailEnd type="none" w="med" len="med"/>
              </a:ln>
              <a:effectLst/>
            </p:spPr>
            <p:txBody>
              <a:bodyPr/>
              <a:lstStyle/>
              <a:p>
                <a:r>
                  <a:rPr lang="en-AU">
                    <a:noFill/>
                  </a:rPr>
                  <a:t> </a:t>
                </a:r>
              </a:p>
            </p:txBody>
          </p:sp>
        </mc:Fallback>
      </mc:AlternateContent>
      <p:sp>
        <p:nvSpPr>
          <p:cNvPr id="9" name="TextBox 8">
            <a:extLst>
              <a:ext uri="{FF2B5EF4-FFF2-40B4-BE49-F238E27FC236}">
                <a16:creationId xmlns:a16="http://schemas.microsoft.com/office/drawing/2014/main" id="{A55574EB-886D-CFD4-8103-BE6E337AF0B1}"/>
              </a:ext>
            </a:extLst>
          </p:cNvPr>
          <p:cNvSpPr txBox="1"/>
          <p:nvPr/>
        </p:nvSpPr>
        <p:spPr>
          <a:xfrm>
            <a:off x="190216" y="65782"/>
            <a:ext cx="5905784" cy="1077218"/>
          </a:xfrm>
          <a:prstGeom prst="rect">
            <a:avLst/>
          </a:prstGeom>
          <a:noFill/>
        </p:spPr>
        <p:txBody>
          <a:bodyPr wrap="none" rtlCol="0">
            <a:spAutoFit/>
          </a:bodyPr>
          <a:lstStyle/>
          <a:p>
            <a:r>
              <a:rPr lang="en-US" sz="3200" i="1" dirty="0">
                <a:ln w="0"/>
                <a:solidFill>
                  <a:schemeClr val="bg1"/>
                </a:solidFill>
                <a:effectLst>
                  <a:outerShdw blurRad="38100" dist="25400" dir="5400000" algn="ctr" rotWithShape="0">
                    <a:srgbClr val="6E747A">
                      <a:alpha val="43000"/>
                    </a:srgbClr>
                  </a:outerShdw>
                </a:effectLst>
              </a:rPr>
              <a:t>Can’t build a Theory of Everything </a:t>
            </a:r>
          </a:p>
          <a:p>
            <a:r>
              <a:rPr lang="en-US" sz="3200" i="1" dirty="0">
                <a:ln w="0"/>
                <a:solidFill>
                  <a:schemeClr val="bg1"/>
                </a:solidFill>
                <a:effectLst>
                  <a:outerShdw blurRad="38100" dist="25400" dir="5400000" algn="ctr" rotWithShape="0">
                    <a:srgbClr val="6E747A">
                      <a:alpha val="43000"/>
                    </a:srgbClr>
                  </a:outerShdw>
                </a:effectLst>
              </a:rPr>
              <a:t>before status of QCD is decided</a:t>
            </a:r>
          </a:p>
        </p:txBody>
      </p:sp>
    </p:spTree>
    <p:extLst>
      <p:ext uri="{BB962C8B-B14F-4D97-AF65-F5344CB8AC3E}">
        <p14:creationId xmlns:p14="http://schemas.microsoft.com/office/powerpoint/2010/main" val="2708508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80">
                                          <p:stCondLst>
                                            <p:cond delay="0"/>
                                          </p:stCondLst>
                                        </p:cTn>
                                        <p:tgtEl>
                                          <p:spTgt spid="7"/>
                                        </p:tgtEl>
                                      </p:cBhvr>
                                    </p:animEffect>
                                    <p:anim calcmode="lin" valueType="num">
                                      <p:cBhvr>
                                        <p:cTn id="13"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8" dur="26">
                                          <p:stCondLst>
                                            <p:cond delay="650"/>
                                          </p:stCondLst>
                                        </p:cTn>
                                        <p:tgtEl>
                                          <p:spTgt spid="7"/>
                                        </p:tgtEl>
                                      </p:cBhvr>
                                      <p:to x="100000" y="60000"/>
                                    </p:animScale>
                                    <p:animScale>
                                      <p:cBhvr>
                                        <p:cTn id="19" dur="166" decel="50000">
                                          <p:stCondLst>
                                            <p:cond delay="676"/>
                                          </p:stCondLst>
                                        </p:cTn>
                                        <p:tgtEl>
                                          <p:spTgt spid="7"/>
                                        </p:tgtEl>
                                      </p:cBhvr>
                                      <p:to x="100000" y="100000"/>
                                    </p:animScale>
                                    <p:animScale>
                                      <p:cBhvr>
                                        <p:cTn id="20" dur="26">
                                          <p:stCondLst>
                                            <p:cond delay="1312"/>
                                          </p:stCondLst>
                                        </p:cTn>
                                        <p:tgtEl>
                                          <p:spTgt spid="7"/>
                                        </p:tgtEl>
                                      </p:cBhvr>
                                      <p:to x="100000" y="80000"/>
                                    </p:animScale>
                                    <p:animScale>
                                      <p:cBhvr>
                                        <p:cTn id="21" dur="166" decel="50000">
                                          <p:stCondLst>
                                            <p:cond delay="1338"/>
                                          </p:stCondLst>
                                        </p:cTn>
                                        <p:tgtEl>
                                          <p:spTgt spid="7"/>
                                        </p:tgtEl>
                                      </p:cBhvr>
                                      <p:to x="100000" y="100000"/>
                                    </p:animScale>
                                    <p:animScale>
                                      <p:cBhvr>
                                        <p:cTn id="22" dur="26">
                                          <p:stCondLst>
                                            <p:cond delay="1642"/>
                                          </p:stCondLst>
                                        </p:cTn>
                                        <p:tgtEl>
                                          <p:spTgt spid="7"/>
                                        </p:tgtEl>
                                      </p:cBhvr>
                                      <p:to x="100000" y="90000"/>
                                    </p:animScale>
                                    <p:animScale>
                                      <p:cBhvr>
                                        <p:cTn id="23" dur="166" decel="50000">
                                          <p:stCondLst>
                                            <p:cond delay="1668"/>
                                          </p:stCondLst>
                                        </p:cTn>
                                        <p:tgtEl>
                                          <p:spTgt spid="7"/>
                                        </p:tgtEl>
                                      </p:cBhvr>
                                      <p:to x="100000" y="100000"/>
                                    </p:animScale>
                                    <p:animScale>
                                      <p:cBhvr>
                                        <p:cTn id="24" dur="26">
                                          <p:stCondLst>
                                            <p:cond delay="1808"/>
                                          </p:stCondLst>
                                        </p:cTn>
                                        <p:tgtEl>
                                          <p:spTgt spid="7"/>
                                        </p:tgtEl>
                                      </p:cBhvr>
                                      <p:to x="100000" y="95000"/>
                                    </p:animScale>
                                    <p:animScale>
                                      <p:cBhvr>
                                        <p:cTn id="25"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urple animal with a swirly design&#10;&#10;AI-generated content may be incorrect.">
            <a:extLst>
              <a:ext uri="{FF2B5EF4-FFF2-40B4-BE49-F238E27FC236}">
                <a16:creationId xmlns:a16="http://schemas.microsoft.com/office/drawing/2014/main" id="{653EEC03-9288-5AC5-36BE-B4BC00815E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6256" y="227013"/>
            <a:ext cx="6059487" cy="6059487"/>
          </a:xfrm>
          <a:prstGeom prst="rect">
            <a:avLst/>
          </a:prstGeom>
          <a:noFill/>
        </p:spPr>
      </p:pic>
      <p:sp>
        <p:nvSpPr>
          <p:cNvPr id="2" name="Date Placeholder 1" hidden="1">
            <a:extLst>
              <a:ext uri="{FF2B5EF4-FFF2-40B4-BE49-F238E27FC236}">
                <a16:creationId xmlns:a16="http://schemas.microsoft.com/office/drawing/2014/main" id="{47175288-C07C-DEBB-5A8B-675D83EC660F}"/>
              </a:ext>
            </a:extLst>
          </p:cNvPr>
          <p:cNvSpPr>
            <a:spLocks noGrp="1"/>
          </p:cNvSpPr>
          <p:nvPr>
            <p:ph type="dt" sz="half" idx="10"/>
          </p:nvPr>
        </p:nvSpPr>
        <p:spPr>
          <a:xfrm>
            <a:off x="7682948" y="6576392"/>
            <a:ext cx="4487026" cy="228600"/>
          </a:xfrm>
        </p:spPr>
        <p:txBody>
          <a:bodyPr/>
          <a:lstStyle/>
          <a:p>
            <a:pPr>
              <a:spcAft>
                <a:spcPts val="600"/>
              </a:spcAft>
            </a:pPr>
            <a:r>
              <a:rPr lang="en-US"/>
              <a:t>.      NJU Graduate Student - Progress in Physics - Lecture 1                                 (116)</a:t>
            </a:r>
          </a:p>
        </p:txBody>
      </p:sp>
      <p:sp>
        <p:nvSpPr>
          <p:cNvPr id="3" name="Footer Placeholder 2">
            <a:extLst>
              <a:ext uri="{FF2B5EF4-FFF2-40B4-BE49-F238E27FC236}">
                <a16:creationId xmlns:a16="http://schemas.microsoft.com/office/drawing/2014/main" id="{D894A464-4EB0-CA4B-2FB5-4C29991391E6}"/>
              </a:ext>
            </a:extLst>
          </p:cNvPr>
          <p:cNvSpPr>
            <a:spLocks noGrp="1"/>
          </p:cNvSpPr>
          <p:nvPr>
            <p:ph type="ftr" sz="quarter" idx="11"/>
          </p:nvPr>
        </p:nvSpPr>
        <p:spPr/>
        <p:txBody>
          <a:bodyPr/>
          <a:lstStyle/>
          <a:p>
            <a:pPr>
              <a:spcAft>
                <a:spcPts val="600"/>
              </a:spcAft>
            </a:pPr>
            <a:r>
              <a:rPr lang="en-US"/>
              <a:t>Craig Roberts: cdroberts@nju.edu.cn  465 .. 25/04/11 ..."Strong Interactions and the Standard Model"</a:t>
            </a:r>
          </a:p>
        </p:txBody>
      </p:sp>
      <p:sp>
        <p:nvSpPr>
          <p:cNvPr id="4" name="Slide Number Placeholder 3" hidden="1">
            <a:extLst>
              <a:ext uri="{FF2B5EF4-FFF2-40B4-BE49-F238E27FC236}">
                <a16:creationId xmlns:a16="http://schemas.microsoft.com/office/drawing/2014/main" id="{D82AE225-E270-42C1-086E-95F0B1042A8D}"/>
              </a:ext>
            </a:extLst>
          </p:cNvPr>
          <p:cNvSpPr>
            <a:spLocks noGrp="1"/>
          </p:cNvSpPr>
          <p:nvPr>
            <p:ph type="sldNum" sz="quarter" idx="12"/>
          </p:nvPr>
        </p:nvSpPr>
        <p:spPr/>
        <p:txBody>
          <a:bodyPr/>
          <a:lstStyle/>
          <a:p>
            <a:pPr>
              <a:spcAft>
                <a:spcPts val="600"/>
              </a:spcAft>
            </a:pPr>
            <a:fld id="{87034D8C-3CB4-402A-BC46-2AB14C0FE90A}" type="slidenum">
              <a:rPr lang="en-US" smtClean="0"/>
              <a:pPr>
                <a:spcAft>
                  <a:spcPts val="600"/>
                </a:spcAft>
              </a:pPr>
              <a:t>118</a:t>
            </a:fld>
            <a:endParaRPr lang="en-US"/>
          </a:p>
        </p:txBody>
      </p:sp>
    </p:spTree>
    <p:extLst>
      <p:ext uri="{BB962C8B-B14F-4D97-AF65-F5344CB8AC3E}">
        <p14:creationId xmlns:p14="http://schemas.microsoft.com/office/powerpoint/2010/main" val="3815865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5F838EA-4951-6EEA-DDC1-2224E4EB2B0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971801" y="3352800"/>
            <a:ext cx="3352800" cy="2538733"/>
          </a:xfrm>
          <a:prstGeom prst="rect">
            <a:avLst/>
          </a:prstGeom>
        </p:spPr>
      </p:pic>
      <p:sp>
        <p:nvSpPr>
          <p:cNvPr id="2" name="Title 1">
            <a:extLst>
              <a:ext uri="{FF2B5EF4-FFF2-40B4-BE49-F238E27FC236}">
                <a16:creationId xmlns:a16="http://schemas.microsoft.com/office/drawing/2014/main" id="{8C18E6FD-F92E-8937-B20B-DB40F73C3C60}"/>
              </a:ext>
            </a:extLst>
          </p:cNvPr>
          <p:cNvSpPr>
            <a:spLocks noGrp="1"/>
          </p:cNvSpPr>
          <p:nvPr>
            <p:ph type="title"/>
          </p:nvPr>
        </p:nvSpPr>
        <p:spPr>
          <a:xfrm>
            <a:off x="533400" y="529419"/>
            <a:ext cx="11049000" cy="695643"/>
          </a:xfrm>
        </p:spPr>
        <p:txBody>
          <a:bodyPr/>
          <a:lstStyle/>
          <a:p>
            <a:r>
              <a:rPr lang="en-AU" sz="3200" b="0" i="1" dirty="0">
                <a:ln w="0"/>
                <a:solidFill>
                  <a:schemeClr val="accent1"/>
                </a:solidFill>
                <a:effectLst>
                  <a:outerShdw blurRad="38100" dist="25400" dir="5400000" algn="ctr" rotWithShape="0">
                    <a:srgbClr val="6E747A">
                      <a:alpha val="43000"/>
                    </a:srgbClr>
                  </a:outerShdw>
                </a:effectLst>
              </a:rPr>
              <a:t>All-orders evolution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5E189D-21CE-B974-3198-84ABC8A0C9CB}"/>
                  </a:ext>
                </a:extLst>
              </p:cNvPr>
              <p:cNvSpPr>
                <a:spLocks noGrp="1"/>
              </p:cNvSpPr>
              <p:nvPr>
                <p:ph idx="1"/>
              </p:nvPr>
            </p:nvSpPr>
            <p:spPr>
              <a:xfrm>
                <a:off x="609600" y="1143001"/>
                <a:ext cx="6629400" cy="2938302"/>
              </a:xfrm>
            </p:spPr>
            <p:txBody>
              <a:bodyPr/>
              <a:lstStyle/>
              <a:p>
                <a:r>
                  <a:rPr lang="en-US" b="1" dirty="0"/>
                  <a:t>P1</a:t>
                </a:r>
                <a:r>
                  <a:rPr lang="en-US" dirty="0"/>
                  <a:t> – </a:t>
                </a:r>
                <a:r>
                  <a:rPr lang="en-US" i="1" dirty="0"/>
                  <a:t>In the context of Refs. [73, 74], there exists at least one effective charge, </a:t>
                </a:r>
                <a14:m>
                  <m:oMath xmlns:m="http://schemas.openxmlformats.org/officeDocument/2006/math">
                    <m:sSub>
                      <m:sSubPr>
                        <m:ctrlPr>
                          <a:rPr lang="en-AU" b="0" i="1" smtClean="0">
                            <a:latin typeface="Cambria Math" panose="02040503050406030204" pitchFamily="18" charset="0"/>
                          </a:rPr>
                        </m:ctrlPr>
                      </m:sSubPr>
                      <m:e>
                        <m:r>
                          <a:rPr lang="en-AU" b="0" i="1" smtClean="0">
                            <a:latin typeface="Cambria Math" panose="02040503050406030204" pitchFamily="18" charset="0"/>
                          </a:rPr>
                          <m:t>𝛼</m:t>
                        </m:r>
                      </m:e>
                      <m:sub>
                        <m:r>
                          <a:rPr lang="en-AU" b="0" i="1" smtClean="0">
                            <a:latin typeface="Cambria Math" panose="02040503050406030204" pitchFamily="18" charset="0"/>
                          </a:rPr>
                          <m:t>1ℓ</m:t>
                        </m:r>
                      </m:sub>
                    </m:sSub>
                    <m:r>
                      <a:rPr lang="en-AU" b="0" i="1" smtClean="0">
                        <a:latin typeface="Cambria Math" panose="02040503050406030204" pitchFamily="18" charset="0"/>
                      </a:rPr>
                      <m:t>(</m:t>
                    </m:r>
                    <m:sSup>
                      <m:sSupPr>
                        <m:ctrlPr>
                          <a:rPr lang="en-AU" b="0" i="1" smtClean="0">
                            <a:latin typeface="Cambria Math" panose="02040503050406030204" pitchFamily="18" charset="0"/>
                          </a:rPr>
                        </m:ctrlPr>
                      </m:sSupPr>
                      <m:e>
                        <m:r>
                          <a:rPr lang="en-AU" b="0" i="1" smtClean="0">
                            <a:latin typeface="Cambria Math" panose="02040503050406030204" pitchFamily="18" charset="0"/>
                          </a:rPr>
                          <m:t>𝑘</m:t>
                        </m:r>
                      </m:e>
                      <m:sup>
                        <m:r>
                          <a:rPr lang="en-AU" b="0" i="1" smtClean="0">
                            <a:latin typeface="Cambria Math" panose="02040503050406030204" pitchFamily="18" charset="0"/>
                          </a:rPr>
                          <m:t>2</m:t>
                        </m:r>
                      </m:sup>
                    </m:sSup>
                    <m:r>
                      <a:rPr lang="en-AU" b="0" i="1" smtClean="0">
                        <a:latin typeface="Cambria Math" panose="02040503050406030204" pitchFamily="18" charset="0"/>
                      </a:rPr>
                      <m:t>)</m:t>
                    </m:r>
                  </m:oMath>
                </a14:m>
                <a:r>
                  <a:rPr lang="en-US" i="1" dirty="0"/>
                  <a:t>, which, when used to integrate the leading-order perturbative DGLAP equations, defines an evolution scheme for parton DFs that is all-orders exact</a:t>
                </a:r>
                <a:r>
                  <a:rPr lang="en-US" dirty="0"/>
                  <a:t>.</a:t>
                </a:r>
              </a:p>
              <a:p>
                <a:r>
                  <a:rPr lang="en-US" dirty="0"/>
                  <a:t>CSM Process-Independent charge serves this purpose</a:t>
                </a:r>
              </a:p>
            </p:txBody>
          </p:sp>
        </mc:Choice>
        <mc:Fallback xmlns="">
          <p:sp>
            <p:nvSpPr>
              <p:cNvPr id="3" name="Content Placeholder 2">
                <a:extLst>
                  <a:ext uri="{FF2B5EF4-FFF2-40B4-BE49-F238E27FC236}">
                    <a16:creationId xmlns:a16="http://schemas.microsoft.com/office/drawing/2014/main" id="{C85E189D-21CE-B974-3198-84ABC8A0C9CB}"/>
                  </a:ext>
                </a:extLst>
              </p:cNvPr>
              <p:cNvSpPr>
                <a:spLocks noGrp="1" noRot="1" noChangeAspect="1" noMove="1" noResize="1" noEditPoints="1" noAdjustHandles="1" noChangeArrowheads="1" noChangeShapeType="1" noTextEdit="1"/>
              </p:cNvSpPr>
              <p:nvPr>
                <p:ph idx="1"/>
              </p:nvPr>
            </p:nvSpPr>
            <p:spPr>
              <a:xfrm>
                <a:off x="609600" y="1143001"/>
                <a:ext cx="6629400" cy="2938302"/>
              </a:xfrm>
              <a:blipFill>
                <a:blip r:embed="rId3"/>
                <a:stretch>
                  <a:fillRect l="-1011" t="-1452" r="-1930"/>
                </a:stretch>
              </a:blipFill>
            </p:spPr>
            <p:txBody>
              <a:bodyPr/>
              <a:lstStyle/>
              <a:p>
                <a:r>
                  <a:rPr lang="en-AU">
                    <a:noFill/>
                  </a:rPr>
                  <a:t> </a:t>
                </a:r>
              </a:p>
            </p:txBody>
          </p:sp>
        </mc:Fallback>
      </mc:AlternateContent>
      <p:sp>
        <p:nvSpPr>
          <p:cNvPr id="4" name="Date Placeholder 3">
            <a:extLst>
              <a:ext uri="{FF2B5EF4-FFF2-40B4-BE49-F238E27FC236}">
                <a16:creationId xmlns:a16="http://schemas.microsoft.com/office/drawing/2014/main" id="{C3FC438D-8762-E9FC-C2D4-6FC9B00C2F95}"/>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F2C565E1-A2DE-384F-3574-F369B116E82C}"/>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469524B1-8E1B-CB2E-87EC-91B8EB696761}"/>
              </a:ext>
            </a:extLst>
          </p:cNvPr>
          <p:cNvSpPr>
            <a:spLocks noGrp="1"/>
          </p:cNvSpPr>
          <p:nvPr>
            <p:ph type="sldNum" sz="quarter" idx="12"/>
          </p:nvPr>
        </p:nvSpPr>
        <p:spPr/>
        <p:txBody>
          <a:bodyPr/>
          <a:lstStyle/>
          <a:p>
            <a:fld id="{87034D8C-3CB4-402A-BC46-2AB14C0FE90A}" type="slidenum">
              <a:rPr lang="en-US" smtClean="0"/>
              <a:pPr/>
              <a:t>119</a:t>
            </a:fld>
            <a:endParaRPr lang="en-US"/>
          </a:p>
        </p:txBody>
      </p:sp>
      <p:pic>
        <p:nvPicPr>
          <p:cNvPr id="8" name="Picture 7" descr="Text&#10;&#10;Description automatically generated">
            <a:extLst>
              <a:ext uri="{FF2B5EF4-FFF2-40B4-BE49-F238E27FC236}">
                <a16:creationId xmlns:a16="http://schemas.microsoft.com/office/drawing/2014/main" id="{570EC263-9431-98E2-1E89-9DEB696F08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2483" y="4223861"/>
            <a:ext cx="5869517" cy="2169319"/>
          </a:xfrm>
          <a:prstGeom prst="rect">
            <a:avLst/>
          </a:prstGeom>
        </p:spPr>
      </p:pic>
      <p:pic>
        <p:nvPicPr>
          <p:cNvPr id="12" name="Picture 11" descr="Graphical user interface, text, application, email&#10;&#10;Description automatically generated">
            <a:extLst>
              <a:ext uri="{FF2B5EF4-FFF2-40B4-BE49-F238E27FC236}">
                <a16:creationId xmlns:a16="http://schemas.microsoft.com/office/drawing/2014/main" id="{F45B03DD-A44E-AA6C-C6B2-BE9B95D751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43800" y="293005"/>
            <a:ext cx="4495800" cy="3910079"/>
          </a:xfrm>
          <a:prstGeom prst="rect">
            <a:avLst/>
          </a:prstGeom>
        </p:spPr>
      </p:pic>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B6CA0EA7-71B8-4B33-F8C7-CFCDB026F1D7}"/>
                  </a:ext>
                </a:extLst>
              </p:cNvPr>
              <p:cNvSpPr txBox="1">
                <a:spLocks/>
              </p:cNvSpPr>
              <p:nvPr/>
            </p:nvSpPr>
            <p:spPr bwMode="auto">
              <a:xfrm>
                <a:off x="0" y="4081303"/>
                <a:ext cx="3352800" cy="293830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1F497D"/>
                  </a:buClr>
                  <a:buFont typeface="Wingdings" pitchFamily="2" charset="2"/>
                  <a:buChar char="Ø"/>
                  <a:defRPr sz="2200">
                    <a:solidFill>
                      <a:schemeClr val="tx2">
                        <a:lumMod val="75000"/>
                      </a:schemeClr>
                    </a:solidFill>
                    <a:latin typeface="+mn-lt"/>
                    <a:ea typeface="+mn-ea"/>
                    <a:cs typeface="+mn-cs"/>
                  </a:defRPr>
                </a:lvl1pPr>
                <a:lvl2pPr marL="742950" indent="-285750" algn="l" rtl="0" eaLnBrk="1" fontAlgn="base" hangingPunct="1">
                  <a:spcBef>
                    <a:spcPct val="20000"/>
                  </a:spcBef>
                  <a:spcAft>
                    <a:spcPct val="0"/>
                  </a:spcAft>
                  <a:buClr>
                    <a:srgbClr val="1F497D"/>
                  </a:buClr>
                  <a:buChar char="–"/>
                  <a:defRPr sz="2000">
                    <a:solidFill>
                      <a:schemeClr val="tx2">
                        <a:lumMod val="75000"/>
                      </a:schemeClr>
                    </a:solidFill>
                    <a:latin typeface="+mn-lt"/>
                  </a:defRPr>
                </a:lvl2pPr>
                <a:lvl3pPr marL="1143000" indent="-228600" algn="l" rtl="0" eaLnBrk="1" fontAlgn="base" hangingPunct="1">
                  <a:spcBef>
                    <a:spcPct val="20000"/>
                  </a:spcBef>
                  <a:spcAft>
                    <a:spcPct val="0"/>
                  </a:spcAft>
                  <a:buClr>
                    <a:srgbClr val="1F497D"/>
                  </a:buClr>
                  <a:buChar char="•"/>
                  <a:defRPr sz="1600">
                    <a:solidFill>
                      <a:schemeClr val="tx2">
                        <a:lumMod val="75000"/>
                      </a:schemeClr>
                    </a:solidFill>
                    <a:latin typeface="+mn-lt"/>
                  </a:defRPr>
                </a:lvl3pPr>
                <a:lvl4pPr marL="1600200" indent="-228600" algn="l" rtl="0" eaLnBrk="1" fontAlgn="base" hangingPunct="1">
                  <a:spcBef>
                    <a:spcPct val="20000"/>
                  </a:spcBef>
                  <a:spcAft>
                    <a:spcPct val="0"/>
                  </a:spcAft>
                  <a:buClr>
                    <a:srgbClr val="1F497D"/>
                  </a:buClr>
                  <a:buChar char="–"/>
                  <a:defRPr sz="1600">
                    <a:solidFill>
                      <a:schemeClr val="tx2">
                        <a:lumMod val="75000"/>
                      </a:schemeClr>
                    </a:solidFill>
                    <a:latin typeface="+mn-lt"/>
                  </a:defRPr>
                </a:lvl4pPr>
                <a:lvl5pPr marL="2057400" indent="-228600" algn="l" rtl="0" eaLnBrk="1" fontAlgn="base" hangingPunct="1">
                  <a:spcBef>
                    <a:spcPct val="20000"/>
                  </a:spcBef>
                  <a:spcAft>
                    <a:spcPct val="0"/>
                  </a:spcAft>
                  <a:buClr>
                    <a:srgbClr val="1F497D"/>
                  </a:buClr>
                  <a:buFont typeface="Arial" charset="0"/>
                  <a:buChar char="»"/>
                  <a:defRPr sz="1600">
                    <a:solidFill>
                      <a:schemeClr val="tx2">
                        <a:lumMod val="75000"/>
                      </a:schemeClr>
                    </a:solidFill>
                    <a:latin typeface="+mn-lt"/>
                  </a:defRPr>
                </a:lvl5pPr>
                <a:lvl6pPr marL="25146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6pPr>
                <a:lvl7pPr marL="29718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7pPr>
                <a:lvl8pPr marL="34290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8pPr>
                <a:lvl9pPr marL="38862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9pPr>
              </a:lstStyle>
              <a:p>
                <a:r>
                  <a:rPr lang="en-US" i="1" kern="0" dirty="0">
                    <a:ln w="0"/>
                    <a:solidFill>
                      <a:srgbClr val="FF0000"/>
                    </a:solidFill>
                    <a:effectLst>
                      <a:outerShdw blurRad="38100" dist="25400" dir="5400000" algn="ctr" rotWithShape="0">
                        <a:srgbClr val="6E747A">
                          <a:alpha val="43000"/>
                        </a:srgbClr>
                      </a:outerShdw>
                    </a:effectLst>
                  </a:rPr>
                  <a:t>Hadron scale, </a:t>
                </a:r>
                <a14:m>
                  <m:oMath xmlns:m="http://schemas.openxmlformats.org/officeDocument/2006/math">
                    <m:sSub>
                      <m:sSubPr>
                        <m:ctrlPr>
                          <a:rPr lang="en-AU" i="1" kern="0" smtClean="0">
                            <a:ln w="0"/>
                            <a:solidFill>
                              <a:srgbClr val="FF0000"/>
                            </a:solidFill>
                            <a:effectLst>
                              <a:outerShdw blurRad="38100" dist="25400" dir="5400000" algn="ctr" rotWithShape="0">
                                <a:srgbClr val="6E747A">
                                  <a:alpha val="43000"/>
                                </a:srgbClr>
                              </a:outerShdw>
                            </a:effectLst>
                            <a:latin typeface="Cambria Math" panose="02040503050406030204" pitchFamily="18" charset="0"/>
                          </a:rPr>
                        </m:ctrlPr>
                      </m:sSubPr>
                      <m:e>
                        <m:r>
                          <a:rPr lang="en-AU" i="1" kern="0" smtClean="0">
                            <a:ln w="0"/>
                            <a:solidFill>
                              <a:srgbClr val="FF0000"/>
                            </a:solidFill>
                            <a:effectLst>
                              <a:outerShdw blurRad="38100" dist="25400" dir="5400000" algn="ctr" rotWithShape="0">
                                <a:srgbClr val="6E747A">
                                  <a:alpha val="43000"/>
                                </a:srgbClr>
                              </a:outerShdw>
                            </a:effectLst>
                            <a:latin typeface="Cambria Math" panose="02040503050406030204" pitchFamily="18" charset="0"/>
                          </a:rPr>
                          <m:t>𝜁</m:t>
                        </m:r>
                      </m:e>
                      <m:sub>
                        <m:r>
                          <a:rPr lang="en-AU" i="1" kern="0" smtClean="0">
                            <a:ln w="0"/>
                            <a:solidFill>
                              <a:srgbClr val="FF0000"/>
                            </a:solidFill>
                            <a:effectLst>
                              <a:outerShdw blurRad="38100" dist="25400" dir="5400000" algn="ctr" rotWithShape="0">
                                <a:srgbClr val="6E747A">
                                  <a:alpha val="43000"/>
                                </a:srgbClr>
                              </a:outerShdw>
                            </a:effectLst>
                            <a:latin typeface="Cambria Math" panose="02040503050406030204" pitchFamily="18" charset="0"/>
                          </a:rPr>
                          <m:t>𝐻</m:t>
                        </m:r>
                      </m:sub>
                    </m:sSub>
                  </m:oMath>
                </a14:m>
                <a:endParaRPr lang="en-AU" i="1" kern="0" dirty="0">
                  <a:ln w="0"/>
                  <a:solidFill>
                    <a:srgbClr val="FF0000"/>
                  </a:solidFill>
                  <a:effectLst>
                    <a:outerShdw blurRad="38100" dist="25400" dir="5400000" algn="ctr" rotWithShape="0">
                      <a:srgbClr val="6E747A">
                        <a:alpha val="43000"/>
                      </a:srgbClr>
                    </a:outerShdw>
                  </a:effectLst>
                </a:endParaRPr>
              </a:p>
              <a:p>
                <a:pPr marL="400050" lvl="1" indent="0">
                  <a:buNone/>
                </a:pPr>
                <a:r>
                  <a:rPr lang="en-US" sz="2200" i="1" kern="0" dirty="0">
                    <a:ln w="0"/>
                    <a:solidFill>
                      <a:srgbClr val="FF0000"/>
                    </a:solidFill>
                    <a:effectLst>
                      <a:outerShdw blurRad="38100" dist="25400" dir="5400000" algn="ctr" rotWithShape="0">
                        <a:srgbClr val="6E747A">
                          <a:alpha val="43000"/>
                        </a:srgbClr>
                      </a:outerShdw>
                    </a:effectLst>
                  </a:rPr>
                  <a:t>Scale at which all properties of a given hadron are carried by valence degrees-of-freedom</a:t>
                </a:r>
              </a:p>
            </p:txBody>
          </p:sp>
        </mc:Choice>
        <mc:Fallback xmlns="">
          <p:sp>
            <p:nvSpPr>
              <p:cNvPr id="14" name="Content Placeholder 2">
                <a:extLst>
                  <a:ext uri="{FF2B5EF4-FFF2-40B4-BE49-F238E27FC236}">
                    <a16:creationId xmlns:a16="http://schemas.microsoft.com/office/drawing/2014/main" id="{B6CA0EA7-71B8-4B33-F8C7-CFCDB026F1D7}"/>
                  </a:ext>
                </a:extLst>
              </p:cNvPr>
              <p:cNvSpPr txBox="1">
                <a:spLocks noRot="1" noChangeAspect="1" noMove="1" noResize="1" noEditPoints="1" noAdjustHandles="1" noChangeArrowheads="1" noChangeShapeType="1" noTextEdit="1"/>
              </p:cNvSpPr>
              <p:nvPr/>
            </p:nvSpPr>
            <p:spPr bwMode="auto">
              <a:xfrm>
                <a:off x="0" y="4081303"/>
                <a:ext cx="3352800" cy="2938302"/>
              </a:xfrm>
              <a:prstGeom prst="rect">
                <a:avLst/>
              </a:prstGeom>
              <a:blipFill>
                <a:blip r:embed="rId6"/>
                <a:stretch>
                  <a:fillRect l="-2545" t="-1660"/>
                </a:stretch>
              </a:blipFill>
              <a:ln w="9525">
                <a:noFill/>
                <a:miter lim="800000"/>
                <a:headEnd/>
                <a:tailEnd/>
              </a:ln>
              <a:effectLst/>
            </p:spPr>
            <p:txBody>
              <a:bodyPr/>
              <a:lstStyle/>
              <a:p>
                <a:r>
                  <a:rPr lang="en-AU">
                    <a:noFill/>
                  </a:rPr>
                  <a:t> </a:t>
                </a:r>
              </a:p>
            </p:txBody>
          </p:sp>
        </mc:Fallback>
      </mc:AlternateContent>
      <p:sp>
        <p:nvSpPr>
          <p:cNvPr id="7" name="TextBox 6">
            <a:extLst>
              <a:ext uri="{FF2B5EF4-FFF2-40B4-BE49-F238E27FC236}">
                <a16:creationId xmlns:a16="http://schemas.microsoft.com/office/drawing/2014/main" id="{47990E74-EA70-2FB4-A411-06587E1B78E6}"/>
              </a:ext>
            </a:extLst>
          </p:cNvPr>
          <p:cNvSpPr txBox="1"/>
          <p:nvPr/>
        </p:nvSpPr>
        <p:spPr>
          <a:xfrm>
            <a:off x="0" y="0"/>
            <a:ext cx="5897034" cy="523220"/>
          </a:xfrm>
          <a:prstGeom prst="rect">
            <a:avLst/>
          </a:prstGeom>
          <a:noFill/>
        </p:spPr>
        <p:txBody>
          <a:bodyPr wrap="square" rtlCol="0">
            <a:spAutoFit/>
          </a:bodyPr>
          <a:lstStyle/>
          <a:p>
            <a:r>
              <a:rPr lang="en-US" sz="1400" i="1" dirty="0">
                <a:solidFill>
                  <a:schemeClr val="accent1">
                    <a:lumMod val="75000"/>
                  </a:schemeClr>
                </a:solidFill>
              </a:rPr>
              <a:t>All-Orders Evolution of Parton Distributions: Principle, Practice, and Predictions</a:t>
            </a:r>
          </a:p>
          <a:p>
            <a:r>
              <a:rPr lang="en-US" sz="1400" dirty="0">
                <a:solidFill>
                  <a:schemeClr val="accent1">
                    <a:lumMod val="75000"/>
                  </a:schemeClr>
                </a:solidFill>
              </a:rPr>
              <a:t>Pei-Lin Yin (</a:t>
            </a:r>
            <a:r>
              <a:rPr lang="en-US" sz="1400" dirty="0" err="1">
                <a:solidFill>
                  <a:schemeClr val="accent1">
                    <a:lumMod val="75000"/>
                  </a:schemeClr>
                </a:solidFill>
              </a:rPr>
              <a:t>尹佩林</a:t>
            </a:r>
            <a:r>
              <a:rPr lang="en-US" sz="1400" dirty="0">
                <a:solidFill>
                  <a:schemeClr val="accent1">
                    <a:lumMod val="75000"/>
                  </a:schemeClr>
                </a:solidFill>
              </a:rPr>
              <a:t>), NJU-INP 075/23, e-Print: 2306.03274 [hep-</a:t>
            </a:r>
            <a:r>
              <a:rPr lang="en-US" sz="1400" dirty="0" err="1">
                <a:solidFill>
                  <a:schemeClr val="accent1">
                    <a:lumMod val="75000"/>
                  </a:schemeClr>
                </a:solidFill>
              </a:rPr>
              <a:t>ph</a:t>
            </a:r>
            <a:r>
              <a:rPr lang="en-US" sz="1400" dirty="0">
                <a:solidFill>
                  <a:schemeClr val="accent1">
                    <a:lumMod val="75000"/>
                  </a:schemeClr>
                </a:solidFill>
              </a:rPr>
              <a:t>]</a:t>
            </a:r>
            <a:endParaRPr lang="en-AU" dirty="0">
              <a:solidFill>
                <a:schemeClr val="accent1">
                  <a:lumMod val="75000"/>
                </a:schemeClr>
              </a:solidFill>
            </a:endParaRPr>
          </a:p>
        </p:txBody>
      </p:sp>
    </p:spTree>
    <p:extLst>
      <p:ext uri="{BB962C8B-B14F-4D97-AF65-F5344CB8AC3E}">
        <p14:creationId xmlns:p14="http://schemas.microsoft.com/office/powerpoint/2010/main" val="343023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in)">
                                      <p:cBhvr>
                                        <p:cTn id="7" dur="1300"/>
                                        <p:tgtEl>
                                          <p:spTgt spid="13"/>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ppt_w</p:attrName>
                                        </p:attrNameLst>
                                      </p:cBhvr>
                                      <p:tavLst>
                                        <p:tav tm="0">
                                          <p:val>
                                            <p:fltVal val="0"/>
                                          </p:val>
                                        </p:tav>
                                        <p:tav tm="100000">
                                          <p:val>
                                            <p:strVal val="#ppt_w"/>
                                          </p:val>
                                        </p:tav>
                                      </p:tavLst>
                                    </p:anim>
                                    <p:anim calcmode="lin" valueType="num">
                                      <p:cBhvr>
                                        <p:cTn id="16" dur="500" fill="hold"/>
                                        <p:tgtEl>
                                          <p:spTgt spid="14"/>
                                        </p:tgtEl>
                                        <p:attrNameLst>
                                          <p:attrName>ppt_h</p:attrName>
                                        </p:attrNameLst>
                                      </p:cBhvr>
                                      <p:tavLst>
                                        <p:tav tm="0">
                                          <p:val>
                                            <p:fltVal val="0"/>
                                          </p:val>
                                        </p:tav>
                                        <p:tav tm="100000">
                                          <p:val>
                                            <p:strVal val="#ppt_h"/>
                                          </p:val>
                                        </p:tav>
                                      </p:tavLst>
                                    </p:anim>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84D8CF6-6954-4F10-B3B6-E7FC1926F2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0" y="206007"/>
            <a:ext cx="5707747" cy="571563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2" name="Title 1">
            <a:extLst>
              <a:ext uri="{FF2B5EF4-FFF2-40B4-BE49-F238E27FC236}">
                <a16:creationId xmlns:a16="http://schemas.microsoft.com/office/drawing/2014/main" id="{A7FF508E-1FD2-4485-B9AC-02BACDDAC88A}"/>
              </a:ext>
            </a:extLst>
          </p:cNvPr>
          <p:cNvSpPr>
            <a:spLocks noGrp="1"/>
          </p:cNvSpPr>
          <p:nvPr>
            <p:ph type="title"/>
          </p:nvPr>
        </p:nvSpPr>
        <p:spPr/>
        <p:txBody>
          <a:bodyPr/>
          <a:lstStyle/>
          <a:p>
            <a:r>
              <a:rPr lang="en-GB" sz="3200" dirty="0"/>
              <a:t>Standard Model of Particle Physics</a:t>
            </a:r>
            <a:endParaRPr lang="en-US" sz="3200" dirty="0"/>
          </a:p>
        </p:txBody>
      </p:sp>
      <p:sp>
        <p:nvSpPr>
          <p:cNvPr id="3" name="Content Placeholder 2">
            <a:extLst>
              <a:ext uri="{FF2B5EF4-FFF2-40B4-BE49-F238E27FC236}">
                <a16:creationId xmlns:a16="http://schemas.microsoft.com/office/drawing/2014/main" id="{4FE9523C-CCE8-434C-B485-7123A4BD7788}"/>
              </a:ext>
            </a:extLst>
          </p:cNvPr>
          <p:cNvSpPr>
            <a:spLocks noGrp="1"/>
          </p:cNvSpPr>
          <p:nvPr>
            <p:ph idx="1"/>
          </p:nvPr>
        </p:nvSpPr>
        <p:spPr>
          <a:xfrm>
            <a:off x="609600" y="990601"/>
            <a:ext cx="5867400" cy="5135564"/>
          </a:xfrm>
        </p:spPr>
        <p:txBody>
          <a:bodyPr/>
          <a:lstStyle/>
          <a:p>
            <a:r>
              <a:rPr lang="en-GB" dirty="0">
                <a:solidFill>
                  <a:schemeClr val="tx2">
                    <a:lumMod val="75000"/>
                  </a:schemeClr>
                </a:solidFill>
              </a:rPr>
              <a:t>Standard Model (SM) </a:t>
            </a:r>
            <a:r>
              <a:rPr lang="en-AU" dirty="0">
                <a:solidFill>
                  <a:schemeClr val="tx2">
                    <a:lumMod val="75000"/>
                  </a:schemeClr>
                </a:solidFill>
              </a:rPr>
              <a:t>offers a description of all known fundamental physics except gravity, and gravity is something that has no discernible effect when particles are studied a few at a time.</a:t>
            </a:r>
          </a:p>
          <a:p>
            <a:r>
              <a:rPr lang="en-AU" dirty="0"/>
              <a:t>Since LHC’s discovery of the Higgs in 2012, the Higgs Boson has been promoted to the </a:t>
            </a:r>
          </a:p>
          <a:p>
            <a:pPr marL="0" indent="0">
              <a:spcBef>
                <a:spcPts val="0"/>
              </a:spcBef>
              <a:buNone/>
            </a:pPr>
            <a:r>
              <a:rPr lang="en-AU" dirty="0"/>
              <a:t>     </a:t>
            </a:r>
            <a:r>
              <a:rPr lang="en-AU" i="1" dirty="0"/>
              <a:t>Centre of Things</a:t>
            </a:r>
          </a:p>
          <a:p>
            <a:r>
              <a:rPr lang="en-AU" dirty="0"/>
              <a:t>Standard Model has </a:t>
            </a:r>
          </a:p>
          <a:p>
            <a:pPr marL="400050" lvl="1" indent="0">
              <a:spcBef>
                <a:spcPts val="0"/>
              </a:spcBef>
              <a:buNone/>
            </a:pPr>
            <a:r>
              <a:rPr lang="en-AU" sz="2200" i="1" dirty="0">
                <a:solidFill>
                  <a:srgbClr val="FF0000"/>
                </a:solidFill>
              </a:rPr>
              <a:t>17 particles and </a:t>
            </a:r>
            <a:r>
              <a:rPr lang="en-US" sz="2200" i="1" dirty="0">
                <a:solidFill>
                  <a:srgbClr val="FF0000"/>
                </a:solidFill>
              </a:rPr>
              <a:t>19 parameters</a:t>
            </a:r>
            <a:r>
              <a:rPr lang="en-US" sz="2200" dirty="0"/>
              <a:t>, </a:t>
            </a:r>
          </a:p>
          <a:p>
            <a:pPr marL="400050" lvl="1" indent="0">
              <a:spcBef>
                <a:spcPts val="0"/>
              </a:spcBef>
              <a:buNone/>
            </a:pPr>
            <a:r>
              <a:rPr lang="en-US" sz="2200" dirty="0"/>
              <a:t>most of which relate to the Higgs and all of which must be determined through comparison with experiment</a:t>
            </a:r>
          </a:p>
          <a:p>
            <a:r>
              <a:rPr lang="en-US" sz="2200" dirty="0"/>
              <a:t>SM supposedly describes </a:t>
            </a:r>
            <a:r>
              <a:rPr lang="en-US" dirty="0"/>
              <a:t>most powerful forces in Nature; yet, </a:t>
            </a:r>
            <a:r>
              <a:rPr lang="en-US" sz="2200" dirty="0"/>
              <a:t>somewhat unsatisfactory</a:t>
            </a:r>
          </a:p>
          <a:p>
            <a:endParaRPr lang="en-US" dirty="0"/>
          </a:p>
        </p:txBody>
      </p:sp>
      <p:sp>
        <p:nvSpPr>
          <p:cNvPr id="4" name="Date Placeholder 3">
            <a:extLst>
              <a:ext uri="{FF2B5EF4-FFF2-40B4-BE49-F238E27FC236}">
                <a16:creationId xmlns:a16="http://schemas.microsoft.com/office/drawing/2014/main" id="{D23528C1-0308-4C39-86FE-B7D8DBFC41A7}"/>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7A711888-9890-410F-9EF9-0D36C2BC4FC3}"/>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F6395BC9-5A3B-449D-8793-4499B94281B0}"/>
              </a:ext>
            </a:extLst>
          </p:cNvPr>
          <p:cNvSpPr>
            <a:spLocks noGrp="1"/>
          </p:cNvSpPr>
          <p:nvPr>
            <p:ph type="sldNum" sz="quarter" idx="12"/>
          </p:nvPr>
        </p:nvSpPr>
        <p:spPr/>
        <p:txBody>
          <a:bodyPr/>
          <a:lstStyle/>
          <a:p>
            <a:fld id="{87034D8C-3CB4-402A-BC46-2AB14C0FE90A}" type="slidenum">
              <a:rPr lang="en-US" smtClean="0"/>
              <a:pPr/>
              <a:t>12</a:t>
            </a:fld>
            <a:endParaRPr lang="en-US"/>
          </a:p>
        </p:txBody>
      </p:sp>
    </p:spTree>
    <p:extLst>
      <p:ext uri="{BB962C8B-B14F-4D97-AF65-F5344CB8AC3E}">
        <p14:creationId xmlns:p14="http://schemas.microsoft.com/office/powerpoint/2010/main" val="135083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arn(inVertical)">
                                      <p:cBhvr>
                                        <p:cTn id="12" dur="500"/>
                                        <p:tgtEl>
                                          <p:spTgt spid="3">
                                            <p:txEl>
                                              <p:pRg st="3" end="3"/>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barn(inVertical)">
                                      <p:cBhvr>
                                        <p:cTn id="15" dur="500"/>
                                        <p:tgtEl>
                                          <p:spTgt spid="3">
                                            <p:txEl>
                                              <p:pRg st="4" end="4"/>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barn(inVertical)">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barn(inVertical)">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682DF-40E1-BBC9-3769-D1880CD44D94}"/>
              </a:ext>
            </a:extLst>
          </p:cNvPr>
          <p:cNvSpPr>
            <a:spLocks noGrp="1"/>
          </p:cNvSpPr>
          <p:nvPr>
            <p:ph type="title"/>
          </p:nvPr>
        </p:nvSpPr>
        <p:spPr/>
        <p:txBody>
          <a:bodyPr/>
          <a:lstStyle/>
          <a:p>
            <a:r>
              <a:rPr lang="en-AU" sz="3200" b="0" i="1" dirty="0">
                <a:ln w="0"/>
                <a:solidFill>
                  <a:schemeClr val="accent1"/>
                </a:solidFill>
                <a:effectLst>
                  <a:outerShdw blurRad="38100" dist="25400" dir="5400000" algn="ctr" rotWithShape="0">
                    <a:srgbClr val="6E747A">
                      <a:alpha val="43000"/>
                    </a:srgbClr>
                  </a:outerShdw>
                </a:effectLst>
              </a:rPr>
              <a:t>AO Evolution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8ECDF58-9460-6A40-9BA9-2E98B936D056}"/>
                  </a:ext>
                </a:extLst>
              </p:cNvPr>
              <p:cNvSpPr>
                <a:spLocks noGrp="1"/>
              </p:cNvSpPr>
              <p:nvPr>
                <p:ph idx="1"/>
              </p:nvPr>
            </p:nvSpPr>
            <p:spPr>
              <a:xfrm>
                <a:off x="609600" y="1265236"/>
                <a:ext cx="10972800" cy="5059364"/>
              </a:xfrm>
            </p:spPr>
            <p:txBody>
              <a:bodyPr/>
              <a:lstStyle/>
              <a:p>
                <a:r>
                  <a:rPr lang="en-US" u="sng" dirty="0"/>
                  <a:t>Principle</a:t>
                </a:r>
                <a:r>
                  <a:rPr lang="en-US" dirty="0"/>
                  <a:t> </a:t>
                </a:r>
              </a:p>
              <a:p>
                <a:pPr lvl="1">
                  <a:buFont typeface="Wingdings" panose="05000000000000000000" pitchFamily="2" charset="2"/>
                  <a:buChar char="ü"/>
                </a:pPr>
                <a:r>
                  <a:rPr lang="en-US" dirty="0"/>
                  <a:t>Hadron scale, </a:t>
                </a:r>
                <a14:m>
                  <m:oMath xmlns:m="http://schemas.openxmlformats.org/officeDocument/2006/math">
                    <m:sSub>
                      <m:sSubPr>
                        <m:ctrlPr>
                          <a:rPr lang="en-AU" b="0" i="1" smtClean="0">
                            <a:latin typeface="Cambria Math" panose="02040503050406030204" pitchFamily="18" charset="0"/>
                          </a:rPr>
                        </m:ctrlPr>
                      </m:sSubPr>
                      <m:e>
                        <m:r>
                          <a:rPr lang="en-AU" b="0" i="1" smtClean="0">
                            <a:latin typeface="Cambria Math" panose="02040503050406030204" pitchFamily="18" charset="0"/>
                          </a:rPr>
                          <m:t>𝜁</m:t>
                        </m:r>
                      </m:e>
                      <m:sub>
                        <m:r>
                          <a:rPr lang="en-AU" b="0" i="1" smtClean="0">
                            <a:latin typeface="Cambria Math" panose="02040503050406030204" pitchFamily="18" charset="0"/>
                          </a:rPr>
                          <m:t>𝐻</m:t>
                        </m:r>
                      </m:sub>
                    </m:sSub>
                  </m:oMath>
                </a14:m>
                <a:r>
                  <a:rPr lang="en-US" dirty="0"/>
                  <a:t>, is rigorously defined in connection with a Grunberg charge, in terms of which leading-order DGLAP evolution is promoted to the status of an all-orders exact procedure. </a:t>
                </a:r>
              </a:p>
              <a:p>
                <a:pPr lvl="1">
                  <a:buFont typeface="Wingdings" panose="05000000000000000000" pitchFamily="2" charset="2"/>
                  <a:buChar char="ü"/>
                </a:pPr>
                <a:r>
                  <a:rPr lang="en-US" dirty="0"/>
                  <a:t>The AO scheme is not a model, and neither is </a:t>
                </a:r>
                <a14:m>
                  <m:oMath xmlns:m="http://schemas.openxmlformats.org/officeDocument/2006/math">
                    <m:sSub>
                      <m:sSubPr>
                        <m:ctrlPr>
                          <a:rPr lang="en-AU" b="0" i="1" smtClean="0">
                            <a:latin typeface="Cambria Math" panose="02040503050406030204" pitchFamily="18" charset="0"/>
                          </a:rPr>
                        </m:ctrlPr>
                      </m:sSubPr>
                      <m:e>
                        <m:r>
                          <a:rPr lang="en-AU" b="0" i="1" smtClean="0">
                            <a:latin typeface="Cambria Math" panose="02040503050406030204" pitchFamily="18" charset="0"/>
                          </a:rPr>
                          <m:t>𝜁</m:t>
                        </m:r>
                      </m:e>
                      <m:sub>
                        <m:r>
                          <a:rPr lang="en-AU" b="0" i="1" smtClean="0">
                            <a:latin typeface="Cambria Math" panose="02040503050406030204" pitchFamily="18" charset="0"/>
                          </a:rPr>
                          <m:t>𝐻</m:t>
                        </m:r>
                      </m:sub>
                    </m:sSub>
                  </m:oMath>
                </a14:m>
                <a:r>
                  <a:rPr lang="en-US" dirty="0"/>
                  <a:t>.  </a:t>
                </a:r>
              </a:p>
              <a:p>
                <a:pPr lvl="1">
                  <a:buFont typeface="Wingdings" panose="05000000000000000000" pitchFamily="2" charset="2"/>
                  <a:buChar char="ü"/>
                </a:pPr>
                <a:r>
                  <a:rPr lang="en-US" dirty="0"/>
                  <a:t>Instead, the AO approach, involving and defining</a:t>
                </a:r>
                <a:r>
                  <a:rPr lang="en-AU" b="0" dirty="0"/>
                  <a:t> </a:t>
                </a:r>
                <a14:m>
                  <m:oMath xmlns:m="http://schemas.openxmlformats.org/officeDocument/2006/math">
                    <m:sSub>
                      <m:sSubPr>
                        <m:ctrlPr>
                          <a:rPr lang="en-AU" b="0" i="1" smtClean="0">
                            <a:latin typeface="Cambria Math" panose="02040503050406030204" pitchFamily="18" charset="0"/>
                          </a:rPr>
                        </m:ctrlPr>
                      </m:sSubPr>
                      <m:e>
                        <m:r>
                          <a:rPr lang="en-AU" b="0" i="1" smtClean="0">
                            <a:latin typeface="Cambria Math" panose="02040503050406030204" pitchFamily="18" charset="0"/>
                          </a:rPr>
                          <m:t>𝜁</m:t>
                        </m:r>
                      </m:e>
                      <m:sub>
                        <m:r>
                          <a:rPr lang="en-AU" b="0" i="1" smtClean="0">
                            <a:latin typeface="Cambria Math" panose="02040503050406030204" pitchFamily="18" charset="0"/>
                          </a:rPr>
                          <m:t>𝐻</m:t>
                        </m:r>
                      </m:sub>
                    </m:sSub>
                  </m:oMath>
                </a14:m>
                <a:r>
                  <a:rPr lang="en-US" dirty="0"/>
                  <a:t>, is complete by definition. </a:t>
                </a:r>
              </a:p>
              <a:p>
                <a:r>
                  <a:rPr lang="en-US" dirty="0"/>
                  <a:t>As explained by Grunberg, there is always an effective (process-dependent) effective charge for which the AO propositions are true.  </a:t>
                </a:r>
              </a:p>
              <a:p>
                <a:pPr lvl="1">
                  <a:buFont typeface="Wingdings" panose="05000000000000000000" pitchFamily="2" charset="2"/>
                  <a:buChar char="ü"/>
                </a:pPr>
                <a:r>
                  <a:rPr lang="en-US" dirty="0"/>
                  <a:t>Consequently, there is no room for doubt about the existence of </a:t>
                </a:r>
                <a14:m>
                  <m:oMath xmlns:m="http://schemas.openxmlformats.org/officeDocument/2006/math">
                    <m:sSub>
                      <m:sSubPr>
                        <m:ctrlPr>
                          <a:rPr lang="en-AU" b="0" i="1" smtClean="0">
                            <a:latin typeface="Cambria Math" panose="02040503050406030204" pitchFamily="18" charset="0"/>
                          </a:rPr>
                        </m:ctrlPr>
                      </m:sSubPr>
                      <m:e>
                        <m:r>
                          <a:rPr lang="en-AU" b="0" i="1" smtClean="0">
                            <a:latin typeface="Cambria Math" panose="02040503050406030204" pitchFamily="18" charset="0"/>
                          </a:rPr>
                          <m:t>𝜁</m:t>
                        </m:r>
                      </m:e>
                      <m:sub>
                        <m:r>
                          <a:rPr lang="en-AU" b="0" i="1" smtClean="0">
                            <a:latin typeface="Cambria Math" panose="02040503050406030204" pitchFamily="18" charset="0"/>
                          </a:rPr>
                          <m:t>𝐻</m:t>
                        </m:r>
                      </m:sub>
                    </m:sSub>
                  </m:oMath>
                </a14:m>
                <a:r>
                  <a:rPr lang="en-US" dirty="0"/>
                  <a:t>.  </a:t>
                </a:r>
              </a:p>
              <a:p>
                <a:r>
                  <a:rPr lang="en-US" dirty="0"/>
                  <a:t>Crucially, such a Grunberg effective charge is </a:t>
                </a:r>
              </a:p>
              <a:p>
                <a:pPr lvl="1">
                  <a:buFont typeface="Wingdings" panose="05000000000000000000" pitchFamily="2" charset="2"/>
                  <a:buChar char="ü"/>
                </a:pPr>
                <a:r>
                  <a:rPr lang="en-US" dirty="0"/>
                  <a:t>consistent with the renormalization group; </a:t>
                </a:r>
              </a:p>
              <a:p>
                <a:pPr lvl="1">
                  <a:buFont typeface="Wingdings" panose="05000000000000000000" pitchFamily="2" charset="2"/>
                  <a:buChar char="ü"/>
                </a:pPr>
                <a:r>
                  <a:rPr lang="en-US" dirty="0"/>
                  <a:t>renormalization scheme independent; </a:t>
                </a:r>
              </a:p>
              <a:p>
                <a:pPr lvl="1">
                  <a:buFont typeface="Wingdings" panose="05000000000000000000" pitchFamily="2" charset="2"/>
                  <a:buChar char="ü"/>
                </a:pPr>
                <a:r>
                  <a:rPr lang="en-US" dirty="0"/>
                  <a:t>everywhere analytic and finite; </a:t>
                </a:r>
              </a:p>
              <a:p>
                <a:pPr lvl="1">
                  <a:buFont typeface="Wingdings" panose="05000000000000000000" pitchFamily="2" charset="2"/>
                  <a:buChar char="ü"/>
                </a:pPr>
                <a:r>
                  <a:rPr lang="en-US" dirty="0"/>
                  <a:t>and supplies an infrared completion of any standard running coupling.  </a:t>
                </a:r>
              </a:p>
            </p:txBody>
          </p:sp>
        </mc:Choice>
        <mc:Fallback xmlns="">
          <p:sp>
            <p:nvSpPr>
              <p:cNvPr id="3" name="Content Placeholder 2">
                <a:extLst>
                  <a:ext uri="{FF2B5EF4-FFF2-40B4-BE49-F238E27FC236}">
                    <a16:creationId xmlns:a16="http://schemas.microsoft.com/office/drawing/2014/main" id="{48ECDF58-9460-6A40-9BA9-2E98B936D056}"/>
                  </a:ext>
                </a:extLst>
              </p:cNvPr>
              <p:cNvSpPr>
                <a:spLocks noGrp="1" noRot="1" noChangeAspect="1" noMove="1" noResize="1" noEditPoints="1" noAdjustHandles="1" noChangeArrowheads="1" noChangeShapeType="1" noTextEdit="1"/>
              </p:cNvSpPr>
              <p:nvPr>
                <p:ph idx="1"/>
              </p:nvPr>
            </p:nvSpPr>
            <p:spPr>
              <a:xfrm>
                <a:off x="609600" y="1265236"/>
                <a:ext cx="10972800" cy="5059364"/>
              </a:xfrm>
              <a:blipFill>
                <a:blip r:embed="rId2"/>
                <a:stretch>
                  <a:fillRect l="-611" t="-843" r="-1167"/>
                </a:stretch>
              </a:blipFill>
            </p:spPr>
            <p:txBody>
              <a:bodyPr/>
              <a:lstStyle/>
              <a:p>
                <a:r>
                  <a:rPr lang="en-AU">
                    <a:noFill/>
                  </a:rPr>
                  <a:t> </a:t>
                </a:r>
              </a:p>
            </p:txBody>
          </p:sp>
        </mc:Fallback>
      </mc:AlternateContent>
      <p:sp>
        <p:nvSpPr>
          <p:cNvPr id="4" name="Date Placeholder 3">
            <a:extLst>
              <a:ext uri="{FF2B5EF4-FFF2-40B4-BE49-F238E27FC236}">
                <a16:creationId xmlns:a16="http://schemas.microsoft.com/office/drawing/2014/main" id="{DB28CFF8-9535-9917-8F66-EDF190A51F54}"/>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26D6B25F-3031-1229-79B5-1EBAF70C41AA}"/>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E0F6ABCC-ABD3-3958-743F-8C1E0162E70F}"/>
              </a:ext>
            </a:extLst>
          </p:cNvPr>
          <p:cNvSpPr>
            <a:spLocks noGrp="1"/>
          </p:cNvSpPr>
          <p:nvPr>
            <p:ph type="sldNum" sz="quarter" idx="12"/>
          </p:nvPr>
        </p:nvSpPr>
        <p:spPr/>
        <p:txBody>
          <a:bodyPr/>
          <a:lstStyle/>
          <a:p>
            <a:fld id="{87034D8C-3CB4-402A-BC46-2AB14C0FE90A}" type="slidenum">
              <a:rPr lang="en-US" smtClean="0"/>
              <a:pPr/>
              <a:t>120</a:t>
            </a:fld>
            <a:endParaRPr lang="en-US"/>
          </a:p>
        </p:txBody>
      </p:sp>
    </p:spTree>
    <p:extLst>
      <p:ext uri="{BB962C8B-B14F-4D97-AF65-F5344CB8AC3E}">
        <p14:creationId xmlns:p14="http://schemas.microsoft.com/office/powerpoint/2010/main" val="320797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5BFFA-6026-BE50-55EE-C40D15E21B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320D64-91FF-4855-BE43-9B32FC24A54B}"/>
              </a:ext>
            </a:extLst>
          </p:cNvPr>
          <p:cNvSpPr>
            <a:spLocks noGrp="1"/>
          </p:cNvSpPr>
          <p:nvPr>
            <p:ph type="title"/>
          </p:nvPr>
        </p:nvSpPr>
        <p:spPr/>
        <p:txBody>
          <a:bodyPr/>
          <a:lstStyle/>
          <a:p>
            <a:r>
              <a:rPr lang="en-AU" sz="3200" b="0" i="1" dirty="0">
                <a:ln w="0"/>
                <a:solidFill>
                  <a:schemeClr val="accent1"/>
                </a:solidFill>
                <a:effectLst>
                  <a:outerShdw blurRad="38100" dist="25400" dir="5400000" algn="ctr" rotWithShape="0">
                    <a:srgbClr val="6E747A">
                      <a:alpha val="43000"/>
                    </a:srgbClr>
                  </a:outerShdw>
                </a:effectLst>
              </a:rPr>
              <a:t>AO Evolution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5FFEE5-D288-24EC-E054-07DCEE5D88FD}"/>
                  </a:ext>
                </a:extLst>
              </p:cNvPr>
              <p:cNvSpPr>
                <a:spLocks noGrp="1"/>
              </p:cNvSpPr>
              <p:nvPr>
                <p:ph idx="1"/>
              </p:nvPr>
            </p:nvSpPr>
            <p:spPr>
              <a:xfrm>
                <a:off x="609600" y="1265236"/>
                <a:ext cx="10972800" cy="5059364"/>
              </a:xfrm>
            </p:spPr>
            <p:txBody>
              <a:bodyPr/>
              <a:lstStyle/>
              <a:p>
                <a:r>
                  <a:rPr lang="en-AU" dirty="0">
                    <a:solidFill>
                      <a:schemeClr val="accent6">
                        <a:lumMod val="50000"/>
                      </a:schemeClr>
                    </a:solidFill>
                  </a:rPr>
                  <a:t>C</a:t>
                </a:r>
                <a:r>
                  <a:rPr lang="en-US" dirty="0" err="1">
                    <a:solidFill>
                      <a:schemeClr val="accent6">
                        <a:lumMod val="50000"/>
                      </a:schemeClr>
                    </a:solidFill>
                  </a:rPr>
                  <a:t>rucially</a:t>
                </a:r>
                <a:r>
                  <a:rPr lang="en-US" dirty="0">
                    <a:solidFill>
                      <a:schemeClr val="accent6">
                        <a:lumMod val="50000"/>
                      </a:schemeClr>
                    </a:solidFill>
                  </a:rPr>
                  <a:t>, such a Grunberg effective charge is </a:t>
                </a:r>
              </a:p>
              <a:p>
                <a:pPr lvl="1">
                  <a:buFont typeface="Wingdings" panose="05000000000000000000" pitchFamily="2" charset="2"/>
                  <a:buChar char="ü"/>
                </a:pPr>
                <a:r>
                  <a:rPr lang="en-US" dirty="0">
                    <a:solidFill>
                      <a:schemeClr val="accent6">
                        <a:lumMod val="50000"/>
                      </a:schemeClr>
                    </a:solidFill>
                  </a:rPr>
                  <a:t>consistent with the renormalization group; </a:t>
                </a:r>
              </a:p>
              <a:p>
                <a:pPr lvl="1">
                  <a:buFont typeface="Wingdings" panose="05000000000000000000" pitchFamily="2" charset="2"/>
                  <a:buChar char="ü"/>
                </a:pPr>
                <a:r>
                  <a:rPr lang="en-US" dirty="0">
                    <a:solidFill>
                      <a:schemeClr val="accent6">
                        <a:lumMod val="50000"/>
                      </a:schemeClr>
                    </a:solidFill>
                  </a:rPr>
                  <a:t>renormalization scheme independent; </a:t>
                </a:r>
              </a:p>
              <a:p>
                <a:pPr lvl="1">
                  <a:buFont typeface="Wingdings" panose="05000000000000000000" pitchFamily="2" charset="2"/>
                  <a:buChar char="ü"/>
                </a:pPr>
                <a:r>
                  <a:rPr lang="en-US" dirty="0">
                    <a:solidFill>
                      <a:schemeClr val="accent6">
                        <a:lumMod val="50000"/>
                      </a:schemeClr>
                    </a:solidFill>
                  </a:rPr>
                  <a:t>everywhere analytic and finite; </a:t>
                </a:r>
              </a:p>
              <a:p>
                <a:pPr lvl="1">
                  <a:buFont typeface="Wingdings" panose="05000000000000000000" pitchFamily="2" charset="2"/>
                  <a:buChar char="ü"/>
                </a:pPr>
                <a:r>
                  <a:rPr lang="en-US" dirty="0">
                    <a:solidFill>
                      <a:schemeClr val="accent6">
                        <a:lumMod val="50000"/>
                      </a:schemeClr>
                    </a:solidFill>
                  </a:rPr>
                  <a:t>and supplies an infrared completion of any standard running coupling.</a:t>
                </a:r>
                <a:r>
                  <a:rPr lang="en-US" dirty="0"/>
                  <a:t>  </a:t>
                </a:r>
              </a:p>
              <a:p>
                <a:r>
                  <a:rPr lang="en-US" dirty="0"/>
                  <a:t>These features entail that all calculations of a DF at a scale within a domain of </a:t>
                </a:r>
                <a:r>
                  <a:rPr lang="en-US" dirty="0" err="1"/>
                  <a:t>pQCD</a:t>
                </a:r>
                <a:r>
                  <a:rPr lang="en-US" dirty="0"/>
                  <a:t> applicability are compatible with this effective charge.  </a:t>
                </a:r>
              </a:p>
              <a:p>
                <a:r>
                  <a:rPr lang="en-US" dirty="0"/>
                  <a:t>Moreover, and especially important, is the fact that one does not need to know the pointwise form of the effective charge</a:t>
                </a:r>
              </a:p>
              <a:p>
                <a:pPr lvl="1">
                  <a:buFont typeface="Wingdings" panose="05000000000000000000" pitchFamily="2" charset="2"/>
                  <a:buChar char="ü"/>
                </a:pPr>
                <a:r>
                  <a:rPr lang="en-US" dirty="0"/>
                  <a:t> </a:t>
                </a:r>
                <a:r>
                  <a:rPr lang="en-US" sz="2400" dirty="0"/>
                  <a:t>Its existence alone is sufficient to deliver </a:t>
                </a:r>
              </a:p>
              <a:p>
                <a:pPr marL="457200" lvl="1" indent="0">
                  <a:spcBef>
                    <a:spcPts val="0"/>
                  </a:spcBef>
                  <a:buNone/>
                </a:pPr>
                <a:r>
                  <a:rPr lang="en-US" sz="2400" dirty="0"/>
                  <a:t>	the definition of </a:t>
                </a:r>
                <a14:m>
                  <m:oMath xmlns:m="http://schemas.openxmlformats.org/officeDocument/2006/math">
                    <m:sSub>
                      <m:sSubPr>
                        <m:ctrlPr>
                          <a:rPr lang="en-AU" sz="2400" b="0" i="1" smtClean="0">
                            <a:latin typeface="Cambria Math" panose="02040503050406030204" pitchFamily="18" charset="0"/>
                          </a:rPr>
                        </m:ctrlPr>
                      </m:sSubPr>
                      <m:e>
                        <m:r>
                          <a:rPr lang="en-AU" sz="2400" b="0" i="1" smtClean="0">
                            <a:latin typeface="Cambria Math" panose="02040503050406030204" pitchFamily="18" charset="0"/>
                          </a:rPr>
                          <m:t>𝜁</m:t>
                        </m:r>
                      </m:e>
                      <m:sub>
                        <m:r>
                          <a:rPr lang="en-AU" sz="2400" b="0" i="1" smtClean="0">
                            <a:latin typeface="Cambria Math" panose="02040503050406030204" pitchFamily="18" charset="0"/>
                          </a:rPr>
                          <m:t>𝐻</m:t>
                        </m:r>
                      </m:sub>
                    </m:sSub>
                  </m:oMath>
                </a14:m>
                <a:r>
                  <a:rPr lang="en-US" sz="2400" dirty="0"/>
                  <a:t> and all attendant consequences</a:t>
                </a:r>
              </a:p>
              <a:p>
                <a:pPr lvl="1">
                  <a:spcBef>
                    <a:spcPts val="0"/>
                  </a:spcBef>
                  <a:buFont typeface="Wingdings" panose="05000000000000000000" pitchFamily="2" charset="2"/>
                  <a:buChar char="ü"/>
                </a:pPr>
                <a:r>
                  <a:rPr lang="en-US" sz="2400" i="1" dirty="0"/>
                  <a:t>N.B</a:t>
                </a:r>
                <a:r>
                  <a:rPr lang="en-US" sz="2400" dirty="0"/>
                  <a:t>. glue and sea DFs are identically zero at </a:t>
                </a:r>
                <a14:m>
                  <m:oMath xmlns:m="http://schemas.openxmlformats.org/officeDocument/2006/math">
                    <m:sSub>
                      <m:sSubPr>
                        <m:ctrlPr>
                          <a:rPr lang="en-AU" sz="2400" b="0" i="1" smtClean="0">
                            <a:latin typeface="Cambria Math" panose="02040503050406030204" pitchFamily="18" charset="0"/>
                          </a:rPr>
                        </m:ctrlPr>
                      </m:sSubPr>
                      <m:e>
                        <m:r>
                          <a:rPr lang="en-AU" sz="2400" b="0" i="1" smtClean="0">
                            <a:latin typeface="Cambria Math" panose="02040503050406030204" pitchFamily="18" charset="0"/>
                          </a:rPr>
                          <m:t>𝜁</m:t>
                        </m:r>
                      </m:e>
                      <m:sub>
                        <m:r>
                          <a:rPr lang="en-AU" sz="2400" b="0" i="1" smtClean="0">
                            <a:latin typeface="Cambria Math" panose="02040503050406030204" pitchFamily="18" charset="0"/>
                          </a:rPr>
                          <m:t>𝐻</m:t>
                        </m:r>
                      </m:sub>
                    </m:sSub>
                  </m:oMath>
                </a14:m>
                <a:endParaRPr lang="en-US" sz="2400" dirty="0"/>
              </a:p>
              <a:p>
                <a:pPr>
                  <a:buFont typeface="Wingdings" panose="05000000000000000000" pitchFamily="2" charset="2"/>
                  <a:buChar char="ü"/>
                </a:pPr>
                <a:endParaRPr lang="en-AU" dirty="0"/>
              </a:p>
            </p:txBody>
          </p:sp>
        </mc:Choice>
        <mc:Fallback xmlns="">
          <p:sp>
            <p:nvSpPr>
              <p:cNvPr id="3" name="Content Placeholder 2">
                <a:extLst>
                  <a:ext uri="{FF2B5EF4-FFF2-40B4-BE49-F238E27FC236}">
                    <a16:creationId xmlns:a16="http://schemas.microsoft.com/office/drawing/2014/main" id="{3C5FFEE5-D288-24EC-E054-07DCEE5D88FD}"/>
                  </a:ext>
                </a:extLst>
              </p:cNvPr>
              <p:cNvSpPr>
                <a:spLocks noGrp="1" noRot="1" noChangeAspect="1" noMove="1" noResize="1" noEditPoints="1" noAdjustHandles="1" noChangeArrowheads="1" noChangeShapeType="1" noTextEdit="1"/>
              </p:cNvSpPr>
              <p:nvPr>
                <p:ph idx="1"/>
              </p:nvPr>
            </p:nvSpPr>
            <p:spPr>
              <a:xfrm>
                <a:off x="609600" y="1265236"/>
                <a:ext cx="10972800" cy="5059364"/>
              </a:xfrm>
              <a:blipFill>
                <a:blip r:embed="rId2"/>
                <a:stretch>
                  <a:fillRect l="-611" t="-843"/>
                </a:stretch>
              </a:blipFill>
            </p:spPr>
            <p:txBody>
              <a:bodyPr/>
              <a:lstStyle/>
              <a:p>
                <a:r>
                  <a:rPr lang="en-AU">
                    <a:noFill/>
                  </a:rPr>
                  <a:t> </a:t>
                </a:r>
              </a:p>
            </p:txBody>
          </p:sp>
        </mc:Fallback>
      </mc:AlternateContent>
      <p:sp>
        <p:nvSpPr>
          <p:cNvPr id="4" name="Date Placeholder 3">
            <a:extLst>
              <a:ext uri="{FF2B5EF4-FFF2-40B4-BE49-F238E27FC236}">
                <a16:creationId xmlns:a16="http://schemas.microsoft.com/office/drawing/2014/main" id="{8C99E382-59E1-E0DD-1EE4-E4296017DB8D}"/>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0D259CF7-2B7F-88B7-D50F-AD27761A88ED}"/>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42AA3D68-0747-B4FA-95DF-247A4B38A912}"/>
              </a:ext>
            </a:extLst>
          </p:cNvPr>
          <p:cNvSpPr>
            <a:spLocks noGrp="1"/>
          </p:cNvSpPr>
          <p:nvPr>
            <p:ph type="sldNum" sz="quarter" idx="12"/>
          </p:nvPr>
        </p:nvSpPr>
        <p:spPr/>
        <p:txBody>
          <a:bodyPr/>
          <a:lstStyle/>
          <a:p>
            <a:fld id="{87034D8C-3CB4-402A-BC46-2AB14C0FE90A}" type="slidenum">
              <a:rPr lang="en-US" smtClean="0"/>
              <a:pPr/>
              <a:t>121</a:t>
            </a:fld>
            <a:endParaRPr lang="en-US"/>
          </a:p>
        </p:txBody>
      </p:sp>
    </p:spTree>
    <p:extLst>
      <p:ext uri="{BB962C8B-B14F-4D97-AF65-F5344CB8AC3E}">
        <p14:creationId xmlns:p14="http://schemas.microsoft.com/office/powerpoint/2010/main" val="2066345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BB23E-448A-38C6-6416-7FCCF84EB5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498944-A26A-D79D-61B0-09280D7CDD17}"/>
              </a:ext>
            </a:extLst>
          </p:cNvPr>
          <p:cNvSpPr>
            <a:spLocks noGrp="1"/>
          </p:cNvSpPr>
          <p:nvPr>
            <p:ph type="title"/>
          </p:nvPr>
        </p:nvSpPr>
        <p:spPr/>
        <p:txBody>
          <a:bodyPr/>
          <a:lstStyle/>
          <a:p>
            <a:r>
              <a:rPr lang="en-AU" sz="3200" b="0" i="1" dirty="0">
                <a:ln w="0"/>
                <a:solidFill>
                  <a:schemeClr val="accent1"/>
                </a:solidFill>
                <a:effectLst>
                  <a:outerShdw blurRad="38100" dist="25400" dir="5400000" algn="ctr" rotWithShape="0">
                    <a:srgbClr val="6E747A">
                      <a:alpha val="43000"/>
                    </a:srgbClr>
                  </a:outerShdw>
                </a:effectLst>
              </a:rPr>
              <a:t>AO Evolution</a:t>
            </a:r>
          </a:p>
        </p:txBody>
      </p:sp>
      <p:sp>
        <p:nvSpPr>
          <p:cNvPr id="3" name="Content Placeholder 2">
            <a:extLst>
              <a:ext uri="{FF2B5EF4-FFF2-40B4-BE49-F238E27FC236}">
                <a16:creationId xmlns:a16="http://schemas.microsoft.com/office/drawing/2014/main" id="{01BDA240-206D-C458-8A94-29D6F9A68533}"/>
              </a:ext>
            </a:extLst>
          </p:cNvPr>
          <p:cNvSpPr>
            <a:spLocks noGrp="1"/>
          </p:cNvSpPr>
          <p:nvPr>
            <p:ph idx="1"/>
          </p:nvPr>
        </p:nvSpPr>
        <p:spPr>
          <a:xfrm>
            <a:off x="609600" y="1265236"/>
            <a:ext cx="10972800" cy="5059364"/>
          </a:xfrm>
        </p:spPr>
        <p:txBody>
          <a:bodyPr/>
          <a:lstStyle/>
          <a:p>
            <a:r>
              <a:rPr lang="en-US" dirty="0"/>
              <a:t>The potential issue with a Grunberg effective charge is </a:t>
            </a:r>
          </a:p>
          <a:p>
            <a:pPr marL="0" indent="0">
              <a:spcBef>
                <a:spcPts val="0"/>
              </a:spcBef>
              <a:buNone/>
            </a:pPr>
            <a:r>
              <a:rPr lang="en-US" dirty="0"/>
              <a:t>      that reference to a specific process may make it globally useless </a:t>
            </a:r>
          </a:p>
          <a:p>
            <a:r>
              <a:rPr lang="en-US" dirty="0"/>
              <a:t>We know that is not the case</a:t>
            </a:r>
          </a:p>
          <a:p>
            <a:pPr lvl="1"/>
            <a:r>
              <a:rPr lang="en-US" sz="2200" dirty="0"/>
              <a:t>The class of process-dependent (Grunberg) charges, </a:t>
            </a:r>
          </a:p>
          <a:p>
            <a:pPr marL="800100" lvl="2" indent="0">
              <a:spcBef>
                <a:spcPts val="0"/>
              </a:spcBef>
              <a:buNone/>
            </a:pPr>
            <a:r>
              <a:rPr lang="en-US" sz="2200" dirty="0"/>
              <a:t>defined in connection with the AO scheme, </a:t>
            </a:r>
          </a:p>
          <a:p>
            <a:pPr marL="800100" lvl="2" indent="0">
              <a:spcBef>
                <a:spcPts val="0"/>
              </a:spcBef>
              <a:buNone/>
            </a:pPr>
            <a:r>
              <a:rPr lang="en-US" sz="2200" dirty="0"/>
              <a:t>may be characterized by our unique, predicted process-independent effective charge</a:t>
            </a:r>
            <a:endParaRPr lang="en-US" dirty="0"/>
          </a:p>
          <a:p>
            <a:r>
              <a:rPr lang="en-US" dirty="0"/>
              <a:t>Thus far, the AO class of charges – in particular, our PI charge – has served in the same form for all known parton DFs</a:t>
            </a:r>
          </a:p>
          <a:p>
            <a:pPr lvl="1">
              <a:buFont typeface="Wingdings" panose="05000000000000000000" pitchFamily="2" charset="2"/>
              <a:buChar char="ü"/>
            </a:pPr>
            <a:r>
              <a:rPr lang="en-US" sz="2200" dirty="0"/>
              <a:t>Namely, for a large array of structure functions and fragmentation processes.  </a:t>
            </a:r>
          </a:p>
          <a:p>
            <a:pPr>
              <a:buFont typeface="Wingdings" panose="05000000000000000000" pitchFamily="2" charset="2"/>
              <a:buChar char="ü"/>
            </a:pPr>
            <a:r>
              <a:rPr lang="en-US" sz="2400" dirty="0"/>
              <a:t>This is a very broad domain of applicability for one single Grunberg charge. </a:t>
            </a:r>
          </a:p>
          <a:p>
            <a:pPr marL="800100" lvl="2" indent="0">
              <a:spcBef>
                <a:spcPts val="0"/>
              </a:spcBef>
              <a:buNone/>
            </a:pPr>
            <a:endParaRPr lang="en-US" sz="2200" dirty="0"/>
          </a:p>
          <a:p>
            <a:pPr>
              <a:buFont typeface="Wingdings" panose="05000000000000000000" pitchFamily="2" charset="2"/>
              <a:buChar char="ü"/>
            </a:pPr>
            <a:endParaRPr lang="en-AU" dirty="0"/>
          </a:p>
        </p:txBody>
      </p:sp>
      <p:sp>
        <p:nvSpPr>
          <p:cNvPr id="4" name="Date Placeholder 3">
            <a:extLst>
              <a:ext uri="{FF2B5EF4-FFF2-40B4-BE49-F238E27FC236}">
                <a16:creationId xmlns:a16="http://schemas.microsoft.com/office/drawing/2014/main" id="{B6C5BDF3-2BDC-C75B-2E97-9033C4F00282}"/>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12F7AA2C-DE12-635C-3804-C1AB7A1C58C2}"/>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43D46D67-1B12-16D8-FD6F-C0BF6DEE7FBA}"/>
              </a:ext>
            </a:extLst>
          </p:cNvPr>
          <p:cNvSpPr>
            <a:spLocks noGrp="1"/>
          </p:cNvSpPr>
          <p:nvPr>
            <p:ph type="sldNum" sz="quarter" idx="12"/>
          </p:nvPr>
        </p:nvSpPr>
        <p:spPr/>
        <p:txBody>
          <a:bodyPr/>
          <a:lstStyle/>
          <a:p>
            <a:fld id="{87034D8C-3CB4-402A-BC46-2AB14C0FE90A}" type="slidenum">
              <a:rPr lang="en-US" smtClean="0"/>
              <a:pPr/>
              <a:t>122</a:t>
            </a:fld>
            <a:endParaRPr lang="en-US"/>
          </a:p>
        </p:txBody>
      </p:sp>
      <p:pic>
        <p:nvPicPr>
          <p:cNvPr id="7" name="Picture 6">
            <a:extLst>
              <a:ext uri="{FF2B5EF4-FFF2-40B4-BE49-F238E27FC236}">
                <a16:creationId xmlns:a16="http://schemas.microsoft.com/office/drawing/2014/main" id="{F8352963-7147-32C4-6D79-6289BBD2768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8534400" y="381000"/>
            <a:ext cx="3352800" cy="2538733"/>
          </a:xfrm>
          <a:prstGeom prst="rect">
            <a:avLst/>
          </a:prstGeom>
        </p:spPr>
      </p:pic>
    </p:spTree>
    <p:extLst>
      <p:ext uri="{BB962C8B-B14F-4D97-AF65-F5344CB8AC3E}">
        <p14:creationId xmlns:p14="http://schemas.microsoft.com/office/powerpoint/2010/main" val="79607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13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down)">
                                      <p:cBhvr>
                                        <p:cTn id="19" dur="500"/>
                                        <p:tgtEl>
                                          <p:spTgt spid="3">
                                            <p:txEl>
                                              <p:pRg st="5" end="5"/>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down)">
                                      <p:cBhvr>
                                        <p:cTn id="22" dur="500"/>
                                        <p:tgtEl>
                                          <p:spTgt spid="3">
                                            <p:txEl>
                                              <p:pRg st="6" end="6"/>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wipe(down)">
                                      <p:cBhvr>
                                        <p:cTn id="25" dur="500"/>
                                        <p:tgtEl>
                                          <p:spTgt spid="3">
                                            <p:txEl>
                                              <p:pRg st="7" end="7"/>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wipe(down)">
                                      <p:cBhvr>
                                        <p:cTn id="2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A1A2B-28F2-A93D-93CF-2071ECF67998}"/>
              </a:ext>
            </a:extLst>
          </p:cNvPr>
          <p:cNvSpPr>
            <a:spLocks noGrp="1"/>
          </p:cNvSpPr>
          <p:nvPr>
            <p:ph type="title"/>
          </p:nvPr>
        </p:nvSpPr>
        <p:spPr/>
        <p:txBody>
          <a:bodyPr/>
          <a:lstStyle/>
          <a:p>
            <a:endParaRPr lang="en-AU"/>
          </a:p>
        </p:txBody>
      </p:sp>
      <p:sp>
        <p:nvSpPr>
          <p:cNvPr id="3" name="Text Placeholder 2">
            <a:extLst>
              <a:ext uri="{FF2B5EF4-FFF2-40B4-BE49-F238E27FC236}">
                <a16:creationId xmlns:a16="http://schemas.microsoft.com/office/drawing/2014/main" id="{4E9E7842-7E3E-C510-2275-1BE300DC13F1}"/>
              </a:ext>
            </a:extLst>
          </p:cNvPr>
          <p:cNvSpPr>
            <a:spLocks noGrp="1"/>
          </p:cNvSpPr>
          <p:nvPr>
            <p:ph type="body" idx="1"/>
          </p:nvPr>
        </p:nvSpPr>
        <p:spPr/>
        <p:txBody>
          <a:bodyPr/>
          <a:lstStyle/>
          <a:p>
            <a:endParaRPr lang="en-AU"/>
          </a:p>
        </p:txBody>
      </p:sp>
      <p:sp>
        <p:nvSpPr>
          <p:cNvPr id="4" name="Date Placeholder 3">
            <a:extLst>
              <a:ext uri="{FF2B5EF4-FFF2-40B4-BE49-F238E27FC236}">
                <a16:creationId xmlns:a16="http://schemas.microsoft.com/office/drawing/2014/main" id="{27843816-F054-9889-FEF1-67CE9FD99252}"/>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A6FD4A85-F5A4-7115-3B7F-DFD39BD49E0A}"/>
              </a:ext>
            </a:extLst>
          </p:cNvPr>
          <p:cNvSpPr>
            <a:spLocks noGrp="1"/>
          </p:cNvSpPr>
          <p:nvPr>
            <p:ph type="ftr" sz="quarter" idx="11"/>
          </p:nvPr>
        </p:nvSpPr>
        <p:spPr/>
        <p:txBody>
          <a:bodyPr/>
          <a:lstStyle/>
          <a:p>
            <a:r>
              <a:rPr lang="en-US"/>
              <a:t>Craig Roberts: cdroberts@nju.edu.cn  465 .. 25/04/11 ..."Strong Interactions and the Standard Model"</a:t>
            </a:r>
          </a:p>
        </p:txBody>
      </p:sp>
      <p:sp>
        <p:nvSpPr>
          <p:cNvPr id="6" name="Slide Number Placeholder 5">
            <a:extLst>
              <a:ext uri="{FF2B5EF4-FFF2-40B4-BE49-F238E27FC236}">
                <a16:creationId xmlns:a16="http://schemas.microsoft.com/office/drawing/2014/main" id="{DA58C34B-2402-E825-917C-60861AB7BE59}"/>
              </a:ext>
            </a:extLst>
          </p:cNvPr>
          <p:cNvSpPr>
            <a:spLocks noGrp="1"/>
          </p:cNvSpPr>
          <p:nvPr>
            <p:ph type="sldNum" sz="quarter" idx="12"/>
          </p:nvPr>
        </p:nvSpPr>
        <p:spPr/>
        <p:txBody>
          <a:bodyPr/>
          <a:lstStyle/>
          <a:p>
            <a:fld id="{87034D8C-3CB4-402A-BC46-2AB14C0FE90A}" type="slidenum">
              <a:rPr lang="en-US" smtClean="0"/>
              <a:pPr/>
              <a:t>123</a:t>
            </a:fld>
            <a:endParaRPr lang="en-US"/>
          </a:p>
        </p:txBody>
      </p:sp>
      <p:pic>
        <p:nvPicPr>
          <p:cNvPr id="9" name="Picture 8" descr="A screenshot of a web page&#10;&#10;Description automatically generated">
            <a:extLst>
              <a:ext uri="{FF2B5EF4-FFF2-40B4-BE49-F238E27FC236}">
                <a16:creationId xmlns:a16="http://schemas.microsoft.com/office/drawing/2014/main" id="{A02AC8B0-276B-98E4-921B-EF3B918341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7689" y="152400"/>
            <a:ext cx="6173989" cy="6154738"/>
          </a:xfrm>
          <a:prstGeom prst="rect">
            <a:avLst/>
          </a:prstGeom>
          <a:ln>
            <a:noFill/>
          </a:ln>
          <a:effectLst>
            <a:outerShdw blurRad="190500" algn="tl" rotWithShape="0">
              <a:srgbClr val="000000">
                <a:alpha val="70000"/>
              </a:srgbClr>
            </a:outerShdw>
          </a:effectLst>
        </p:spPr>
      </p:pic>
      <p:sp>
        <p:nvSpPr>
          <p:cNvPr id="7" name="Rectangle 6">
            <a:extLst>
              <a:ext uri="{FF2B5EF4-FFF2-40B4-BE49-F238E27FC236}">
                <a16:creationId xmlns:a16="http://schemas.microsoft.com/office/drawing/2014/main" id="{436FD370-DC4E-205B-AD0F-9A2A0C65DB43}"/>
              </a:ext>
            </a:extLst>
          </p:cNvPr>
          <p:cNvSpPr/>
          <p:nvPr/>
        </p:nvSpPr>
        <p:spPr bwMode="auto">
          <a:xfrm>
            <a:off x="9982200" y="1066800"/>
            <a:ext cx="1752600" cy="9144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1800" b="0" i="0" u="none" strike="noStrike" cap="none" normalizeH="0" baseline="0">
              <a:ln>
                <a:noFill/>
              </a:ln>
              <a:solidFill>
                <a:schemeClr val="tx1"/>
              </a:solidFill>
              <a:effectLst/>
              <a:latin typeface="Calibri" pitchFamily="34" charset="0"/>
            </a:endParaRPr>
          </a:p>
        </p:txBody>
      </p:sp>
      <p:pic>
        <p:nvPicPr>
          <p:cNvPr id="17" name="Picture 16" descr="A magazine cover with cars on the road&#10;&#10;Description automatically generated">
            <a:extLst>
              <a:ext uri="{FF2B5EF4-FFF2-40B4-BE49-F238E27FC236}">
                <a16:creationId xmlns:a16="http://schemas.microsoft.com/office/drawing/2014/main" id="{07480DF9-FB43-D353-805E-6CD5297A2E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7199" y="152400"/>
            <a:ext cx="1186839" cy="1678623"/>
          </a:xfrm>
          <a:prstGeom prst="rect">
            <a:avLst/>
          </a:prstGeom>
        </p:spPr>
      </p:pic>
      <p:sp>
        <p:nvSpPr>
          <p:cNvPr id="8" name="Rectangle 7">
            <a:extLst>
              <a:ext uri="{FF2B5EF4-FFF2-40B4-BE49-F238E27FC236}">
                <a16:creationId xmlns:a16="http://schemas.microsoft.com/office/drawing/2014/main" id="{73ECFC69-4810-790E-5900-BE2A3B1C750E}"/>
              </a:ext>
            </a:extLst>
          </p:cNvPr>
          <p:cNvSpPr/>
          <p:nvPr/>
        </p:nvSpPr>
        <p:spPr bwMode="auto">
          <a:xfrm>
            <a:off x="9299598" y="165946"/>
            <a:ext cx="2816202" cy="143261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just" defTabSz="914400" rtl="0" eaLnBrk="1" fontAlgn="base" latinLnBrk="0" hangingPunct="1">
              <a:lnSpc>
                <a:spcPct val="100000"/>
              </a:lnSpc>
              <a:spcBef>
                <a:spcPct val="0"/>
              </a:spcBef>
              <a:spcAft>
                <a:spcPts val="300"/>
              </a:spcAft>
              <a:buClrTx/>
              <a:buSzTx/>
              <a:buFontTx/>
              <a:buNone/>
              <a:tabLst/>
            </a:pPr>
            <a:r>
              <a:rPr kumimoji="0" lang="en-US" sz="1200" b="0" i="0" u="none" strike="noStrike" cap="none" normalizeH="0" baseline="0" dirty="0">
                <a:ln>
                  <a:noFill/>
                </a:ln>
                <a:solidFill>
                  <a:schemeClr val="tx1"/>
                </a:solidFill>
                <a:effectLst/>
                <a:latin typeface="Calibri" pitchFamily="34" charset="0"/>
              </a:rPr>
              <a:t>Aims &amp; Scope</a:t>
            </a:r>
          </a:p>
          <a:p>
            <a:pPr marL="0" marR="0" indent="0" algn="just"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Calibri" pitchFamily="34" charset="0"/>
              </a:rPr>
              <a:t>Fundamental Research is an open access, peer-reviewed, multidisciplinary journal, which is supervised by the National Natural Science Foundation of China (NSFC). Published bimonthly, it features high-</a:t>
            </a:r>
            <a:r>
              <a:rPr kumimoji="0" lang="en-US" sz="1200" b="0" i="0" u="none" strike="noStrike" cap="none" normalizeH="0" baseline="0" dirty="0" err="1">
                <a:ln>
                  <a:noFill/>
                </a:ln>
                <a:solidFill>
                  <a:schemeClr val="tx1"/>
                </a:solidFill>
                <a:effectLst/>
                <a:latin typeface="Calibri" pitchFamily="34" charset="0"/>
              </a:rPr>
              <a:t>calibre</a:t>
            </a:r>
            <a:r>
              <a:rPr kumimoji="0" lang="en-US" sz="1200" b="0" i="0" u="none" strike="noStrike" cap="none" normalizeH="0" baseline="0" dirty="0">
                <a:ln>
                  <a:noFill/>
                </a:ln>
                <a:solidFill>
                  <a:schemeClr val="tx1"/>
                </a:solidFill>
                <a:effectLst/>
                <a:latin typeface="Calibri" pitchFamily="34" charset="0"/>
              </a:rPr>
              <a:t> research covering all areas of the natural sciences and high-tech fields.</a:t>
            </a:r>
          </a:p>
          <a:p>
            <a:pPr marL="0" marR="0" indent="0" algn="just" defTabSz="914400" rtl="0" eaLnBrk="1" fontAlgn="base" latinLnBrk="0" hangingPunct="1">
              <a:lnSpc>
                <a:spcPct val="100000"/>
              </a:lnSpc>
              <a:spcBef>
                <a:spcPct val="0"/>
              </a:spcBef>
              <a:spcAft>
                <a:spcPct val="0"/>
              </a:spcAft>
              <a:buClrTx/>
              <a:buSzTx/>
              <a:buFontTx/>
              <a:buNone/>
              <a:tabLst/>
            </a:pPr>
            <a:r>
              <a:rPr lang="en-US" sz="1200" dirty="0">
                <a:latin typeface="Calibri" pitchFamily="34" charset="0"/>
              </a:rPr>
              <a:t>IF = 5.7</a:t>
            </a:r>
            <a:endParaRPr kumimoji="0" lang="en-US" sz="1200" b="0" i="0" u="none" strike="noStrike" cap="none" normalizeH="0" baseline="0" dirty="0">
              <a:ln>
                <a:noFill/>
              </a:ln>
              <a:solidFill>
                <a:schemeClr val="tx1"/>
              </a:solidFill>
              <a:effectLst/>
              <a:latin typeface="Calibri"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en-AU" sz="1800" b="0" i="0" u="none" strike="noStrike" cap="none" normalizeH="0" baseline="0" dirty="0">
              <a:ln>
                <a:noFill/>
              </a:ln>
              <a:solidFill>
                <a:schemeClr val="tx1"/>
              </a:solidFill>
              <a:effectLst/>
              <a:latin typeface="Calibri" pitchFamily="34" charset="0"/>
            </a:endParaRPr>
          </a:p>
        </p:txBody>
      </p:sp>
    </p:spTree>
    <p:extLst>
      <p:ext uri="{BB962C8B-B14F-4D97-AF65-F5344CB8AC3E}">
        <p14:creationId xmlns:p14="http://schemas.microsoft.com/office/powerpoint/2010/main" val="3672776861"/>
      </p:ext>
    </p:extLst>
  </p:cSld>
  <p:clrMapOvr>
    <a:masterClrMapping/>
  </p:clrMapOvr>
  <p:transition spd="slow">
    <p:cove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D002E-2611-7D1D-8C5F-A2F9BAE8135C}"/>
              </a:ext>
            </a:extLst>
          </p:cNvPr>
          <p:cNvSpPr>
            <a:spLocks noGrp="1"/>
          </p:cNvSpPr>
          <p:nvPr>
            <p:ph type="title"/>
          </p:nvPr>
        </p:nvSpPr>
        <p:spPr/>
        <p:txBody>
          <a:bodyPr/>
          <a:lstStyle/>
          <a:p>
            <a:r>
              <a:rPr lang="en-AU" dirty="0"/>
              <a:t>Nucleon as a Bound State</a:t>
            </a:r>
          </a:p>
        </p:txBody>
      </p:sp>
      <p:sp>
        <p:nvSpPr>
          <p:cNvPr id="3" name="Content Placeholder 2">
            <a:extLst>
              <a:ext uri="{FF2B5EF4-FFF2-40B4-BE49-F238E27FC236}">
                <a16:creationId xmlns:a16="http://schemas.microsoft.com/office/drawing/2014/main" id="{A5692375-F2BA-F8AD-1AD5-30F0E3F42B2C}"/>
              </a:ext>
            </a:extLst>
          </p:cNvPr>
          <p:cNvSpPr>
            <a:spLocks noGrp="1"/>
          </p:cNvSpPr>
          <p:nvPr>
            <p:ph idx="1"/>
          </p:nvPr>
        </p:nvSpPr>
        <p:spPr>
          <a:xfrm>
            <a:off x="609600" y="1600200"/>
            <a:ext cx="10972800" cy="4525963"/>
          </a:xfrm>
        </p:spPr>
        <p:txBody>
          <a:bodyPr/>
          <a:lstStyle/>
          <a:p>
            <a:r>
              <a:rPr lang="en-US" dirty="0"/>
              <a:t>Nucleon bound-state problem can be addressed </a:t>
            </a:r>
          </a:p>
          <a:p>
            <a:pPr marL="0" indent="0">
              <a:spcBef>
                <a:spcPts val="0"/>
              </a:spcBef>
              <a:buNone/>
            </a:pPr>
            <a:r>
              <a:rPr lang="en-US" dirty="0"/>
              <a:t>      in any approach that provides access to the three-quark six-point Schwinger function</a:t>
            </a:r>
          </a:p>
          <a:p>
            <a:pPr lvl="1"/>
            <a:r>
              <a:rPr lang="en-US" sz="2200" dirty="0"/>
              <a:t>Using CSMs, one begins with the Poincaré-invariant </a:t>
            </a:r>
            <a:r>
              <a:rPr lang="en-US" sz="2200" dirty="0" err="1"/>
              <a:t>Faddeev</a:t>
            </a:r>
            <a:r>
              <a:rPr lang="en-US" sz="2200" dirty="0"/>
              <a:t> equation</a:t>
            </a:r>
          </a:p>
          <a:p>
            <a:pPr lvl="1"/>
            <a:r>
              <a:rPr lang="en-US" sz="2200" dirty="0"/>
              <a:t>Today, there are 3 people in the world who can solve this problem</a:t>
            </a:r>
          </a:p>
          <a:p>
            <a:pPr lvl="2">
              <a:spcBef>
                <a:spcPts val="0"/>
              </a:spcBef>
            </a:pPr>
            <a:r>
              <a:rPr lang="en-US" sz="2200" dirty="0"/>
              <a:t>Only one (</a:t>
            </a:r>
            <a:r>
              <a:rPr lang="ja-JP" altLang="en-US" sz="1800" b="0" i="0" u="sng" dirty="0">
                <a:solidFill>
                  <a:schemeClr val="accent1">
                    <a:lumMod val="75000"/>
                  </a:schemeClr>
                </a:solidFill>
                <a:effectLst/>
              </a:rPr>
              <a:t>姚照千</a:t>
            </a:r>
            <a:r>
              <a:rPr lang="en-US" sz="2200" dirty="0"/>
              <a:t>) can handle systems with non-degenerate valence quark </a:t>
            </a:r>
            <a:r>
              <a:rPr lang="en-US" sz="2200" dirty="0" err="1"/>
              <a:t>flavours</a:t>
            </a:r>
            <a:endParaRPr lang="en-US" sz="2200" dirty="0"/>
          </a:p>
          <a:p>
            <a:r>
              <a:rPr lang="en-US" dirty="0"/>
              <a:t>The analysis to be described used </a:t>
            </a:r>
            <a:r>
              <a:rPr lang="en-US" u="sng" dirty="0"/>
              <a:t>precisely</a:t>
            </a:r>
            <a:r>
              <a:rPr lang="en-US" dirty="0"/>
              <a:t> the same approach (approximation and interaction) as that employed for pion and kaon electromagnetic form factors</a:t>
            </a:r>
          </a:p>
          <a:p>
            <a:pPr lvl="1"/>
            <a:r>
              <a:rPr lang="en-US" sz="2200" dirty="0"/>
              <a:t>Thus, one arrives at unifying set of parameter-free predictions for all pion and kaon and nucleon elastic electromagnetic and gravitational form factors and their species separations to large values of momentum transfer</a:t>
            </a:r>
          </a:p>
          <a:p>
            <a:pPr lvl="1"/>
            <a:r>
              <a:rPr lang="en-US" sz="2200" dirty="0"/>
              <a:t>All predictions link observables directly with fundamental QCD Schwinger functions and thereby expose novel expressions of emergent phenomena in QCD.</a:t>
            </a:r>
          </a:p>
          <a:p>
            <a:endParaRPr lang="en-AU" dirty="0"/>
          </a:p>
        </p:txBody>
      </p:sp>
      <p:sp>
        <p:nvSpPr>
          <p:cNvPr id="4" name="Date Placeholder 3">
            <a:extLst>
              <a:ext uri="{FF2B5EF4-FFF2-40B4-BE49-F238E27FC236}">
                <a16:creationId xmlns:a16="http://schemas.microsoft.com/office/drawing/2014/main" id="{1CA03137-3686-D578-C7C3-309D2519CC85}"/>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04961B7B-B52A-0617-BF69-8865CB542C1D}"/>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654230B2-F860-A4BF-1FE4-C6CEFC229A51}"/>
              </a:ext>
            </a:extLst>
          </p:cNvPr>
          <p:cNvSpPr>
            <a:spLocks noGrp="1"/>
          </p:cNvSpPr>
          <p:nvPr>
            <p:ph type="sldNum" sz="quarter" idx="12"/>
          </p:nvPr>
        </p:nvSpPr>
        <p:spPr/>
        <p:txBody>
          <a:bodyPr/>
          <a:lstStyle/>
          <a:p>
            <a:fld id="{87034D8C-3CB4-402A-BC46-2AB14C0FE90A}" type="slidenum">
              <a:rPr lang="en-US" smtClean="0"/>
              <a:pPr/>
              <a:t>124</a:t>
            </a:fld>
            <a:endParaRPr lang="en-US"/>
          </a:p>
        </p:txBody>
      </p:sp>
      <p:pic>
        <p:nvPicPr>
          <p:cNvPr id="7" name="Picture 6" descr="A yellow circle with black symbols and arrows&#10;&#10;Description automatically generated">
            <a:extLst>
              <a:ext uri="{FF2B5EF4-FFF2-40B4-BE49-F238E27FC236}">
                <a16:creationId xmlns:a16="http://schemas.microsoft.com/office/drawing/2014/main" id="{B2184649-7581-B24B-9111-DB5E6057DD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43355" y="255384"/>
            <a:ext cx="4437647" cy="1392567"/>
          </a:xfrm>
          <a:prstGeom prst="rect">
            <a:avLst/>
          </a:prstGeom>
          <a:ln>
            <a:noFill/>
          </a:ln>
          <a:effectLst>
            <a:outerShdw blurRad="190500" algn="tl" rotWithShape="0">
              <a:srgbClr val="000000">
                <a:alpha val="70000"/>
              </a:srgbClr>
            </a:outerShdw>
          </a:effectLst>
        </p:spPr>
      </p:pic>
      <p:sp>
        <p:nvSpPr>
          <p:cNvPr id="8" name="TextBox 7">
            <a:extLst>
              <a:ext uri="{FF2B5EF4-FFF2-40B4-BE49-F238E27FC236}">
                <a16:creationId xmlns:a16="http://schemas.microsoft.com/office/drawing/2014/main" id="{E26E9A7F-DE38-DE2F-7C8E-91114B4E6B4A}"/>
              </a:ext>
            </a:extLst>
          </p:cNvPr>
          <p:cNvSpPr txBox="1"/>
          <p:nvPr/>
        </p:nvSpPr>
        <p:spPr>
          <a:xfrm>
            <a:off x="643688" y="724621"/>
            <a:ext cx="5604711" cy="738664"/>
          </a:xfrm>
          <a:prstGeom prst="rect">
            <a:avLst/>
          </a:prstGeom>
          <a:noFill/>
        </p:spPr>
        <p:txBody>
          <a:bodyPr wrap="square" rtlCol="0">
            <a:spAutoFit/>
          </a:bodyPr>
          <a:lstStyle/>
          <a:p>
            <a:r>
              <a:rPr lang="en-AU" sz="1200" b="0" i="1" dirty="0">
                <a:solidFill>
                  <a:schemeClr val="accent1">
                    <a:lumMod val="75000"/>
                  </a:schemeClr>
                </a:solidFill>
                <a:effectLst/>
              </a:rPr>
              <a:t>Nucleon charge and magnetisation distributions: flavour separation and zeroes, </a:t>
            </a:r>
          </a:p>
          <a:p>
            <a:r>
              <a:rPr lang="en-AU" sz="1200" b="0" i="0" u="sng" dirty="0">
                <a:solidFill>
                  <a:schemeClr val="accent1">
                    <a:lumMod val="75000"/>
                  </a:schemeClr>
                </a:solidFill>
                <a:effectLst/>
              </a:rPr>
              <a:t>Zhao-Qian Yao (</a:t>
            </a:r>
            <a:r>
              <a:rPr lang="ja-JP" altLang="en-US" sz="1200" b="0" i="0" u="sng" dirty="0">
                <a:solidFill>
                  <a:schemeClr val="accent1">
                    <a:lumMod val="75000"/>
                  </a:schemeClr>
                </a:solidFill>
                <a:effectLst/>
              </a:rPr>
              <a:t>姚照千</a:t>
            </a:r>
            <a:r>
              <a:rPr lang="en-US" altLang="ja-JP" sz="1200" b="0" i="0" u="sng" dirty="0">
                <a:solidFill>
                  <a:schemeClr val="accent1">
                    <a:lumMod val="75000"/>
                  </a:schemeClr>
                </a:solidFill>
                <a:effectLst/>
              </a:rPr>
              <a:t>)</a:t>
            </a:r>
            <a:r>
              <a:rPr lang="en-US" altLang="ja-JP" sz="1200" b="0" i="0" dirty="0">
                <a:solidFill>
                  <a:schemeClr val="accent1">
                    <a:lumMod val="75000"/>
                  </a:schemeClr>
                </a:solidFill>
                <a:effectLst/>
              </a:rPr>
              <a:t>,</a:t>
            </a:r>
            <a:r>
              <a:rPr lang="en-AU" sz="1200" b="0" i="1" dirty="0">
                <a:solidFill>
                  <a:schemeClr val="accent1">
                    <a:lumMod val="75000"/>
                  </a:schemeClr>
                </a:solidFill>
                <a:effectLst/>
              </a:rPr>
              <a:t> </a:t>
            </a:r>
            <a:r>
              <a:rPr lang="en-AU" sz="1200" b="0" i="0" u="sng" strike="noStrike" dirty="0">
                <a:solidFill>
                  <a:srgbClr val="0066FF"/>
                </a:solidFill>
                <a:effectLst/>
                <a:hlinkClick r:id="rId3">
                  <a:extLst>
                    <a:ext uri="{A12FA001-AC4F-418D-AE19-62706E023703}">
                      <ahyp:hlinkClr xmlns:ahyp="http://schemas.microsoft.com/office/drawing/2018/hyperlinkcolor" val="tx"/>
                    </a:ext>
                  </a:extLst>
                </a:hlinkClick>
              </a:rPr>
              <a:t>e-Print: 2403.08088 [hep-</a:t>
            </a:r>
            <a:r>
              <a:rPr lang="en-AU" sz="1200" b="0" i="0" u="sng" strike="noStrike" dirty="0" err="1">
                <a:solidFill>
                  <a:srgbClr val="0066FF"/>
                </a:solidFill>
                <a:effectLst/>
                <a:hlinkClick r:id="rId3">
                  <a:extLst>
                    <a:ext uri="{A12FA001-AC4F-418D-AE19-62706E023703}">
                      <ahyp:hlinkClr xmlns:ahyp="http://schemas.microsoft.com/office/drawing/2018/hyperlinkcolor" val="tx"/>
                    </a:ext>
                  </a:extLst>
                </a:hlinkClick>
              </a:rPr>
              <a:t>ph</a:t>
            </a:r>
            <a:r>
              <a:rPr lang="en-AU" sz="1200" b="0" i="0" u="sng" strike="noStrike" dirty="0">
                <a:solidFill>
                  <a:schemeClr val="accent1">
                    <a:lumMod val="75000"/>
                  </a:schemeClr>
                </a:solidFill>
                <a:effectLst/>
                <a:hlinkClick r:id="rId3">
                  <a:extLst>
                    <a:ext uri="{A12FA001-AC4F-418D-AE19-62706E023703}">
                      <ahyp:hlinkClr xmlns:ahyp="http://schemas.microsoft.com/office/drawing/2018/hyperlinkcolor" val="tx"/>
                    </a:ext>
                  </a:extLst>
                </a:hlinkClick>
              </a:rPr>
              <a:t>]</a:t>
            </a:r>
            <a:r>
              <a:rPr lang="en-AU" sz="1200" b="0" i="1" dirty="0">
                <a:solidFill>
                  <a:schemeClr val="accent1">
                    <a:lumMod val="75000"/>
                  </a:schemeClr>
                </a:solidFill>
                <a:effectLst/>
              </a:rPr>
              <a:t>, Fund. Res. (2025) in press.</a:t>
            </a:r>
            <a:endParaRPr lang="en-AU" sz="1200" b="0" i="0" dirty="0">
              <a:solidFill>
                <a:schemeClr val="accent1">
                  <a:lumMod val="75000"/>
                </a:schemeClr>
              </a:solidFill>
              <a:effectLst/>
            </a:endParaRPr>
          </a:p>
          <a:p>
            <a:endParaRPr lang="en-AU" dirty="0"/>
          </a:p>
        </p:txBody>
      </p:sp>
    </p:spTree>
    <p:extLst>
      <p:ext uri="{BB962C8B-B14F-4D97-AF65-F5344CB8AC3E}">
        <p14:creationId xmlns:p14="http://schemas.microsoft.com/office/powerpoint/2010/main" val="2519928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 calcmode="lin" valueType="num">
                                      <p:cBhvr>
                                        <p:cTn id="7"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8"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9" dur="500"/>
                                        <p:tgtEl>
                                          <p:spTgt spid="3">
                                            <p:txEl>
                                              <p:pRg st="5" end="5"/>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 calcmode="lin" valueType="num">
                                      <p:cBhvr>
                                        <p:cTn id="12"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14" dur="500"/>
                                        <p:tgtEl>
                                          <p:spTgt spid="3">
                                            <p:txEl>
                                              <p:pRg st="6" end="6"/>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 calcmode="lin" valueType="num">
                                      <p:cBhvr>
                                        <p:cTn id="17"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1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circuit&#10;&#10;Description automatically generated">
            <a:extLst>
              <a:ext uri="{FF2B5EF4-FFF2-40B4-BE49-F238E27FC236}">
                <a16:creationId xmlns:a16="http://schemas.microsoft.com/office/drawing/2014/main" id="{0B626ABA-3FD9-E446-4BC4-C72CD57DFF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9869" y="762000"/>
            <a:ext cx="8192262" cy="2165848"/>
          </a:xfrm>
          <a:prstGeom prst="rect">
            <a:avLst/>
          </a:prstGeom>
        </p:spPr>
      </p:pic>
      <p:sp>
        <p:nvSpPr>
          <p:cNvPr id="3" name="Content Placeholder 2">
            <a:extLst>
              <a:ext uri="{FF2B5EF4-FFF2-40B4-BE49-F238E27FC236}">
                <a16:creationId xmlns:a16="http://schemas.microsoft.com/office/drawing/2014/main" id="{97237E8A-2FAE-5D6D-17E4-F6C5A36381C9}"/>
              </a:ext>
            </a:extLst>
          </p:cNvPr>
          <p:cNvSpPr>
            <a:spLocks noGrp="1"/>
          </p:cNvSpPr>
          <p:nvPr>
            <p:ph idx="1"/>
          </p:nvPr>
        </p:nvSpPr>
        <p:spPr>
          <a:xfrm>
            <a:off x="609600" y="2789236"/>
            <a:ext cx="10972800" cy="3611564"/>
          </a:xfrm>
        </p:spPr>
        <p:txBody>
          <a:bodyPr/>
          <a:lstStyle/>
          <a:p>
            <a:r>
              <a:rPr lang="en-AU" dirty="0"/>
              <a:t>Current … completing solution of </a:t>
            </a:r>
            <a:r>
              <a:rPr lang="en-AU" dirty="0" err="1"/>
              <a:t>Faddeev</a:t>
            </a:r>
            <a:r>
              <a:rPr lang="en-AU" dirty="0"/>
              <a:t> equation, then all elements are known</a:t>
            </a:r>
            <a:endParaRPr lang="en-AU" b="0" i="0" dirty="0">
              <a:solidFill>
                <a:srgbClr val="212121"/>
              </a:solidFill>
              <a:effectLst/>
            </a:endParaRPr>
          </a:p>
          <a:p>
            <a:r>
              <a:rPr lang="en-AU" dirty="0"/>
              <a:t>Current … </a:t>
            </a:r>
          </a:p>
        </p:txBody>
      </p:sp>
      <p:pic>
        <p:nvPicPr>
          <p:cNvPr id="10" name="Picture 9" descr="A group of letters and numbers&#10;&#10;Description automatically generated">
            <a:extLst>
              <a:ext uri="{FF2B5EF4-FFF2-40B4-BE49-F238E27FC236}">
                <a16:creationId xmlns:a16="http://schemas.microsoft.com/office/drawing/2014/main" id="{55FD4D67-EA58-41CE-35B1-6DFD7DAA8E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3664164"/>
            <a:ext cx="5943601" cy="1542946"/>
          </a:xfrm>
          <a:prstGeom prst="rect">
            <a:avLst/>
          </a:prstGeom>
        </p:spPr>
      </p:pic>
      <p:sp>
        <p:nvSpPr>
          <p:cNvPr id="2" name="Title 1">
            <a:extLst>
              <a:ext uri="{FF2B5EF4-FFF2-40B4-BE49-F238E27FC236}">
                <a16:creationId xmlns:a16="http://schemas.microsoft.com/office/drawing/2014/main" id="{9649E0CC-5A01-A5AE-43CC-B47C072329A3}"/>
              </a:ext>
            </a:extLst>
          </p:cNvPr>
          <p:cNvSpPr>
            <a:spLocks noGrp="1"/>
          </p:cNvSpPr>
          <p:nvPr>
            <p:ph type="title"/>
          </p:nvPr>
        </p:nvSpPr>
        <p:spPr/>
        <p:txBody>
          <a:bodyPr/>
          <a:lstStyle/>
          <a:p>
            <a:r>
              <a:rPr lang="en-AU" sz="2800" b="0" i="1" dirty="0">
                <a:ln w="0"/>
                <a:solidFill>
                  <a:schemeClr val="accent1"/>
                </a:solidFill>
                <a:effectLst>
                  <a:outerShdw blurRad="38100" dist="25400" dir="5400000" algn="ctr" rotWithShape="0">
                    <a:srgbClr val="6E747A">
                      <a:alpha val="43000"/>
                    </a:srgbClr>
                  </a:outerShdw>
                </a:effectLst>
              </a:rPr>
              <a:t>Nucleon Gravitational Form Factors</a:t>
            </a:r>
          </a:p>
        </p:txBody>
      </p:sp>
      <p:sp>
        <p:nvSpPr>
          <p:cNvPr id="4" name="Date Placeholder 3">
            <a:extLst>
              <a:ext uri="{FF2B5EF4-FFF2-40B4-BE49-F238E27FC236}">
                <a16:creationId xmlns:a16="http://schemas.microsoft.com/office/drawing/2014/main" id="{ADD93518-F747-7D0A-B563-9DC94C78624D}"/>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FFA1CFAC-C5D3-19AC-A807-7A0E7B43565C}"/>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D5846364-DF37-0FC2-7978-2C1EBF48F02B}"/>
              </a:ext>
            </a:extLst>
          </p:cNvPr>
          <p:cNvSpPr>
            <a:spLocks noGrp="1"/>
          </p:cNvSpPr>
          <p:nvPr>
            <p:ph type="sldNum" sz="quarter" idx="12"/>
          </p:nvPr>
        </p:nvSpPr>
        <p:spPr/>
        <p:txBody>
          <a:bodyPr/>
          <a:lstStyle/>
          <a:p>
            <a:fld id="{87034D8C-3CB4-402A-BC46-2AB14C0FE90A}" type="slidenum">
              <a:rPr lang="en-US" smtClean="0"/>
              <a:pPr/>
              <a:t>125</a:t>
            </a:fld>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2421B29-D70A-75C8-6184-8DA364F0E452}"/>
                  </a:ext>
                </a:extLst>
              </p:cNvPr>
              <p:cNvSpPr txBox="1"/>
              <p:nvPr/>
            </p:nvSpPr>
            <p:spPr>
              <a:xfrm>
                <a:off x="7488941" y="3492984"/>
                <a:ext cx="4631268" cy="2215991"/>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r>
                      <a:rPr lang="en-AU" sz="2000" b="0" i="1" smtClean="0">
                        <a:latin typeface="Cambria Math" panose="02040503050406030204" pitchFamily="18" charset="0"/>
                      </a:rPr>
                      <m:t>𝐴</m:t>
                    </m:r>
                    <m:r>
                      <a:rPr lang="en-AU" sz="2000" b="0" i="1" smtClean="0">
                        <a:latin typeface="Cambria Math" panose="02040503050406030204" pitchFamily="18" charset="0"/>
                      </a:rPr>
                      <m:t>(</m:t>
                    </m:r>
                    <m:sSup>
                      <m:sSupPr>
                        <m:ctrlPr>
                          <a:rPr lang="en-AU" sz="2000" b="0" i="1" smtClean="0">
                            <a:latin typeface="Cambria Math" panose="02040503050406030204" pitchFamily="18" charset="0"/>
                          </a:rPr>
                        </m:ctrlPr>
                      </m:sSupPr>
                      <m:e>
                        <m:r>
                          <a:rPr lang="en-AU" sz="2000" b="0" i="1" smtClean="0">
                            <a:latin typeface="Cambria Math" panose="02040503050406030204" pitchFamily="18" charset="0"/>
                          </a:rPr>
                          <m:t>𝑄</m:t>
                        </m:r>
                      </m:e>
                      <m:sup>
                        <m:r>
                          <a:rPr lang="en-AU" sz="2000" b="0" i="1" smtClean="0">
                            <a:latin typeface="Cambria Math" panose="02040503050406030204" pitchFamily="18" charset="0"/>
                          </a:rPr>
                          <m:t>2</m:t>
                        </m:r>
                      </m:sup>
                    </m:sSup>
                    <m:r>
                      <a:rPr lang="en-AU" sz="2000" b="0" i="1" smtClean="0">
                        <a:latin typeface="Cambria Math" panose="02040503050406030204" pitchFamily="18" charset="0"/>
                      </a:rPr>
                      <m:t>)</m:t>
                    </m:r>
                  </m:oMath>
                </a14:m>
                <a:r>
                  <a:rPr lang="en-AU" sz="2000" dirty="0"/>
                  <a:t> mass distribution form factor</a:t>
                </a:r>
              </a:p>
              <a:p>
                <a:pPr/>
                <a14:m>
                  <m:oMathPara xmlns:m="http://schemas.openxmlformats.org/officeDocument/2006/math">
                    <m:oMathParaPr>
                      <m:jc m:val="centerGroup"/>
                    </m:oMathParaPr>
                    <m:oMath xmlns:m="http://schemas.openxmlformats.org/officeDocument/2006/math">
                      <m:r>
                        <a:rPr lang="en-AU" sz="2000" b="0" i="1" smtClean="0">
                          <a:latin typeface="Cambria Math" panose="02040503050406030204" pitchFamily="18" charset="0"/>
                        </a:rPr>
                        <m:t>𝐴</m:t>
                      </m:r>
                      <m:d>
                        <m:dPr>
                          <m:ctrlPr>
                            <a:rPr lang="en-AU" sz="2000" b="0" i="1" smtClean="0">
                              <a:latin typeface="Cambria Math" panose="02040503050406030204" pitchFamily="18" charset="0"/>
                            </a:rPr>
                          </m:ctrlPr>
                        </m:dPr>
                        <m:e>
                          <m:sSup>
                            <m:sSupPr>
                              <m:ctrlPr>
                                <a:rPr lang="en-AU" sz="2000" b="0" i="1" smtClean="0">
                                  <a:latin typeface="Cambria Math" panose="02040503050406030204" pitchFamily="18" charset="0"/>
                                </a:rPr>
                              </m:ctrlPr>
                            </m:sSupPr>
                            <m:e>
                              <m:r>
                                <a:rPr lang="en-AU" sz="2000" b="0" i="1" smtClean="0">
                                  <a:latin typeface="Cambria Math" panose="02040503050406030204" pitchFamily="18" charset="0"/>
                                </a:rPr>
                                <m:t>𝑄</m:t>
                              </m:r>
                            </m:e>
                            <m:sup>
                              <m:r>
                                <a:rPr lang="en-AU" sz="2000" b="0" i="1" smtClean="0">
                                  <a:latin typeface="Cambria Math" panose="02040503050406030204" pitchFamily="18" charset="0"/>
                                </a:rPr>
                                <m:t>2</m:t>
                              </m:r>
                            </m:sup>
                          </m:sSup>
                          <m:r>
                            <a:rPr lang="en-AU" sz="2000" b="0" i="1" smtClean="0">
                              <a:latin typeface="Cambria Math" panose="02040503050406030204" pitchFamily="18" charset="0"/>
                            </a:rPr>
                            <m:t>=</m:t>
                          </m:r>
                          <m:r>
                            <a:rPr lang="en-AU" sz="2000" b="0" i="1" smtClean="0">
                              <a:latin typeface="Cambria Math" panose="02040503050406030204" pitchFamily="18" charset="0"/>
                            </a:rPr>
                            <m:t>0</m:t>
                          </m:r>
                        </m:e>
                      </m:d>
                      <m:r>
                        <a:rPr lang="en-AU" sz="2000" b="0" i="1" smtClean="0">
                          <a:latin typeface="Cambria Math" panose="02040503050406030204" pitchFamily="18" charset="0"/>
                        </a:rPr>
                        <m:t>=</m:t>
                      </m:r>
                      <m:r>
                        <a:rPr lang="en-AU" sz="2000" b="0" i="1" smtClean="0">
                          <a:latin typeface="Cambria Math" panose="02040503050406030204" pitchFamily="18" charset="0"/>
                        </a:rPr>
                        <m:t>1</m:t>
                      </m:r>
                    </m:oMath>
                  </m:oMathPara>
                </a14:m>
                <a:endParaRPr lang="en-AU" sz="2000" dirty="0"/>
              </a:p>
              <a:p>
                <a:pPr marL="285750" indent="-285750">
                  <a:buFont typeface="Arial" panose="020B0604020202020204" pitchFamily="34" charset="0"/>
                  <a:buChar char="•"/>
                </a:pPr>
                <a14:m>
                  <m:oMath xmlns:m="http://schemas.openxmlformats.org/officeDocument/2006/math">
                    <m:r>
                      <a:rPr lang="en-AU" sz="2000" b="0" i="1" smtClean="0">
                        <a:latin typeface="Cambria Math" panose="02040503050406030204" pitchFamily="18" charset="0"/>
                      </a:rPr>
                      <m:t>𝐽</m:t>
                    </m:r>
                    <m:r>
                      <a:rPr lang="en-AU" sz="2000" b="0" i="1" smtClean="0">
                        <a:latin typeface="Cambria Math" panose="02040503050406030204" pitchFamily="18" charset="0"/>
                      </a:rPr>
                      <m:t>(</m:t>
                    </m:r>
                    <m:sSup>
                      <m:sSupPr>
                        <m:ctrlPr>
                          <a:rPr lang="en-AU" sz="2000" b="0" i="1" smtClean="0">
                            <a:latin typeface="Cambria Math" panose="02040503050406030204" pitchFamily="18" charset="0"/>
                          </a:rPr>
                        </m:ctrlPr>
                      </m:sSupPr>
                      <m:e>
                        <m:r>
                          <a:rPr lang="en-AU" sz="2000" b="0" i="1" smtClean="0">
                            <a:latin typeface="Cambria Math" panose="02040503050406030204" pitchFamily="18" charset="0"/>
                          </a:rPr>
                          <m:t>𝑄</m:t>
                        </m:r>
                      </m:e>
                      <m:sup>
                        <m:r>
                          <a:rPr lang="en-AU" sz="2000" b="0" i="1" smtClean="0">
                            <a:latin typeface="Cambria Math" panose="02040503050406030204" pitchFamily="18" charset="0"/>
                          </a:rPr>
                          <m:t>2</m:t>
                        </m:r>
                      </m:sup>
                    </m:sSup>
                    <m:r>
                      <a:rPr lang="en-AU" sz="2000" b="0" i="1" smtClean="0">
                        <a:latin typeface="Cambria Math" panose="02040503050406030204" pitchFamily="18" charset="0"/>
                      </a:rPr>
                      <m:t>)</m:t>
                    </m:r>
                  </m:oMath>
                </a14:m>
                <a:r>
                  <a:rPr lang="en-AU" sz="2000" dirty="0"/>
                  <a:t> spin distribution form factor</a:t>
                </a:r>
              </a:p>
              <a:p>
                <a:pPr/>
                <a14:m>
                  <m:oMathPara xmlns:m="http://schemas.openxmlformats.org/officeDocument/2006/math">
                    <m:oMathParaPr>
                      <m:jc m:val="centerGroup"/>
                    </m:oMathParaPr>
                    <m:oMath xmlns:m="http://schemas.openxmlformats.org/officeDocument/2006/math">
                      <m:r>
                        <a:rPr lang="en-AU" sz="2000" b="0" i="1" smtClean="0">
                          <a:latin typeface="Cambria Math" panose="02040503050406030204" pitchFamily="18" charset="0"/>
                        </a:rPr>
                        <m:t>𝐽</m:t>
                      </m:r>
                      <m:d>
                        <m:dPr>
                          <m:ctrlPr>
                            <a:rPr lang="en-AU" sz="2000" b="0" i="1" smtClean="0">
                              <a:latin typeface="Cambria Math" panose="02040503050406030204" pitchFamily="18" charset="0"/>
                            </a:rPr>
                          </m:ctrlPr>
                        </m:dPr>
                        <m:e>
                          <m:sSup>
                            <m:sSupPr>
                              <m:ctrlPr>
                                <a:rPr lang="en-AU" sz="2000" b="0" i="1" smtClean="0">
                                  <a:latin typeface="Cambria Math" panose="02040503050406030204" pitchFamily="18" charset="0"/>
                                </a:rPr>
                              </m:ctrlPr>
                            </m:sSupPr>
                            <m:e>
                              <m:r>
                                <a:rPr lang="en-AU" sz="2000" b="0" i="1" smtClean="0">
                                  <a:latin typeface="Cambria Math" panose="02040503050406030204" pitchFamily="18" charset="0"/>
                                </a:rPr>
                                <m:t>𝑄</m:t>
                              </m:r>
                            </m:e>
                            <m:sup>
                              <m:r>
                                <a:rPr lang="en-AU" sz="2000" b="0" i="1" smtClean="0">
                                  <a:latin typeface="Cambria Math" panose="02040503050406030204" pitchFamily="18" charset="0"/>
                                </a:rPr>
                                <m:t>2</m:t>
                              </m:r>
                            </m:sup>
                          </m:sSup>
                          <m:r>
                            <a:rPr lang="en-AU" sz="2000" b="0" i="1" smtClean="0">
                              <a:latin typeface="Cambria Math" panose="02040503050406030204" pitchFamily="18" charset="0"/>
                            </a:rPr>
                            <m:t>=</m:t>
                          </m:r>
                          <m:r>
                            <a:rPr lang="en-AU" sz="2000" b="0" i="1" smtClean="0">
                              <a:latin typeface="Cambria Math" panose="02040503050406030204" pitchFamily="18" charset="0"/>
                            </a:rPr>
                            <m:t>0</m:t>
                          </m:r>
                        </m:e>
                      </m:d>
                      <m:r>
                        <a:rPr lang="en-AU" sz="2000" b="0" i="1" smtClean="0">
                          <a:latin typeface="Cambria Math" panose="02040503050406030204" pitchFamily="18" charset="0"/>
                        </a:rPr>
                        <m:t>=</m:t>
                      </m:r>
                      <m:r>
                        <a:rPr lang="en-AU" sz="2000" b="0" i="1" smtClean="0">
                          <a:latin typeface="Cambria Math" panose="02040503050406030204" pitchFamily="18" charset="0"/>
                        </a:rPr>
                        <m:t>1</m:t>
                      </m:r>
                      <m:r>
                        <a:rPr lang="en-AU" sz="2000" b="0" i="1" smtClean="0">
                          <a:latin typeface="Cambria Math" panose="02040503050406030204" pitchFamily="18" charset="0"/>
                        </a:rPr>
                        <m:t>/</m:t>
                      </m:r>
                      <m:r>
                        <a:rPr lang="en-AU" sz="2000" b="0" i="1" smtClean="0">
                          <a:latin typeface="Cambria Math" panose="02040503050406030204" pitchFamily="18" charset="0"/>
                        </a:rPr>
                        <m:t>2</m:t>
                      </m:r>
                    </m:oMath>
                  </m:oMathPara>
                </a14:m>
                <a:endParaRPr lang="en-AU" sz="2000" dirty="0"/>
              </a:p>
              <a:p>
                <a:pPr marL="285750" indent="-285750">
                  <a:buFont typeface="Arial" panose="020B0604020202020204" pitchFamily="34" charset="0"/>
                  <a:buChar char="•"/>
                </a:pPr>
                <a14:m>
                  <m:oMath xmlns:m="http://schemas.openxmlformats.org/officeDocument/2006/math">
                    <m:r>
                      <a:rPr lang="en-AU" sz="2000" b="0" i="1" smtClean="0">
                        <a:latin typeface="Cambria Math" panose="02040503050406030204" pitchFamily="18" charset="0"/>
                      </a:rPr>
                      <m:t>𝐷</m:t>
                    </m:r>
                    <m:r>
                      <a:rPr lang="en-AU" sz="2000" b="0" i="1" smtClean="0">
                        <a:latin typeface="Cambria Math" panose="02040503050406030204" pitchFamily="18" charset="0"/>
                      </a:rPr>
                      <m:t>(</m:t>
                    </m:r>
                    <m:sSup>
                      <m:sSupPr>
                        <m:ctrlPr>
                          <a:rPr lang="en-AU" sz="2000" b="0" i="1" smtClean="0">
                            <a:latin typeface="Cambria Math" panose="02040503050406030204" pitchFamily="18" charset="0"/>
                          </a:rPr>
                        </m:ctrlPr>
                      </m:sSupPr>
                      <m:e>
                        <m:r>
                          <a:rPr lang="en-AU" sz="2000" b="0" i="1" smtClean="0">
                            <a:latin typeface="Cambria Math" panose="02040503050406030204" pitchFamily="18" charset="0"/>
                          </a:rPr>
                          <m:t>𝑄</m:t>
                        </m:r>
                      </m:e>
                      <m:sup>
                        <m:r>
                          <a:rPr lang="en-AU" sz="2000" b="0" i="1" smtClean="0">
                            <a:latin typeface="Cambria Math" panose="02040503050406030204" pitchFamily="18" charset="0"/>
                          </a:rPr>
                          <m:t>2</m:t>
                        </m:r>
                      </m:sup>
                    </m:sSup>
                    <m:r>
                      <a:rPr lang="en-AU" sz="2000" b="0" i="1" smtClean="0">
                        <a:latin typeface="Cambria Math" panose="02040503050406030204" pitchFamily="18" charset="0"/>
                      </a:rPr>
                      <m:t>)</m:t>
                    </m:r>
                  </m:oMath>
                </a14:m>
                <a:r>
                  <a:rPr lang="en-AU" sz="2000" dirty="0"/>
                  <a:t> pressure distribution form factor</a:t>
                </a:r>
              </a:p>
              <a:p>
                <a:pPr/>
                <a14:m>
                  <m:oMathPara xmlns:m="http://schemas.openxmlformats.org/officeDocument/2006/math">
                    <m:oMathParaPr>
                      <m:jc m:val="centerGroup"/>
                    </m:oMathParaPr>
                    <m:oMath xmlns:m="http://schemas.openxmlformats.org/officeDocument/2006/math">
                      <m:r>
                        <a:rPr lang="en-AU" sz="2000" b="0" i="1" smtClean="0">
                          <a:latin typeface="Cambria Math" panose="02040503050406030204" pitchFamily="18" charset="0"/>
                        </a:rPr>
                        <m:t>𝐷</m:t>
                      </m:r>
                      <m:d>
                        <m:dPr>
                          <m:ctrlPr>
                            <a:rPr lang="en-AU" sz="2000" b="0" i="1" smtClean="0">
                              <a:latin typeface="Cambria Math" panose="02040503050406030204" pitchFamily="18" charset="0"/>
                            </a:rPr>
                          </m:ctrlPr>
                        </m:dPr>
                        <m:e>
                          <m:sSup>
                            <m:sSupPr>
                              <m:ctrlPr>
                                <a:rPr lang="en-AU" sz="2000" b="0" i="1" smtClean="0">
                                  <a:latin typeface="Cambria Math" panose="02040503050406030204" pitchFamily="18" charset="0"/>
                                </a:rPr>
                              </m:ctrlPr>
                            </m:sSupPr>
                            <m:e>
                              <m:r>
                                <a:rPr lang="en-AU" sz="2000" b="0" i="1" smtClean="0">
                                  <a:latin typeface="Cambria Math" panose="02040503050406030204" pitchFamily="18" charset="0"/>
                                </a:rPr>
                                <m:t>𝑄</m:t>
                              </m:r>
                            </m:e>
                            <m:sup>
                              <m:r>
                                <a:rPr lang="en-AU" sz="2000" b="0" i="1" smtClean="0">
                                  <a:latin typeface="Cambria Math" panose="02040503050406030204" pitchFamily="18" charset="0"/>
                                </a:rPr>
                                <m:t>2</m:t>
                              </m:r>
                            </m:sup>
                          </m:sSup>
                          <m:r>
                            <a:rPr lang="en-AU" sz="2000" b="0" i="1" smtClean="0">
                              <a:latin typeface="Cambria Math" panose="02040503050406030204" pitchFamily="18" charset="0"/>
                            </a:rPr>
                            <m:t>=</m:t>
                          </m:r>
                          <m:r>
                            <a:rPr lang="en-AU" sz="2000" b="0" i="1" smtClean="0">
                              <a:latin typeface="Cambria Math" panose="02040503050406030204" pitchFamily="18" charset="0"/>
                            </a:rPr>
                            <m:t>0</m:t>
                          </m:r>
                        </m:e>
                      </m:d>
                      <m:r>
                        <a:rPr lang="en-AU" sz="2000" b="0" i="1" smtClean="0">
                          <a:latin typeface="Cambria Math" panose="02040503050406030204" pitchFamily="18" charset="0"/>
                        </a:rPr>
                        <m:t>=?</m:t>
                      </m:r>
                    </m:oMath>
                  </m:oMathPara>
                </a14:m>
                <a:endParaRPr lang="en-AU" sz="2000" dirty="0"/>
              </a:p>
              <a:p>
                <a:pPr marL="285750" indent="-285750">
                  <a:buFont typeface="Arial" panose="020B0604020202020204" pitchFamily="34" charset="0"/>
                  <a:buChar char="•"/>
                </a:pPr>
                <a:endParaRPr lang="en-AU" dirty="0"/>
              </a:p>
            </p:txBody>
          </p:sp>
        </mc:Choice>
        <mc:Fallback xmlns="">
          <p:sp>
            <p:nvSpPr>
              <p:cNvPr id="11" name="TextBox 10">
                <a:extLst>
                  <a:ext uri="{FF2B5EF4-FFF2-40B4-BE49-F238E27FC236}">
                    <a16:creationId xmlns:a16="http://schemas.microsoft.com/office/drawing/2014/main" id="{C2421B29-D70A-75C8-6184-8DA364F0E452}"/>
                  </a:ext>
                </a:extLst>
              </p:cNvPr>
              <p:cNvSpPr txBox="1">
                <a:spLocks noRot="1" noChangeAspect="1" noMove="1" noResize="1" noEditPoints="1" noAdjustHandles="1" noChangeArrowheads="1" noChangeShapeType="1" noTextEdit="1"/>
              </p:cNvSpPr>
              <p:nvPr/>
            </p:nvSpPr>
            <p:spPr>
              <a:xfrm>
                <a:off x="7488941" y="3492984"/>
                <a:ext cx="4631268" cy="2215991"/>
              </a:xfrm>
              <a:prstGeom prst="rect">
                <a:avLst/>
              </a:prstGeom>
              <a:blipFill>
                <a:blip r:embed="rId4"/>
                <a:stretch>
                  <a:fillRect l="-1186" t="-1648" r="-1054"/>
                </a:stretch>
              </a:blipFill>
            </p:spPr>
            <p:txBody>
              <a:bodyPr/>
              <a:lstStyle/>
              <a:p>
                <a:r>
                  <a:rPr lang="en-AU">
                    <a:noFill/>
                  </a:rPr>
                  <a:t> </a:t>
                </a:r>
              </a:p>
            </p:txBody>
          </p:sp>
        </mc:Fallback>
      </mc:AlternateContent>
      <p:cxnSp>
        <p:nvCxnSpPr>
          <p:cNvPr id="13" name="Straight Arrow Connector 12">
            <a:extLst>
              <a:ext uri="{FF2B5EF4-FFF2-40B4-BE49-F238E27FC236}">
                <a16:creationId xmlns:a16="http://schemas.microsoft.com/office/drawing/2014/main" id="{D8AAAE04-43BD-A86F-9E97-99ED8F014A03}"/>
              </a:ext>
            </a:extLst>
          </p:cNvPr>
          <p:cNvCxnSpPr>
            <a:cxnSpLocks/>
          </p:cNvCxnSpPr>
          <p:nvPr/>
        </p:nvCxnSpPr>
        <p:spPr bwMode="auto">
          <a:xfrm flipV="1">
            <a:off x="5943600" y="5031969"/>
            <a:ext cx="1828800" cy="389622"/>
          </a:xfrm>
          <a:prstGeom prst="straightConnector1">
            <a:avLst/>
          </a:prstGeom>
          <a:ln w="1905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F5E86A3-D99B-BB07-7BAC-B0FF9334C9E0}"/>
              </a:ext>
            </a:extLst>
          </p:cNvPr>
          <p:cNvSpPr txBox="1"/>
          <p:nvPr/>
        </p:nvSpPr>
        <p:spPr>
          <a:xfrm>
            <a:off x="498758" y="5323717"/>
            <a:ext cx="6990183" cy="461665"/>
          </a:xfrm>
          <a:prstGeom prst="rect">
            <a:avLst/>
          </a:prstGeom>
          <a:noFill/>
        </p:spPr>
        <p:txBody>
          <a:bodyPr wrap="none" rtlCol="0">
            <a:spAutoFit/>
          </a:bodyPr>
          <a:lstStyle/>
          <a:p>
            <a:r>
              <a:rPr lang="en-AU" sz="2400" dirty="0"/>
              <a:t>Last unknown/unmeasured global property of nucleon</a:t>
            </a:r>
          </a:p>
        </p:txBody>
      </p:sp>
    </p:spTree>
    <p:extLst>
      <p:ext uri="{BB962C8B-B14F-4D97-AF65-F5344CB8AC3E}">
        <p14:creationId xmlns:p14="http://schemas.microsoft.com/office/powerpoint/2010/main" val="37675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inVertical)">
                                      <p:cBhvr>
                                        <p:cTn id="7" dur="500"/>
                                        <p:tgtEl>
                                          <p:spTgt spid="3">
                                            <p:txEl>
                                              <p:pRg st="1" end="1"/>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par>
                                <p:cTn id="11" presetID="53" presetClass="entr" presetSubtype="16"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500" fill="hold"/>
                                        <p:tgtEl>
                                          <p:spTgt spid="14"/>
                                        </p:tgtEl>
                                        <p:attrNameLst>
                                          <p:attrName>ppt_w</p:attrName>
                                        </p:attrNameLst>
                                      </p:cBhvr>
                                      <p:tavLst>
                                        <p:tav tm="0">
                                          <p:val>
                                            <p:fltVal val="0"/>
                                          </p:val>
                                        </p:tav>
                                        <p:tav tm="100000">
                                          <p:val>
                                            <p:strVal val="#ppt_w"/>
                                          </p:val>
                                        </p:tav>
                                      </p:tavLst>
                                    </p:anim>
                                    <p:anim calcmode="lin" valueType="num">
                                      <p:cBhvr>
                                        <p:cTn id="19" dur="500" fill="hold"/>
                                        <p:tgtEl>
                                          <p:spTgt spid="14"/>
                                        </p:tgtEl>
                                        <p:attrNameLst>
                                          <p:attrName>ppt_h</p:attrName>
                                        </p:attrNameLst>
                                      </p:cBhvr>
                                      <p:tavLst>
                                        <p:tav tm="0">
                                          <p:val>
                                            <p:fltVal val="0"/>
                                          </p:val>
                                        </p:tav>
                                        <p:tav tm="100000">
                                          <p:val>
                                            <p:strVal val="#ppt_h"/>
                                          </p:val>
                                        </p:tav>
                                      </p:tavLst>
                                    </p:anim>
                                    <p:animEffect transition="in" filter="fade">
                                      <p:cBhvr>
                                        <p:cTn id="20" dur="500"/>
                                        <p:tgtEl>
                                          <p:spTgt spid="14"/>
                                        </p:tgtEl>
                                      </p:cBhvr>
                                    </p:animEffect>
                                  </p:childTnLst>
                                </p:cTn>
                              </p:par>
                              <p:par>
                                <p:cTn id="21" presetID="53" presetClass="entr" presetSubtype="16"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500" fill="hold"/>
                                        <p:tgtEl>
                                          <p:spTgt spid="13"/>
                                        </p:tgtEl>
                                        <p:attrNameLst>
                                          <p:attrName>ppt_w</p:attrName>
                                        </p:attrNameLst>
                                      </p:cBhvr>
                                      <p:tavLst>
                                        <p:tav tm="0">
                                          <p:val>
                                            <p:fltVal val="0"/>
                                          </p:val>
                                        </p:tav>
                                        <p:tav tm="100000">
                                          <p:val>
                                            <p:strVal val="#ppt_w"/>
                                          </p:val>
                                        </p:tav>
                                      </p:tavLst>
                                    </p:anim>
                                    <p:anim calcmode="lin" valueType="num">
                                      <p:cBhvr>
                                        <p:cTn id="24" dur="500" fill="hold"/>
                                        <p:tgtEl>
                                          <p:spTgt spid="13"/>
                                        </p:tgtEl>
                                        <p:attrNameLst>
                                          <p:attrName>ppt_h</p:attrName>
                                        </p:attrNameLst>
                                      </p:cBhvr>
                                      <p:tavLst>
                                        <p:tav tm="0">
                                          <p:val>
                                            <p:fltVal val="0"/>
                                          </p:val>
                                        </p:tav>
                                        <p:tav tm="100000">
                                          <p:val>
                                            <p:strVal val="#ppt_h"/>
                                          </p:val>
                                        </p:tav>
                                      </p:tavLst>
                                    </p:anim>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graph&#10;&#10;Description automatically generated with medium confidence">
            <a:extLst>
              <a:ext uri="{FF2B5EF4-FFF2-40B4-BE49-F238E27FC236}">
                <a16:creationId xmlns:a16="http://schemas.microsoft.com/office/drawing/2014/main" id="{E50815BF-781F-A712-5887-3B671F7525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1000" y="152400"/>
            <a:ext cx="2927753" cy="6535738"/>
          </a:xfrm>
          <a:prstGeom prst="rect">
            <a:avLst/>
          </a:prstGeom>
        </p:spPr>
      </p:pic>
      <p:sp>
        <p:nvSpPr>
          <p:cNvPr id="2" name="Title 1">
            <a:extLst>
              <a:ext uri="{FF2B5EF4-FFF2-40B4-BE49-F238E27FC236}">
                <a16:creationId xmlns:a16="http://schemas.microsoft.com/office/drawing/2014/main" id="{FFC472F7-CDC9-381E-F4B0-407960016856}"/>
              </a:ext>
            </a:extLst>
          </p:cNvPr>
          <p:cNvSpPr>
            <a:spLocks noGrp="1"/>
          </p:cNvSpPr>
          <p:nvPr>
            <p:ph type="title"/>
          </p:nvPr>
        </p:nvSpPr>
        <p:spPr/>
        <p:txBody>
          <a:bodyPr/>
          <a:lstStyle/>
          <a:p>
            <a:r>
              <a:rPr lang="en-AU" dirty="0"/>
              <a:t>Predicted GFFs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C19741-FC29-D550-ECA2-A1DBBBEC64C1}"/>
                  </a:ext>
                </a:extLst>
              </p:cNvPr>
              <p:cNvSpPr>
                <a:spLocks noGrp="1"/>
              </p:cNvSpPr>
              <p:nvPr>
                <p:ph idx="1"/>
              </p:nvPr>
            </p:nvSpPr>
            <p:spPr>
              <a:xfrm>
                <a:off x="609600" y="1600201"/>
                <a:ext cx="7696200" cy="4525963"/>
              </a:xfrm>
            </p:spPr>
            <p:txBody>
              <a:bodyPr/>
              <a:lstStyle/>
              <a:p>
                <a:r>
                  <a:rPr lang="en-AU" dirty="0"/>
                  <a:t>Solid curves … CSM </a:t>
                </a:r>
                <a:r>
                  <a:rPr lang="en-AU" dirty="0" err="1"/>
                  <a:t>predicitions</a:t>
                </a:r>
                <a:endParaRPr lang="en-AU" dirty="0"/>
              </a:p>
              <a:p>
                <a:r>
                  <a:rPr lang="en-AU" dirty="0"/>
                  <a:t>Points </a:t>
                </a:r>
                <a:r>
                  <a:rPr lang="en-AU" dirty="0" err="1"/>
                  <a:t>lQCD</a:t>
                </a:r>
                <a:r>
                  <a:rPr lang="en-AU" dirty="0"/>
                  <a:t> results [Hackett:2023rif]</a:t>
                </a:r>
              </a:p>
              <a:p>
                <a:pPr lvl="1"/>
                <a:r>
                  <a:rPr lang="en-AU" sz="2200" dirty="0"/>
                  <a:t>Agreement within (large) lattice uncertainties</a:t>
                </a:r>
              </a:p>
              <a:p>
                <a:r>
                  <a:rPr lang="en-AU" dirty="0"/>
                  <a:t>Symmetry-preserving character of CSM analysis is evident in values of </a:t>
                </a:r>
              </a:p>
              <a:p>
                <a:pPr lvl="1"/>
                <a14:m>
                  <m:oMath xmlns:m="http://schemas.openxmlformats.org/officeDocument/2006/math">
                    <m:r>
                      <a:rPr lang="en-AU" sz="2200" b="0" i="1" smtClean="0">
                        <a:latin typeface="Cambria Math" panose="02040503050406030204" pitchFamily="18" charset="0"/>
                      </a:rPr>
                      <m:t>𝐴</m:t>
                    </m:r>
                    <m:d>
                      <m:dPr>
                        <m:ctrlPr>
                          <a:rPr lang="en-AU" sz="2200" b="0" i="1" smtClean="0">
                            <a:latin typeface="Cambria Math" panose="02040503050406030204" pitchFamily="18" charset="0"/>
                          </a:rPr>
                        </m:ctrlPr>
                      </m:dPr>
                      <m:e>
                        <m:r>
                          <a:rPr lang="en-AU" sz="2200" b="0" i="1" smtClean="0">
                            <a:latin typeface="Cambria Math" panose="02040503050406030204" pitchFamily="18" charset="0"/>
                          </a:rPr>
                          <m:t>0</m:t>
                        </m:r>
                      </m:e>
                    </m:d>
                    <m:r>
                      <a:rPr lang="en-AU" sz="2200" b="0" i="1" smtClean="0">
                        <a:latin typeface="Cambria Math" panose="02040503050406030204" pitchFamily="18" charset="0"/>
                      </a:rPr>
                      <m:t>=</m:t>
                    </m:r>
                    <m:r>
                      <a:rPr lang="en-AU" sz="2200" b="0" i="1" smtClean="0">
                        <a:latin typeface="Cambria Math" panose="02040503050406030204" pitchFamily="18" charset="0"/>
                      </a:rPr>
                      <m:t>1</m:t>
                    </m:r>
                  </m:oMath>
                </a14:m>
                <a:endParaRPr lang="en-AU" sz="2200" b="0" i="1" dirty="0">
                  <a:latin typeface="Cambria Math" panose="02040503050406030204" pitchFamily="18" charset="0"/>
                </a:endParaRPr>
              </a:p>
              <a:p>
                <a:pPr lvl="1"/>
                <a14:m>
                  <m:oMath xmlns:m="http://schemas.openxmlformats.org/officeDocument/2006/math">
                    <m:r>
                      <a:rPr lang="en-AU" sz="2200" b="0" i="1" smtClean="0">
                        <a:latin typeface="Cambria Math" panose="02040503050406030204" pitchFamily="18" charset="0"/>
                      </a:rPr>
                      <m:t>𝐽</m:t>
                    </m:r>
                    <m:d>
                      <m:dPr>
                        <m:ctrlPr>
                          <a:rPr lang="en-AU" sz="2200" i="1">
                            <a:latin typeface="Cambria Math" panose="02040503050406030204" pitchFamily="18" charset="0"/>
                          </a:rPr>
                        </m:ctrlPr>
                      </m:dPr>
                      <m:e>
                        <m:r>
                          <a:rPr lang="en-AU" sz="2200" i="1">
                            <a:latin typeface="Cambria Math" panose="02040503050406030204" pitchFamily="18" charset="0"/>
                          </a:rPr>
                          <m:t>0</m:t>
                        </m:r>
                      </m:e>
                    </m:d>
                    <m:r>
                      <a:rPr lang="en-AU" sz="2200" i="1">
                        <a:latin typeface="Cambria Math" panose="02040503050406030204" pitchFamily="18" charset="0"/>
                      </a:rPr>
                      <m:t>=</m:t>
                    </m:r>
                    <m:r>
                      <a:rPr lang="en-AU" sz="2200" i="1">
                        <a:latin typeface="Cambria Math" panose="02040503050406030204" pitchFamily="18" charset="0"/>
                      </a:rPr>
                      <m:t>1</m:t>
                    </m:r>
                    <m:r>
                      <a:rPr lang="en-AU" sz="2200" b="0" i="1" smtClean="0">
                        <a:latin typeface="Cambria Math" panose="02040503050406030204" pitchFamily="18" charset="0"/>
                      </a:rPr>
                      <m:t>/</m:t>
                    </m:r>
                    <m:r>
                      <a:rPr lang="en-AU" sz="2200" b="0" i="1" smtClean="0">
                        <a:latin typeface="Cambria Math" panose="02040503050406030204" pitchFamily="18" charset="0"/>
                      </a:rPr>
                      <m:t>2</m:t>
                    </m:r>
                  </m:oMath>
                </a14:m>
                <a:endParaRPr lang="en-AU" sz="2200" dirty="0"/>
              </a:p>
              <a:p>
                <a:r>
                  <a:rPr lang="en-AU" dirty="0"/>
                  <a:t>With </a:t>
                </a:r>
                <a14:m>
                  <m:oMath xmlns:m="http://schemas.openxmlformats.org/officeDocument/2006/math">
                    <m:r>
                      <a:rPr lang="en-AU" b="0" i="1" smtClean="0">
                        <a:latin typeface="Cambria Math" panose="02040503050406030204" pitchFamily="18" charset="0"/>
                      </a:rPr>
                      <m:t>𝐽</m:t>
                    </m:r>
                    <m:d>
                      <m:dPr>
                        <m:ctrlPr>
                          <a:rPr lang="en-AU" i="1">
                            <a:latin typeface="Cambria Math" panose="02040503050406030204" pitchFamily="18" charset="0"/>
                          </a:rPr>
                        </m:ctrlPr>
                      </m:dPr>
                      <m:e>
                        <m:r>
                          <a:rPr lang="en-AU" i="1">
                            <a:latin typeface="Cambria Math" panose="02040503050406030204" pitchFamily="18" charset="0"/>
                          </a:rPr>
                          <m:t>0</m:t>
                        </m:r>
                      </m:e>
                    </m:d>
                    <m:r>
                      <a:rPr lang="en-AU" i="1">
                        <a:latin typeface="Cambria Math" panose="02040503050406030204" pitchFamily="18" charset="0"/>
                      </a:rPr>
                      <m:t>=</m:t>
                    </m:r>
                    <m:r>
                      <a:rPr lang="en-AU" i="1">
                        <a:latin typeface="Cambria Math" panose="02040503050406030204" pitchFamily="18" charset="0"/>
                      </a:rPr>
                      <m:t>1</m:t>
                    </m:r>
                    <m:r>
                      <a:rPr lang="en-AU" b="0" i="1" smtClean="0">
                        <a:latin typeface="Cambria Math" panose="02040503050406030204" pitchFamily="18" charset="0"/>
                      </a:rPr>
                      <m:t>/</m:t>
                    </m:r>
                    <m:r>
                      <a:rPr lang="en-AU" b="0" i="1" smtClean="0">
                        <a:latin typeface="Cambria Math" panose="02040503050406030204" pitchFamily="18" charset="0"/>
                      </a:rPr>
                      <m:t>2</m:t>
                    </m:r>
                  </m:oMath>
                </a14:m>
                <a:r>
                  <a:rPr lang="en-AU" dirty="0"/>
                  <a:t>, confirm that the anomalous gravitomagnetic moment of a spin-</a:t>
                </a:r>
                <a14:m>
                  <m:oMath xmlns:m="http://schemas.openxmlformats.org/officeDocument/2006/math">
                    <m:r>
                      <a:rPr lang="en-AU" b="0" i="1" smtClean="0">
                        <a:latin typeface="Cambria Math" panose="02040503050406030204" pitchFamily="18" charset="0"/>
                      </a:rPr>
                      <m:t>1</m:t>
                    </m:r>
                    <m:r>
                      <a:rPr lang="en-AU" b="0" i="1" smtClean="0">
                        <a:latin typeface="Cambria Math" panose="02040503050406030204" pitchFamily="18" charset="0"/>
                      </a:rPr>
                      <m:t>/</m:t>
                    </m:r>
                    <m:r>
                      <a:rPr lang="en-AU" b="0" i="1" smtClean="0">
                        <a:latin typeface="Cambria Math" panose="02040503050406030204" pitchFamily="18" charset="0"/>
                      </a:rPr>
                      <m:t>2</m:t>
                    </m:r>
                  </m:oMath>
                </a14:m>
                <a:r>
                  <a:rPr lang="en-AU" dirty="0"/>
                  <a:t> system is zero [Kobzarev:1962wt, Teryaev:1999su, Brodsky:2000ii].  </a:t>
                </a:r>
              </a:p>
              <a:p>
                <a:r>
                  <a:rPr lang="en-AU" dirty="0"/>
                  <a:t>nucleon “D-term” … prediction </a:t>
                </a:r>
                <a14:m>
                  <m:oMath xmlns:m="http://schemas.openxmlformats.org/officeDocument/2006/math">
                    <m:r>
                      <a:rPr lang="en-AU" b="0" i="1" smtClean="0">
                        <a:latin typeface="Cambria Math" panose="02040503050406030204" pitchFamily="18" charset="0"/>
                      </a:rPr>
                      <m:t>𝐷</m:t>
                    </m:r>
                    <m:d>
                      <m:dPr>
                        <m:ctrlPr>
                          <a:rPr lang="en-AU" b="0" i="1" smtClean="0">
                            <a:latin typeface="Cambria Math" panose="02040503050406030204" pitchFamily="18" charset="0"/>
                          </a:rPr>
                        </m:ctrlPr>
                      </m:dPr>
                      <m:e>
                        <m:r>
                          <a:rPr lang="en-AU" b="0" i="1" smtClean="0">
                            <a:latin typeface="Cambria Math" panose="02040503050406030204" pitchFamily="18" charset="0"/>
                          </a:rPr>
                          <m:t>0</m:t>
                        </m:r>
                      </m:e>
                    </m:d>
                    <m:r>
                      <a:rPr lang="en-AU" b="0" i="1" smtClean="0">
                        <a:latin typeface="Cambria Math" panose="02040503050406030204" pitchFamily="18" charset="0"/>
                      </a:rPr>
                      <m:t>=−</m:t>
                    </m:r>
                    <m:r>
                      <a:rPr lang="en-AU" b="0" i="1" smtClean="0">
                        <a:latin typeface="Cambria Math" panose="02040503050406030204" pitchFamily="18" charset="0"/>
                      </a:rPr>
                      <m:t>3</m:t>
                    </m:r>
                    <m:r>
                      <a:rPr lang="en-AU" b="0" i="1" smtClean="0">
                        <a:latin typeface="Cambria Math" panose="02040503050406030204" pitchFamily="18" charset="0"/>
                      </a:rPr>
                      <m:t>.</m:t>
                    </m:r>
                    <m:r>
                      <a:rPr lang="en-AU" b="0" i="1" smtClean="0">
                        <a:latin typeface="Cambria Math" panose="02040503050406030204" pitchFamily="18" charset="0"/>
                      </a:rPr>
                      <m:t>11</m:t>
                    </m:r>
                    <m:r>
                      <a:rPr lang="en-AU" b="0" i="1" smtClean="0">
                        <a:latin typeface="Cambria Math" panose="02040503050406030204" pitchFamily="18" charset="0"/>
                      </a:rPr>
                      <m:t>(</m:t>
                    </m:r>
                    <m:r>
                      <a:rPr lang="en-AU" b="0" i="1" smtClean="0">
                        <a:latin typeface="Cambria Math" panose="02040503050406030204" pitchFamily="18" charset="0"/>
                      </a:rPr>
                      <m:t>1</m:t>
                    </m:r>
                    <m:r>
                      <a:rPr lang="en-AU" b="0" i="1" smtClean="0">
                        <a:latin typeface="Cambria Math" panose="02040503050406030204" pitchFamily="18" charset="0"/>
                      </a:rPr>
                      <m:t>) </m:t>
                    </m:r>
                  </m:oMath>
                </a14:m>
                <a:endParaRPr lang="en-AU" dirty="0"/>
              </a:p>
              <a:p>
                <a:pPr marL="0" indent="0">
                  <a:buNone/>
                </a:pPr>
                <a:r>
                  <a:rPr lang="en-AU" dirty="0"/>
                  <a:t>         analogue for pion is symmetry constrained </a:t>
                </a:r>
                <a14:m>
                  <m:oMath xmlns:m="http://schemas.openxmlformats.org/officeDocument/2006/math">
                    <m:sSub>
                      <m:sSubPr>
                        <m:ctrlPr>
                          <a:rPr lang="en-AU" i="1">
                            <a:latin typeface="Cambria Math" panose="02040503050406030204" pitchFamily="18" charset="0"/>
                          </a:rPr>
                        </m:ctrlPr>
                      </m:sSubPr>
                      <m:e>
                        <m:r>
                          <a:rPr lang="en-AU" i="1">
                            <a:latin typeface="Cambria Math" panose="02040503050406030204" pitchFamily="18" charset="0"/>
                          </a:rPr>
                          <m:t>𝐷</m:t>
                        </m:r>
                      </m:e>
                      <m:sub>
                        <m:r>
                          <a:rPr lang="en-AU" i="1">
                            <a:latin typeface="Cambria Math" panose="02040503050406030204" pitchFamily="18" charset="0"/>
                          </a:rPr>
                          <m:t>𝜋</m:t>
                        </m:r>
                      </m:sub>
                    </m:sSub>
                    <m:d>
                      <m:dPr>
                        <m:ctrlPr>
                          <a:rPr lang="en-AU" i="1">
                            <a:latin typeface="Cambria Math" panose="02040503050406030204" pitchFamily="18" charset="0"/>
                          </a:rPr>
                        </m:ctrlPr>
                      </m:dPr>
                      <m:e>
                        <m:r>
                          <a:rPr lang="en-AU" i="1">
                            <a:latin typeface="Cambria Math" panose="02040503050406030204" pitchFamily="18" charset="0"/>
                          </a:rPr>
                          <m:t>0</m:t>
                        </m:r>
                      </m:e>
                    </m:d>
                    <m:r>
                      <a:rPr lang="en-AU" i="1">
                        <a:latin typeface="Cambria Math" panose="02040503050406030204" pitchFamily="18" charset="0"/>
                      </a:rPr>
                      <m:t>≈−</m:t>
                    </m:r>
                    <m:r>
                      <a:rPr lang="en-AU" i="1">
                        <a:latin typeface="Cambria Math" panose="02040503050406030204" pitchFamily="18" charset="0"/>
                      </a:rPr>
                      <m:t>1</m:t>
                    </m:r>
                  </m:oMath>
                </a14:m>
                <a:endParaRPr lang="en-AU" dirty="0"/>
              </a:p>
              <a:p>
                <a:endParaRPr lang="en-AU" dirty="0"/>
              </a:p>
              <a:p>
                <a:pPr marL="0" indent="0">
                  <a:buNone/>
                </a:pPr>
                <a:r>
                  <a:rPr lang="en-AU" dirty="0"/>
                  <a:t> </a:t>
                </a:r>
              </a:p>
            </p:txBody>
          </p:sp>
        </mc:Choice>
        <mc:Fallback xmlns="">
          <p:sp>
            <p:nvSpPr>
              <p:cNvPr id="3" name="Content Placeholder 2">
                <a:extLst>
                  <a:ext uri="{FF2B5EF4-FFF2-40B4-BE49-F238E27FC236}">
                    <a16:creationId xmlns:a16="http://schemas.microsoft.com/office/drawing/2014/main" id="{10C19741-FC29-D550-ECA2-A1DBBBEC64C1}"/>
                  </a:ext>
                </a:extLst>
              </p:cNvPr>
              <p:cNvSpPr>
                <a:spLocks noGrp="1" noRot="1" noChangeAspect="1" noMove="1" noResize="1" noEditPoints="1" noAdjustHandles="1" noChangeArrowheads="1" noChangeShapeType="1" noTextEdit="1"/>
              </p:cNvSpPr>
              <p:nvPr>
                <p:ph idx="1"/>
              </p:nvPr>
            </p:nvSpPr>
            <p:spPr>
              <a:xfrm>
                <a:off x="609600" y="1600201"/>
                <a:ext cx="7696200" cy="4525963"/>
              </a:xfrm>
              <a:blipFill>
                <a:blip r:embed="rId3"/>
                <a:stretch>
                  <a:fillRect l="-871" t="-943" r="-1267" b="-5526"/>
                </a:stretch>
              </a:blipFill>
            </p:spPr>
            <p:txBody>
              <a:bodyPr/>
              <a:lstStyle/>
              <a:p>
                <a:r>
                  <a:rPr lang="en-AU">
                    <a:noFill/>
                  </a:rPr>
                  <a:t> </a:t>
                </a:r>
              </a:p>
            </p:txBody>
          </p:sp>
        </mc:Fallback>
      </mc:AlternateContent>
      <p:sp>
        <p:nvSpPr>
          <p:cNvPr id="4" name="Date Placeholder 3">
            <a:extLst>
              <a:ext uri="{FF2B5EF4-FFF2-40B4-BE49-F238E27FC236}">
                <a16:creationId xmlns:a16="http://schemas.microsoft.com/office/drawing/2014/main" id="{59580C1B-658D-DC10-1FCB-6CC09762D053}"/>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9CAA6BFF-09F9-2DC0-28A6-218AFB58A726}"/>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E0382BC7-F443-3594-B1EF-4142827EF90A}"/>
              </a:ext>
            </a:extLst>
          </p:cNvPr>
          <p:cNvSpPr>
            <a:spLocks noGrp="1"/>
          </p:cNvSpPr>
          <p:nvPr>
            <p:ph type="sldNum" sz="quarter" idx="12"/>
          </p:nvPr>
        </p:nvSpPr>
        <p:spPr/>
        <p:txBody>
          <a:bodyPr/>
          <a:lstStyle/>
          <a:p>
            <a:fld id="{87034D8C-3CB4-402A-BC46-2AB14C0FE90A}" type="slidenum">
              <a:rPr lang="en-US" smtClean="0"/>
              <a:pPr/>
              <a:t>126</a:t>
            </a:fld>
            <a:endParaRPr lang="en-US"/>
          </a:p>
        </p:txBody>
      </p:sp>
    </p:spTree>
    <p:extLst>
      <p:ext uri="{BB962C8B-B14F-4D97-AF65-F5344CB8AC3E}">
        <p14:creationId xmlns:p14="http://schemas.microsoft.com/office/powerpoint/2010/main" val="1140348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anim calcmode="lin" valueType="num">
                                      <p:cBhvr>
                                        <p:cTn id="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0" presetID="22" presetClass="entr" presetSubtype="4" fill="hold" nodeType="with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wipe(down)">
                                      <p:cBhvr>
                                        <p:cTn id="12" dur="500"/>
                                        <p:tgtEl>
                                          <p:spTgt spid="3">
                                            <p:txEl>
                                              <p:pRg st="4" end="4"/>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wipe(down)">
                                      <p:cBhvr>
                                        <p:cTn id="15" dur="500"/>
                                        <p:tgtEl>
                                          <p:spTgt spid="3">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1000"/>
                                        <p:tgtEl>
                                          <p:spTgt spid="3">
                                            <p:txEl>
                                              <p:pRg st="6" end="6"/>
                                            </p:txEl>
                                          </p:spTgt>
                                        </p:tgtEl>
                                      </p:cBhvr>
                                    </p:animEffect>
                                    <p:anim calcmode="lin" valueType="num">
                                      <p:cBhvr>
                                        <p:cTn id="21"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 calcmode="lin" valueType="num">
                                      <p:cBhvr>
                                        <p:cTn id="27"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 calcmode="lin" valueType="num">
                                      <p:cBhvr>
                                        <p:cTn id="34"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35"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3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0F25932-3438-2E4A-F7EB-59E3AAF352DE}"/>
                  </a:ext>
                </a:extLst>
              </p:cNvPr>
              <p:cNvSpPr>
                <a:spLocks noGrp="1"/>
              </p:cNvSpPr>
              <p:nvPr>
                <p:ph type="title"/>
              </p:nvPr>
            </p:nvSpPr>
            <p:spPr/>
            <p:txBody>
              <a:bodyPr/>
              <a:lstStyle/>
              <a:p>
                <a:r>
                  <a:rPr lang="en-AU" dirty="0"/>
                  <a:t>GFF Species Decomposition (scale dependent, </a:t>
                </a:r>
                <a14:m>
                  <m:oMath xmlns:m="http://schemas.openxmlformats.org/officeDocument/2006/math">
                    <m:sSub>
                      <m:sSubPr>
                        <m:ctrlPr>
                          <a:rPr lang="en-AU" b="1" i="1" smtClean="0">
                            <a:latin typeface="Cambria Math" panose="02040503050406030204" pitchFamily="18" charset="0"/>
                          </a:rPr>
                        </m:ctrlPr>
                      </m:sSubPr>
                      <m:e>
                        <m:r>
                          <a:rPr lang="en-AU" b="1" i="1" smtClean="0">
                            <a:latin typeface="Cambria Math" panose="02040503050406030204" pitchFamily="18" charset="0"/>
                          </a:rPr>
                          <m:t>𝜻</m:t>
                        </m:r>
                      </m:e>
                      <m:sub>
                        <m:r>
                          <a:rPr lang="en-AU" b="1" i="1" smtClean="0">
                            <a:latin typeface="Cambria Math" panose="02040503050406030204" pitchFamily="18" charset="0"/>
                          </a:rPr>
                          <m:t>𝟐</m:t>
                        </m:r>
                      </m:sub>
                    </m:sSub>
                    <m:r>
                      <a:rPr lang="en-AU" b="1" i="1" smtClean="0">
                        <a:latin typeface="Cambria Math" panose="02040503050406030204" pitchFamily="18" charset="0"/>
                      </a:rPr>
                      <m:t>=</m:t>
                    </m:r>
                    <m:r>
                      <a:rPr lang="en-AU" b="1" i="1" smtClean="0">
                        <a:latin typeface="Cambria Math" panose="02040503050406030204" pitchFamily="18" charset="0"/>
                      </a:rPr>
                      <m:t>𝟐</m:t>
                    </m:r>
                    <m:r>
                      <a:rPr lang="en-AU" b="1" i="0" smtClean="0">
                        <a:latin typeface="Cambria Math" panose="02040503050406030204" pitchFamily="18" charset="0"/>
                      </a:rPr>
                      <m:t>𝐆𝐞𝐕</m:t>
                    </m:r>
                  </m:oMath>
                </a14:m>
                <a:r>
                  <a:rPr lang="en-AU" dirty="0"/>
                  <a:t>)</a:t>
                </a:r>
              </a:p>
            </p:txBody>
          </p:sp>
        </mc:Choice>
        <mc:Fallback xmlns="">
          <p:sp>
            <p:nvSpPr>
              <p:cNvPr id="2" name="Title 1">
                <a:extLst>
                  <a:ext uri="{FF2B5EF4-FFF2-40B4-BE49-F238E27FC236}">
                    <a16:creationId xmlns:a16="http://schemas.microsoft.com/office/drawing/2014/main" id="{00F25932-3438-2E4A-F7EB-59E3AAF352DE}"/>
                  </a:ext>
                </a:extLst>
              </p:cNvPr>
              <p:cNvSpPr>
                <a:spLocks noGrp="1" noRot="1" noChangeAspect="1" noMove="1" noResize="1" noEditPoints="1" noAdjustHandles="1" noChangeArrowheads="1" noChangeShapeType="1" noTextEdit="1"/>
              </p:cNvSpPr>
              <p:nvPr>
                <p:ph type="title"/>
              </p:nvPr>
            </p:nvSpPr>
            <p:spPr>
              <a:blipFill>
                <a:blip r:embed="rId2"/>
                <a:stretch>
                  <a:fillRect l="-1000" t="-5348"/>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3F2A768-8728-EA28-F40B-CB44E8F4D9AD}"/>
                  </a:ext>
                </a:extLst>
              </p:cNvPr>
              <p:cNvSpPr>
                <a:spLocks noGrp="1"/>
              </p:cNvSpPr>
              <p:nvPr>
                <p:ph idx="1"/>
              </p:nvPr>
            </p:nvSpPr>
            <p:spPr>
              <a:xfrm>
                <a:off x="609600" y="1600201"/>
                <a:ext cx="5092277" cy="4525963"/>
              </a:xfrm>
            </p:spPr>
            <p:txBody>
              <a:bodyPr/>
              <a:lstStyle/>
              <a:p>
                <a:r>
                  <a:rPr lang="en-AU" dirty="0"/>
                  <a:t>Considering light quarks alone:</a:t>
                </a:r>
              </a:p>
              <a:p>
                <a:pPr marL="0" indent="0">
                  <a:buNone/>
                </a:pPr>
                <a14:m>
                  <m:oMathPara xmlns:m="http://schemas.openxmlformats.org/officeDocument/2006/math">
                    <m:oMathParaPr>
                      <m:jc m:val="centerGroup"/>
                    </m:oMathParaPr>
                    <m:oMath xmlns:m="http://schemas.openxmlformats.org/officeDocument/2006/math">
                      <m:sSup>
                        <m:sSupPr>
                          <m:ctrlPr>
                            <a:rPr lang="en-AU" b="0" i="1" smtClean="0">
                              <a:latin typeface="Cambria Math" panose="02040503050406030204" pitchFamily="18" charset="0"/>
                            </a:rPr>
                          </m:ctrlPr>
                        </m:sSupPr>
                        <m:e>
                          <m:r>
                            <a:rPr lang="en-AU" b="0" i="1" smtClean="0">
                              <a:latin typeface="Cambria Math" panose="02040503050406030204" pitchFamily="18" charset="0"/>
                            </a:rPr>
                            <m:t>𝐷</m:t>
                          </m:r>
                        </m:e>
                        <m:sup>
                          <m:r>
                            <a:rPr lang="en-AU" b="0" i="1" smtClean="0">
                              <a:latin typeface="Cambria Math" panose="02040503050406030204" pitchFamily="18" charset="0"/>
                            </a:rPr>
                            <m:t>𝑢</m:t>
                          </m:r>
                          <m:r>
                            <a:rPr lang="en-AU" b="0" i="1" smtClean="0">
                              <a:latin typeface="Cambria Math" panose="02040503050406030204" pitchFamily="18" charset="0"/>
                            </a:rPr>
                            <m:t>+</m:t>
                          </m:r>
                          <m:r>
                            <a:rPr lang="en-AU" b="0" i="1" smtClean="0">
                              <a:latin typeface="Cambria Math" panose="02040503050406030204" pitchFamily="18" charset="0"/>
                            </a:rPr>
                            <m:t>𝑑</m:t>
                          </m:r>
                        </m:sup>
                      </m:sSup>
                      <m:d>
                        <m:dPr>
                          <m:ctrlPr>
                            <a:rPr lang="en-AU" b="0" i="1" smtClean="0">
                              <a:latin typeface="Cambria Math" panose="02040503050406030204" pitchFamily="18" charset="0"/>
                            </a:rPr>
                          </m:ctrlPr>
                        </m:dPr>
                        <m:e>
                          <m:r>
                            <a:rPr lang="en-AU" b="0" i="1" smtClean="0">
                              <a:latin typeface="Cambria Math" panose="02040503050406030204" pitchFamily="18" charset="0"/>
                            </a:rPr>
                            <m:t>0;</m:t>
                          </m:r>
                          <m:sSub>
                            <m:sSubPr>
                              <m:ctrlPr>
                                <a:rPr lang="en-AU" b="0" i="1" smtClean="0">
                                  <a:latin typeface="Cambria Math" panose="02040503050406030204" pitchFamily="18" charset="0"/>
                                </a:rPr>
                              </m:ctrlPr>
                            </m:sSubPr>
                            <m:e>
                              <m:r>
                                <a:rPr lang="en-AU" b="0" i="1" smtClean="0">
                                  <a:latin typeface="Cambria Math" panose="02040503050406030204" pitchFamily="18" charset="0"/>
                                </a:rPr>
                                <m:t>𝜁</m:t>
                              </m:r>
                            </m:e>
                            <m:sub>
                              <m:r>
                                <a:rPr lang="en-AU" b="0" i="1" smtClean="0">
                                  <a:latin typeface="Cambria Math" panose="02040503050406030204" pitchFamily="18" charset="0"/>
                                </a:rPr>
                                <m:t>2</m:t>
                              </m:r>
                            </m:sub>
                          </m:sSub>
                        </m:e>
                      </m:d>
                      <m:r>
                        <a:rPr lang="en-AU" b="0" i="1" smtClean="0">
                          <a:latin typeface="Cambria Math" panose="02040503050406030204" pitchFamily="18" charset="0"/>
                        </a:rPr>
                        <m:t>=−1.73(5)</m:t>
                      </m:r>
                    </m:oMath>
                  </m:oMathPara>
                </a14:m>
                <a:endParaRPr lang="en-AU" dirty="0"/>
              </a:p>
              <a:p>
                <a:r>
                  <a:rPr lang="en-AU" dirty="0"/>
                  <a:t>Inference from available DVCS data </a:t>
                </a:r>
              </a:p>
              <a:p>
                <a:pPr marL="0" indent="0">
                  <a:buNone/>
                </a:pPr>
                <a14:m>
                  <m:oMathPara xmlns:m="http://schemas.openxmlformats.org/officeDocument/2006/math">
                    <m:oMathParaPr>
                      <m:jc m:val="centerGroup"/>
                    </m:oMathParaPr>
                    <m:oMath xmlns:m="http://schemas.openxmlformats.org/officeDocument/2006/math">
                      <m:sSubSup>
                        <m:sSubSupPr>
                          <m:ctrlPr>
                            <a:rPr lang="en-AU" b="0" i="1" smtClean="0">
                              <a:latin typeface="Cambria Math" panose="02040503050406030204" pitchFamily="18" charset="0"/>
                            </a:rPr>
                          </m:ctrlPr>
                        </m:sSubSupPr>
                        <m:e>
                          <m:r>
                            <a:rPr lang="en-AU" b="0" i="1" smtClean="0">
                              <a:latin typeface="Cambria Math" panose="02040503050406030204" pitchFamily="18" charset="0"/>
                            </a:rPr>
                            <m:t>𝐷</m:t>
                          </m:r>
                        </m:e>
                        <m:sub>
                          <m:r>
                            <m:rPr>
                              <m:sty m:val="p"/>
                            </m:rPr>
                            <a:rPr lang="en-AU" b="0" i="0" smtClean="0">
                              <a:latin typeface="Cambria Math" panose="02040503050406030204" pitchFamily="18" charset="0"/>
                            </a:rPr>
                            <m:t>DVCS</m:t>
                          </m:r>
                        </m:sub>
                        <m:sup>
                          <m:r>
                            <a:rPr lang="en-AU" b="0" i="1" smtClean="0">
                              <a:latin typeface="Cambria Math" panose="02040503050406030204" pitchFamily="18" charset="0"/>
                            </a:rPr>
                            <m:t>𝑢</m:t>
                          </m:r>
                          <m:r>
                            <a:rPr lang="en-AU" b="0" i="1" smtClean="0">
                              <a:latin typeface="Cambria Math" panose="02040503050406030204" pitchFamily="18" charset="0"/>
                            </a:rPr>
                            <m:t>+</m:t>
                          </m:r>
                          <m:r>
                            <a:rPr lang="en-AU" b="0" i="1" smtClean="0">
                              <a:latin typeface="Cambria Math" panose="02040503050406030204" pitchFamily="18" charset="0"/>
                            </a:rPr>
                            <m:t>𝑑</m:t>
                          </m:r>
                        </m:sup>
                      </m:sSubSup>
                      <m:d>
                        <m:dPr>
                          <m:ctrlPr>
                            <a:rPr lang="en-AU" b="0" i="1" smtClean="0">
                              <a:latin typeface="Cambria Math" panose="02040503050406030204" pitchFamily="18" charset="0"/>
                            </a:rPr>
                          </m:ctrlPr>
                        </m:dPr>
                        <m:e>
                          <m:r>
                            <a:rPr lang="en-AU" b="0" i="1" smtClean="0">
                              <a:latin typeface="Cambria Math" panose="02040503050406030204" pitchFamily="18" charset="0"/>
                            </a:rPr>
                            <m:t>0;</m:t>
                          </m:r>
                          <m:sSub>
                            <m:sSubPr>
                              <m:ctrlPr>
                                <a:rPr lang="en-AU" b="0" i="1" smtClean="0">
                                  <a:latin typeface="Cambria Math" panose="02040503050406030204" pitchFamily="18" charset="0"/>
                                </a:rPr>
                              </m:ctrlPr>
                            </m:sSubPr>
                            <m:e>
                              <m:r>
                                <a:rPr lang="en-AU" b="0" i="1" smtClean="0">
                                  <a:latin typeface="Cambria Math" panose="02040503050406030204" pitchFamily="18" charset="0"/>
                                </a:rPr>
                                <m:t>𝜁</m:t>
                              </m:r>
                            </m:e>
                            <m:sub>
                              <m:r>
                                <a:rPr lang="en-AU" b="0" i="1" smtClean="0">
                                  <a:latin typeface="Cambria Math" panose="02040503050406030204" pitchFamily="18" charset="0"/>
                                </a:rPr>
                                <m:t>2</m:t>
                              </m:r>
                            </m:sub>
                          </m:sSub>
                        </m:e>
                      </m:d>
                      <m:r>
                        <a:rPr lang="en-AU" b="0" i="1" smtClean="0">
                          <a:latin typeface="Cambria Math" panose="02040503050406030204" pitchFamily="18" charset="0"/>
                        </a:rPr>
                        <m:t>=−1.63(29)</m:t>
                      </m:r>
                    </m:oMath>
                  </m:oMathPara>
                </a14:m>
                <a:endParaRPr lang="en-AU" dirty="0"/>
              </a:p>
              <a:p>
                <a:r>
                  <a:rPr lang="en-AU" dirty="0"/>
                  <a:t>CSM prediction is also in pointwise agreement with curve inferred from that data … see figure</a:t>
                </a:r>
              </a:p>
            </p:txBody>
          </p:sp>
        </mc:Choice>
        <mc:Fallback xmlns="">
          <p:sp>
            <p:nvSpPr>
              <p:cNvPr id="3" name="Content Placeholder 2">
                <a:extLst>
                  <a:ext uri="{FF2B5EF4-FFF2-40B4-BE49-F238E27FC236}">
                    <a16:creationId xmlns:a16="http://schemas.microsoft.com/office/drawing/2014/main" id="{D3F2A768-8728-EA28-F40B-CB44E8F4D9AD}"/>
                  </a:ext>
                </a:extLst>
              </p:cNvPr>
              <p:cNvSpPr>
                <a:spLocks noGrp="1" noRot="1" noChangeAspect="1" noMove="1" noResize="1" noEditPoints="1" noAdjustHandles="1" noChangeArrowheads="1" noChangeShapeType="1" noTextEdit="1"/>
              </p:cNvSpPr>
              <p:nvPr>
                <p:ph idx="1"/>
              </p:nvPr>
            </p:nvSpPr>
            <p:spPr>
              <a:xfrm>
                <a:off x="609600" y="1600201"/>
                <a:ext cx="5092277" cy="4525963"/>
              </a:xfrm>
              <a:blipFill>
                <a:blip r:embed="rId3"/>
                <a:stretch>
                  <a:fillRect l="-1317" t="-943"/>
                </a:stretch>
              </a:blipFill>
            </p:spPr>
            <p:txBody>
              <a:bodyPr/>
              <a:lstStyle/>
              <a:p>
                <a:r>
                  <a:rPr lang="en-AU">
                    <a:noFill/>
                  </a:rPr>
                  <a:t> </a:t>
                </a:r>
              </a:p>
            </p:txBody>
          </p:sp>
        </mc:Fallback>
      </mc:AlternateContent>
      <p:sp>
        <p:nvSpPr>
          <p:cNvPr id="4" name="Date Placeholder 3">
            <a:extLst>
              <a:ext uri="{FF2B5EF4-FFF2-40B4-BE49-F238E27FC236}">
                <a16:creationId xmlns:a16="http://schemas.microsoft.com/office/drawing/2014/main" id="{96FF96D4-5637-46EE-7AC6-C1BEEAAA6A24}"/>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85E32CCC-8A4C-2CC6-2281-182F64F0EC27}"/>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0F618E8D-4649-F134-9678-E5D531497E55}"/>
              </a:ext>
            </a:extLst>
          </p:cNvPr>
          <p:cNvSpPr>
            <a:spLocks noGrp="1"/>
          </p:cNvSpPr>
          <p:nvPr>
            <p:ph type="sldNum" sz="quarter" idx="12"/>
          </p:nvPr>
        </p:nvSpPr>
        <p:spPr/>
        <p:txBody>
          <a:bodyPr/>
          <a:lstStyle/>
          <a:p>
            <a:fld id="{87034D8C-3CB4-402A-BC46-2AB14C0FE90A}" type="slidenum">
              <a:rPr lang="en-US" smtClean="0"/>
              <a:pPr/>
              <a:t>127</a:t>
            </a:fld>
            <a:endParaRPr lang="en-US"/>
          </a:p>
        </p:txBody>
      </p:sp>
      <p:pic>
        <p:nvPicPr>
          <p:cNvPr id="8" name="Picture 7" descr="A graph of a normalized curve&#10;&#10;Description automatically generated with medium confidence">
            <a:extLst>
              <a:ext uri="{FF2B5EF4-FFF2-40B4-BE49-F238E27FC236}">
                <a16:creationId xmlns:a16="http://schemas.microsoft.com/office/drawing/2014/main" id="{2A9D3936-3891-4FFC-4359-39D2C1B86E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1877" y="990600"/>
            <a:ext cx="6035040" cy="4572000"/>
          </a:xfrm>
          <a:prstGeom prst="rect">
            <a:avLst/>
          </a:prstGeom>
        </p:spPr>
      </p:pic>
      <p:sp>
        <p:nvSpPr>
          <p:cNvPr id="9" name="TextBox 8">
            <a:extLst>
              <a:ext uri="{FF2B5EF4-FFF2-40B4-BE49-F238E27FC236}">
                <a16:creationId xmlns:a16="http://schemas.microsoft.com/office/drawing/2014/main" id="{520EFB9C-CA89-5160-C393-3446B91B549F}"/>
              </a:ext>
            </a:extLst>
          </p:cNvPr>
          <p:cNvSpPr txBox="1"/>
          <p:nvPr/>
        </p:nvSpPr>
        <p:spPr>
          <a:xfrm>
            <a:off x="6017683" y="5493603"/>
            <a:ext cx="5945717" cy="830997"/>
          </a:xfrm>
          <a:prstGeom prst="rect">
            <a:avLst/>
          </a:prstGeom>
          <a:noFill/>
        </p:spPr>
        <p:txBody>
          <a:bodyPr wrap="square" rtlCol="0">
            <a:spAutoFit/>
          </a:bodyPr>
          <a:lstStyle/>
          <a:p>
            <a:r>
              <a:rPr lang="en-US" sz="1600" dirty="0"/>
              <a:t>BEG: Inference from existing DVCS data</a:t>
            </a:r>
          </a:p>
          <a:p>
            <a:r>
              <a:rPr lang="en-US" sz="1600" dirty="0"/>
              <a:t>V. D. Burkert, L. </a:t>
            </a:r>
            <a:r>
              <a:rPr lang="en-US" sz="1600" dirty="0" err="1"/>
              <a:t>Elouadrhiri</a:t>
            </a:r>
            <a:r>
              <a:rPr lang="en-US" sz="1600" dirty="0"/>
              <a:t>, F.-X. </a:t>
            </a:r>
            <a:r>
              <a:rPr lang="en-US" sz="1600" dirty="0" err="1"/>
              <a:t>Girod</a:t>
            </a:r>
            <a:r>
              <a:rPr lang="en-US" sz="1600" dirty="0"/>
              <a:t>, </a:t>
            </a:r>
            <a:r>
              <a:rPr lang="en-US" sz="1600" i="1" dirty="0"/>
              <a:t>The pressure</a:t>
            </a:r>
          </a:p>
          <a:p>
            <a:r>
              <a:rPr lang="en-US" sz="1600" i="1" dirty="0"/>
              <a:t>distribution inside the proton</a:t>
            </a:r>
            <a:r>
              <a:rPr lang="en-US" sz="1600" dirty="0"/>
              <a:t>, Nature 557 (7705) (2018) pp. 396–399.</a:t>
            </a:r>
            <a:endParaRPr lang="en-AU" sz="1600" dirty="0"/>
          </a:p>
        </p:txBody>
      </p:sp>
    </p:spTree>
    <p:extLst>
      <p:ext uri="{BB962C8B-B14F-4D97-AF65-F5344CB8AC3E}">
        <p14:creationId xmlns:p14="http://schemas.microsoft.com/office/powerpoint/2010/main" val="525790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C67F35D-0080-C557-1A54-A2C71F1B56E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48913" y="1346361"/>
            <a:ext cx="4544121" cy="3984259"/>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4CD8735-7BCA-0DCA-08F4-A59C34D8C5BC}"/>
                  </a:ext>
                </a:extLst>
              </p:cNvPr>
              <p:cNvSpPr>
                <a:spLocks noGrp="1"/>
              </p:cNvSpPr>
              <p:nvPr>
                <p:ph type="title"/>
              </p:nvPr>
            </p:nvSpPr>
            <p:spPr/>
            <p:txBody>
              <a:bodyPr/>
              <a:lstStyle/>
              <a:p>
                <a:r>
                  <a:rPr lang="en-AU" dirty="0"/>
                  <a:t>GFF Species Decomposition (scale dependent, </a:t>
                </a:r>
                <a14:m>
                  <m:oMath xmlns:m="http://schemas.openxmlformats.org/officeDocument/2006/math">
                    <m:sSub>
                      <m:sSubPr>
                        <m:ctrlPr>
                          <a:rPr lang="en-AU" b="1" i="1" smtClean="0">
                            <a:latin typeface="Cambria Math" panose="02040503050406030204" pitchFamily="18" charset="0"/>
                          </a:rPr>
                        </m:ctrlPr>
                      </m:sSubPr>
                      <m:e>
                        <m:r>
                          <a:rPr lang="en-AU" b="1" i="1" smtClean="0">
                            <a:latin typeface="Cambria Math" panose="02040503050406030204" pitchFamily="18" charset="0"/>
                          </a:rPr>
                          <m:t>𝜻</m:t>
                        </m:r>
                      </m:e>
                      <m:sub>
                        <m:r>
                          <a:rPr lang="en-AU" b="1" i="1" smtClean="0">
                            <a:latin typeface="Cambria Math" panose="02040503050406030204" pitchFamily="18" charset="0"/>
                          </a:rPr>
                          <m:t>𝟐</m:t>
                        </m:r>
                      </m:sub>
                    </m:sSub>
                    <m:r>
                      <a:rPr lang="en-AU" b="1" i="1" smtClean="0">
                        <a:latin typeface="Cambria Math" panose="02040503050406030204" pitchFamily="18" charset="0"/>
                      </a:rPr>
                      <m:t>=</m:t>
                    </m:r>
                    <m:r>
                      <a:rPr lang="en-AU" b="1" i="1" smtClean="0">
                        <a:latin typeface="Cambria Math" panose="02040503050406030204" pitchFamily="18" charset="0"/>
                      </a:rPr>
                      <m:t>𝟐</m:t>
                    </m:r>
                    <m:r>
                      <a:rPr lang="en-AU" b="1" i="0" smtClean="0">
                        <a:latin typeface="Cambria Math" panose="02040503050406030204" pitchFamily="18" charset="0"/>
                      </a:rPr>
                      <m:t>𝐆𝐞𝐕</m:t>
                    </m:r>
                  </m:oMath>
                </a14:m>
                <a:r>
                  <a:rPr lang="en-AU" dirty="0"/>
                  <a:t>)</a:t>
                </a:r>
              </a:p>
            </p:txBody>
          </p:sp>
        </mc:Choice>
        <mc:Fallback xmlns="">
          <p:sp>
            <p:nvSpPr>
              <p:cNvPr id="2" name="Title 1">
                <a:extLst>
                  <a:ext uri="{FF2B5EF4-FFF2-40B4-BE49-F238E27FC236}">
                    <a16:creationId xmlns:a16="http://schemas.microsoft.com/office/drawing/2014/main" id="{A4CD8735-7BCA-0DCA-08F4-A59C34D8C5BC}"/>
                  </a:ext>
                </a:extLst>
              </p:cNvPr>
              <p:cNvSpPr>
                <a:spLocks noGrp="1" noRot="1" noChangeAspect="1" noMove="1" noResize="1" noEditPoints="1" noAdjustHandles="1" noChangeArrowheads="1" noChangeShapeType="1" noTextEdit="1"/>
              </p:cNvSpPr>
              <p:nvPr>
                <p:ph type="title"/>
              </p:nvPr>
            </p:nvSpPr>
            <p:spPr>
              <a:blipFill>
                <a:blip r:embed="rId3"/>
                <a:stretch>
                  <a:fillRect l="-1000" t="-5348"/>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96AECA-2649-E6C0-F910-EE660E8CCA53}"/>
                  </a:ext>
                </a:extLst>
              </p:cNvPr>
              <p:cNvSpPr>
                <a:spLocks noGrp="1"/>
              </p:cNvSpPr>
              <p:nvPr>
                <p:ph idx="1"/>
              </p:nvPr>
            </p:nvSpPr>
            <p:spPr>
              <a:xfrm>
                <a:off x="609600" y="1036637"/>
                <a:ext cx="7059084" cy="4525963"/>
              </a:xfrm>
            </p:spPr>
            <p:txBody>
              <a:bodyPr/>
              <a:lstStyle/>
              <a:p>
                <a:r>
                  <a:rPr lang="en-US" dirty="0"/>
                  <a:t>CSM prediction – species decomposition, </a:t>
                </a:r>
              </a:p>
              <a:p>
                <a:pPr marL="0" indent="0">
                  <a:buNone/>
                </a:pPr>
                <a:r>
                  <a:rPr lang="en-US" dirty="0"/>
                  <a:t>      for each form factor:</a:t>
                </a:r>
              </a:p>
              <a:p>
                <a:pPr marL="0" indent="0">
                  <a:buNone/>
                </a:pPr>
                <a14:m>
                  <m:oMathPara xmlns:m="http://schemas.openxmlformats.org/officeDocument/2006/math">
                    <m:oMathParaPr>
                      <m:jc m:val="centerGroup"/>
                    </m:oMathParaPr>
                    <m:oMath xmlns:m="http://schemas.openxmlformats.org/officeDocument/2006/math">
                      <m:f>
                        <m:fPr>
                          <m:ctrlPr>
                            <a:rPr lang="en-AU" b="0" i="1" smtClean="0">
                              <a:latin typeface="Cambria Math" panose="02040503050406030204" pitchFamily="18" charset="0"/>
                            </a:rPr>
                          </m:ctrlPr>
                        </m:fPr>
                        <m:num>
                          <m:sSup>
                            <m:sSupPr>
                              <m:ctrlPr>
                                <a:rPr lang="en-AU" b="0" i="1" smtClean="0">
                                  <a:latin typeface="Cambria Math" panose="02040503050406030204" pitchFamily="18" charset="0"/>
                                </a:rPr>
                              </m:ctrlPr>
                            </m:sSupPr>
                            <m:e>
                              <m:r>
                                <a:rPr lang="en-AU" b="0" i="1" smtClean="0">
                                  <a:latin typeface="Cambria Math" panose="02040503050406030204" pitchFamily="18" charset="0"/>
                                </a:rPr>
                                <m:t>𝐹</m:t>
                              </m:r>
                            </m:e>
                            <m:sup>
                              <m:r>
                                <m:rPr>
                                  <m:sty m:val="p"/>
                                </m:rPr>
                                <a:rPr lang="en-AU" b="0" i="0" smtClean="0">
                                  <a:latin typeface="Cambria Math" panose="02040503050406030204" pitchFamily="18" charset="0"/>
                                </a:rPr>
                                <m:t>glue</m:t>
                              </m:r>
                            </m:sup>
                          </m:sSup>
                          <m:d>
                            <m:dPr>
                              <m:ctrlPr>
                                <a:rPr lang="en-AU" b="0" i="1" smtClean="0">
                                  <a:latin typeface="Cambria Math" panose="02040503050406030204" pitchFamily="18" charset="0"/>
                                </a:rPr>
                              </m:ctrlPr>
                            </m:dPr>
                            <m:e>
                              <m:sSup>
                                <m:sSupPr>
                                  <m:ctrlPr>
                                    <a:rPr lang="en-AU" b="0" i="1" smtClean="0">
                                      <a:latin typeface="Cambria Math" panose="02040503050406030204" pitchFamily="18" charset="0"/>
                                    </a:rPr>
                                  </m:ctrlPr>
                                </m:sSupPr>
                                <m:e>
                                  <m:r>
                                    <a:rPr lang="en-AU" b="0" i="1" smtClean="0">
                                      <a:latin typeface="Cambria Math" panose="02040503050406030204" pitchFamily="18" charset="0"/>
                                    </a:rPr>
                                    <m:t>𝑄</m:t>
                                  </m:r>
                                </m:e>
                                <m:sup>
                                  <m:r>
                                    <a:rPr lang="en-AU" b="0" i="1" smtClean="0">
                                      <a:latin typeface="Cambria Math" panose="02040503050406030204" pitchFamily="18" charset="0"/>
                                    </a:rPr>
                                    <m:t>2</m:t>
                                  </m:r>
                                </m:sup>
                              </m:sSup>
                              <m:r>
                                <a:rPr lang="en-AU" b="0" i="1" smtClean="0">
                                  <a:latin typeface="Cambria Math" panose="02040503050406030204" pitchFamily="18" charset="0"/>
                                </a:rPr>
                                <m:t>;</m:t>
                              </m:r>
                              <m:r>
                                <a:rPr lang="en-AU" b="0" i="1" smtClean="0">
                                  <a:latin typeface="Cambria Math" panose="02040503050406030204" pitchFamily="18" charset="0"/>
                                </a:rPr>
                                <m:t>𝜁</m:t>
                              </m:r>
                            </m:e>
                          </m:d>
                        </m:num>
                        <m:den>
                          <m:sSup>
                            <m:sSupPr>
                              <m:ctrlPr>
                                <a:rPr lang="en-AU" b="0" i="1" smtClean="0">
                                  <a:latin typeface="Cambria Math" panose="02040503050406030204" pitchFamily="18" charset="0"/>
                                </a:rPr>
                              </m:ctrlPr>
                            </m:sSupPr>
                            <m:e>
                              <m:r>
                                <a:rPr lang="en-AU" b="0" i="1" smtClean="0">
                                  <a:latin typeface="Cambria Math" panose="02040503050406030204" pitchFamily="18" charset="0"/>
                                </a:rPr>
                                <m:t>𝐹</m:t>
                              </m:r>
                            </m:e>
                            <m:sup>
                              <m:r>
                                <m:rPr>
                                  <m:sty m:val="p"/>
                                </m:rPr>
                                <a:rPr lang="en-AU" b="0" i="0" smtClean="0">
                                  <a:latin typeface="Cambria Math" panose="02040503050406030204" pitchFamily="18" charset="0"/>
                                </a:rPr>
                                <m:t>quark</m:t>
                              </m:r>
                            </m:sup>
                          </m:sSup>
                          <m:d>
                            <m:dPr>
                              <m:ctrlPr>
                                <a:rPr lang="en-AU" b="0" i="1" smtClean="0">
                                  <a:latin typeface="Cambria Math" panose="02040503050406030204" pitchFamily="18" charset="0"/>
                                </a:rPr>
                              </m:ctrlPr>
                            </m:dPr>
                            <m:e>
                              <m:sSup>
                                <m:sSupPr>
                                  <m:ctrlPr>
                                    <a:rPr lang="en-AU" b="0" i="1" smtClean="0">
                                      <a:latin typeface="Cambria Math" panose="02040503050406030204" pitchFamily="18" charset="0"/>
                                    </a:rPr>
                                  </m:ctrlPr>
                                </m:sSupPr>
                                <m:e>
                                  <m:r>
                                    <a:rPr lang="en-AU" b="0" i="1" smtClean="0">
                                      <a:latin typeface="Cambria Math" panose="02040503050406030204" pitchFamily="18" charset="0"/>
                                    </a:rPr>
                                    <m:t>𝑄</m:t>
                                  </m:r>
                                </m:e>
                                <m:sup>
                                  <m:r>
                                    <a:rPr lang="en-AU" b="0" i="1" smtClean="0">
                                      <a:latin typeface="Cambria Math" panose="02040503050406030204" pitchFamily="18" charset="0"/>
                                    </a:rPr>
                                    <m:t>2</m:t>
                                  </m:r>
                                </m:sup>
                              </m:sSup>
                              <m:r>
                                <a:rPr lang="en-AU" b="0" i="1" smtClean="0">
                                  <a:latin typeface="Cambria Math" panose="02040503050406030204" pitchFamily="18" charset="0"/>
                                </a:rPr>
                                <m:t>;</m:t>
                              </m:r>
                              <m:r>
                                <a:rPr lang="en-AU" b="0" i="1" smtClean="0">
                                  <a:latin typeface="Cambria Math" panose="02040503050406030204" pitchFamily="18" charset="0"/>
                                </a:rPr>
                                <m:t>𝜁</m:t>
                              </m:r>
                            </m:e>
                          </m:d>
                        </m:den>
                      </m:f>
                      <m:r>
                        <a:rPr lang="en-AU" b="0" i="1" smtClean="0">
                          <a:latin typeface="Cambria Math" panose="02040503050406030204" pitchFamily="18" charset="0"/>
                        </a:rPr>
                        <m:t>=</m:t>
                      </m:r>
                      <m:r>
                        <m:rPr>
                          <m:sty m:val="p"/>
                        </m:rPr>
                        <a:rPr lang="en-AU" b="0" i="0" smtClean="0">
                          <a:latin typeface="Cambria Math" panose="02040503050406030204" pitchFamily="18" charset="0"/>
                        </a:rPr>
                        <m:t>constant</m:t>
                      </m:r>
                      <m:r>
                        <a:rPr lang="en-AU" b="0" i="1" smtClean="0">
                          <a:latin typeface="Cambria Math" panose="02040503050406030204" pitchFamily="18" charset="0"/>
                        </a:rPr>
                        <m:t>(</m:t>
                      </m:r>
                      <m:r>
                        <a:rPr lang="en-AU" b="0" i="1" smtClean="0">
                          <a:latin typeface="Cambria Math" panose="02040503050406030204" pitchFamily="18" charset="0"/>
                        </a:rPr>
                        <m:t>𝜁</m:t>
                      </m:r>
                      <m:r>
                        <a:rPr lang="en-AU" b="0" i="1" smtClean="0">
                          <a:latin typeface="Cambria Math" panose="02040503050406030204" pitchFamily="18" charset="0"/>
                        </a:rPr>
                        <m:t>)</m:t>
                      </m:r>
                    </m:oMath>
                  </m:oMathPara>
                </a14:m>
                <a:endParaRPr lang="en-US" dirty="0"/>
              </a:p>
              <a:p>
                <a14:m>
                  <m:oMath xmlns:m="http://schemas.openxmlformats.org/officeDocument/2006/math">
                    <m:r>
                      <m:rPr>
                        <m:sty m:val="p"/>
                      </m:rPr>
                      <a:rPr lang="en-AU">
                        <a:latin typeface="Cambria Math" panose="02040503050406030204" pitchFamily="18" charset="0"/>
                      </a:rPr>
                      <m:t>constant</m:t>
                    </m:r>
                    <m:d>
                      <m:dPr>
                        <m:ctrlPr>
                          <a:rPr lang="en-AU" i="1">
                            <a:latin typeface="Cambria Math" panose="02040503050406030204" pitchFamily="18" charset="0"/>
                          </a:rPr>
                        </m:ctrlPr>
                      </m:dPr>
                      <m:e>
                        <m:sSub>
                          <m:sSubPr>
                            <m:ctrlPr>
                              <a:rPr lang="en-AU" b="0" i="1" smtClean="0">
                                <a:latin typeface="Cambria Math" panose="02040503050406030204" pitchFamily="18" charset="0"/>
                              </a:rPr>
                            </m:ctrlPr>
                          </m:sSubPr>
                          <m:e>
                            <m:r>
                              <a:rPr lang="en-AU" i="1">
                                <a:latin typeface="Cambria Math" panose="02040503050406030204" pitchFamily="18" charset="0"/>
                              </a:rPr>
                              <m:t>𝜁</m:t>
                            </m:r>
                          </m:e>
                          <m:sub>
                            <m:r>
                              <a:rPr lang="en-AU" b="0" i="1" smtClean="0">
                                <a:latin typeface="Cambria Math" panose="02040503050406030204" pitchFamily="18" charset="0"/>
                              </a:rPr>
                              <m:t>2</m:t>
                            </m:r>
                          </m:sub>
                        </m:sSub>
                      </m:e>
                    </m:d>
                    <m:r>
                      <a:rPr lang="en-AU" b="0" i="1" smtClean="0">
                        <a:latin typeface="Cambria Math" panose="02040503050406030204" pitchFamily="18" charset="0"/>
                      </a:rPr>
                      <m:t>=0.71(4)</m:t>
                    </m:r>
                  </m:oMath>
                </a14:m>
                <a:endParaRPr lang="en-US" dirty="0"/>
              </a:p>
              <a:p>
                <a:pPr marL="0" indent="0">
                  <a:buNone/>
                </a:pPr>
                <a:r>
                  <a:rPr lang="en-US" dirty="0"/>
                  <a:t>     </a:t>
                </a:r>
                <a:r>
                  <a:rPr lang="en-US" dirty="0">
                    <a:ln w="0"/>
                    <a:solidFill>
                      <a:srgbClr val="C00000"/>
                    </a:solidFill>
                    <a:effectLst>
                      <a:outerShdw blurRad="38100" dist="25400" dir="5400000" algn="ctr" rotWithShape="0">
                        <a:srgbClr val="6E747A">
                          <a:alpha val="43000"/>
                        </a:srgbClr>
                      </a:outerShdw>
                    </a:effectLst>
                  </a:rPr>
                  <a:t>namely, the ratio of </a:t>
                </a:r>
                <a:r>
                  <a:rPr lang="en-US" dirty="0" err="1">
                    <a:ln w="0"/>
                    <a:solidFill>
                      <a:srgbClr val="C00000"/>
                    </a:solidFill>
                    <a:effectLst>
                      <a:outerShdw blurRad="38100" dist="25400" dir="5400000" algn="ctr" rotWithShape="0">
                        <a:srgbClr val="6E747A">
                          <a:alpha val="43000"/>
                        </a:srgbClr>
                      </a:outerShdw>
                    </a:effectLst>
                  </a:rPr>
                  <a:t>glue:quark</a:t>
                </a:r>
                <a:r>
                  <a:rPr lang="en-US" dirty="0">
                    <a:ln w="0"/>
                    <a:solidFill>
                      <a:srgbClr val="C00000"/>
                    </a:solidFill>
                    <a:effectLst>
                      <a:outerShdw blurRad="38100" dist="25400" dir="5400000" algn="ctr" rotWithShape="0">
                        <a:srgbClr val="6E747A">
                          <a:alpha val="43000"/>
                        </a:srgbClr>
                      </a:outerShdw>
                    </a:effectLst>
                  </a:rPr>
                  <a:t> contributions is the same</a:t>
                </a:r>
              </a:p>
              <a:p>
                <a:pPr marL="0" indent="0">
                  <a:buNone/>
                </a:pPr>
                <a:r>
                  <a:rPr lang="en-US" dirty="0">
                    <a:ln w="0"/>
                    <a:solidFill>
                      <a:srgbClr val="C00000"/>
                    </a:solidFill>
                    <a:effectLst>
                      <a:outerShdw blurRad="38100" dist="25400" dir="5400000" algn="ctr" rotWithShape="0">
                        <a:srgbClr val="6E747A">
                          <a:alpha val="43000"/>
                        </a:srgbClr>
                      </a:outerShdw>
                    </a:effectLst>
                  </a:rPr>
                  <a:t>     </a:t>
                </a:r>
                <a14:m>
                  <m:oMath xmlns:m="http://schemas.openxmlformats.org/officeDocument/2006/math">
                    <m:sSup>
                      <m:sSupPr>
                        <m:ctrlPr>
                          <a:rPr lang="en-AU" i="1" smtClean="0">
                            <a:ln w="0"/>
                            <a:solidFill>
                              <a:srgbClr val="C00000"/>
                            </a:solidFill>
                            <a:effectLst>
                              <a:outerShdw blurRad="38100" dist="25400" dir="5400000" algn="ctr" rotWithShape="0">
                                <a:srgbClr val="6E747A">
                                  <a:alpha val="43000"/>
                                </a:srgbClr>
                              </a:outerShdw>
                            </a:effectLst>
                            <a:latin typeface="Cambria Math" panose="02040503050406030204" pitchFamily="18" charset="0"/>
                          </a:rPr>
                        </m:ctrlPr>
                      </m:sSupPr>
                      <m:e>
                        <m:r>
                          <a:rPr lang="en-AU" i="1" smtClean="0">
                            <a:ln w="0"/>
                            <a:solidFill>
                              <a:srgbClr val="C00000"/>
                            </a:solidFill>
                            <a:effectLst>
                              <a:outerShdw blurRad="38100" dist="25400" dir="5400000" algn="ctr" rotWithShape="0">
                                <a:srgbClr val="6E747A">
                                  <a:alpha val="43000"/>
                                </a:srgbClr>
                              </a:outerShdw>
                            </a:effectLst>
                            <a:latin typeface="Cambria Math" panose="02040503050406030204" pitchFamily="18" charset="0"/>
                          </a:rPr>
                          <m:t>𝑄</m:t>
                        </m:r>
                      </m:e>
                      <m:sup>
                        <m:r>
                          <a:rPr lang="en-AU" i="1" smtClean="0">
                            <a:ln w="0"/>
                            <a:solidFill>
                              <a:srgbClr val="C00000"/>
                            </a:solidFill>
                            <a:effectLst>
                              <a:outerShdw blurRad="38100" dist="25400" dir="5400000" algn="ctr" rotWithShape="0">
                                <a:srgbClr val="6E747A">
                                  <a:alpha val="43000"/>
                                </a:srgbClr>
                              </a:outerShdw>
                            </a:effectLst>
                            <a:latin typeface="Cambria Math" panose="02040503050406030204" pitchFamily="18" charset="0"/>
                          </a:rPr>
                          <m:t>2</m:t>
                        </m:r>
                      </m:sup>
                    </m:sSup>
                  </m:oMath>
                </a14:m>
                <a:r>
                  <a:rPr lang="en-US" dirty="0">
                    <a:ln w="0"/>
                    <a:solidFill>
                      <a:srgbClr val="C00000"/>
                    </a:solidFill>
                    <a:effectLst>
                      <a:outerShdw blurRad="38100" dist="25400" dir="5400000" algn="ctr" rotWithShape="0">
                        <a:srgbClr val="6E747A">
                          <a:alpha val="43000"/>
                        </a:srgbClr>
                      </a:outerShdw>
                    </a:effectLst>
                  </a:rPr>
                  <a:t>-independent number for each form factor</a:t>
                </a:r>
              </a:p>
              <a:p>
                <a:pPr marL="0" indent="0">
                  <a:buNone/>
                </a:pPr>
                <a:r>
                  <a:rPr lang="en-US" dirty="0"/>
                  <a:t>     Important to test this prediction … </a:t>
                </a:r>
                <a:r>
                  <a:rPr lang="en-US" i="1" dirty="0">
                    <a:ln w="0"/>
                    <a:solidFill>
                      <a:schemeClr val="accent1"/>
                    </a:solidFill>
                    <a:effectLst>
                      <a:outerShdw blurRad="38100" dist="25400" dir="5400000" algn="ctr" rotWithShape="0">
                        <a:srgbClr val="6E747A">
                          <a:alpha val="43000"/>
                        </a:srgbClr>
                      </a:outerShdw>
                    </a:effectLst>
                  </a:rPr>
                  <a:t>entails that no species decomposition contains new information: everything that can be known is already contained in the scale-invariant observable form factors</a:t>
                </a:r>
                <a:endParaRPr lang="en-US" i="1" dirty="0"/>
              </a:p>
              <a:p>
                <a:r>
                  <a:rPr lang="en-US" dirty="0" err="1"/>
                  <a:t>lQCD</a:t>
                </a:r>
                <a:r>
                  <a:rPr lang="en-US" dirty="0"/>
                  <a:t> results … see figure</a:t>
                </a:r>
              </a:p>
              <a:p>
                <a:pPr lvl="1">
                  <a:spcBef>
                    <a:spcPts val="0"/>
                  </a:spcBef>
                </a:pPr>
                <a:r>
                  <a:rPr lang="en-US" sz="2200" dirty="0"/>
                  <a:t>Consistent with prediction </a:t>
                </a:r>
              </a:p>
              <a:p>
                <a:pPr lvl="1">
                  <a:spcBef>
                    <a:spcPts val="0"/>
                  </a:spcBef>
                </a:pPr>
                <a14:m>
                  <m:oMath xmlns:m="http://schemas.openxmlformats.org/officeDocument/2006/math">
                    <m:sSub>
                      <m:sSubPr>
                        <m:ctrlPr>
                          <a:rPr lang="en-AU" sz="2200" b="0" i="1" smtClean="0">
                            <a:latin typeface="Cambria Math" panose="02040503050406030204" pitchFamily="18" charset="0"/>
                          </a:rPr>
                        </m:ctrlPr>
                      </m:sSubPr>
                      <m:e>
                        <m:r>
                          <m:rPr>
                            <m:sty m:val="p"/>
                          </m:rPr>
                          <a:rPr lang="en-AU" sz="2200" smtClean="0">
                            <a:latin typeface="Cambria Math" panose="02040503050406030204" pitchFamily="18" charset="0"/>
                          </a:rPr>
                          <m:t>constant</m:t>
                        </m:r>
                      </m:e>
                      <m:sub>
                        <m:r>
                          <m:rPr>
                            <m:sty m:val="p"/>
                          </m:rPr>
                          <a:rPr lang="en-AU" sz="2200" b="0" i="0" smtClean="0">
                            <a:latin typeface="Cambria Math" panose="02040503050406030204" pitchFamily="18" charset="0"/>
                          </a:rPr>
                          <m:t>lQCD</m:t>
                        </m:r>
                      </m:sub>
                    </m:sSub>
                    <m:d>
                      <m:dPr>
                        <m:ctrlPr>
                          <a:rPr lang="en-AU" sz="2200" i="1">
                            <a:latin typeface="Cambria Math" panose="02040503050406030204" pitchFamily="18" charset="0"/>
                          </a:rPr>
                        </m:ctrlPr>
                      </m:dPr>
                      <m:e>
                        <m:sSub>
                          <m:sSubPr>
                            <m:ctrlPr>
                              <a:rPr lang="en-AU" sz="2200" b="0" i="1" smtClean="0">
                                <a:latin typeface="Cambria Math" panose="02040503050406030204" pitchFamily="18" charset="0"/>
                              </a:rPr>
                            </m:ctrlPr>
                          </m:sSubPr>
                          <m:e>
                            <m:r>
                              <a:rPr lang="en-AU" sz="2200" i="1">
                                <a:latin typeface="Cambria Math" panose="02040503050406030204" pitchFamily="18" charset="0"/>
                              </a:rPr>
                              <m:t>𝜁</m:t>
                            </m:r>
                          </m:e>
                          <m:sub>
                            <m:r>
                              <a:rPr lang="en-AU" sz="2200" b="0" i="1" smtClean="0">
                                <a:latin typeface="Cambria Math" panose="02040503050406030204" pitchFamily="18" charset="0"/>
                              </a:rPr>
                              <m:t>2</m:t>
                            </m:r>
                          </m:sub>
                        </m:sSub>
                      </m:e>
                    </m:d>
                    <m:r>
                      <a:rPr lang="en-AU" sz="2200" b="0" i="1" smtClean="0">
                        <a:latin typeface="Cambria Math" panose="02040503050406030204" pitchFamily="18" charset="0"/>
                      </a:rPr>
                      <m:t>=0.82(18)</m:t>
                    </m:r>
                  </m:oMath>
                </a14:m>
                <a:endParaRPr lang="en-US" sz="2200" dirty="0"/>
              </a:p>
            </p:txBody>
          </p:sp>
        </mc:Choice>
        <mc:Fallback xmlns="">
          <p:sp>
            <p:nvSpPr>
              <p:cNvPr id="3" name="Content Placeholder 2">
                <a:extLst>
                  <a:ext uri="{FF2B5EF4-FFF2-40B4-BE49-F238E27FC236}">
                    <a16:creationId xmlns:a16="http://schemas.microsoft.com/office/drawing/2014/main" id="{A196AECA-2649-E6C0-F910-EE660E8CCA53}"/>
                  </a:ext>
                </a:extLst>
              </p:cNvPr>
              <p:cNvSpPr>
                <a:spLocks noGrp="1" noRot="1" noChangeAspect="1" noMove="1" noResize="1" noEditPoints="1" noAdjustHandles="1" noChangeArrowheads="1" noChangeShapeType="1" noTextEdit="1"/>
              </p:cNvSpPr>
              <p:nvPr>
                <p:ph idx="1"/>
              </p:nvPr>
            </p:nvSpPr>
            <p:spPr>
              <a:xfrm>
                <a:off x="609600" y="1036637"/>
                <a:ext cx="7059084" cy="4525963"/>
              </a:xfrm>
              <a:blipFill>
                <a:blip r:embed="rId4"/>
                <a:stretch>
                  <a:fillRect l="-1382" t="-942" r="-1123" b="-18843"/>
                </a:stretch>
              </a:blipFill>
            </p:spPr>
            <p:txBody>
              <a:bodyPr/>
              <a:lstStyle/>
              <a:p>
                <a:r>
                  <a:rPr lang="en-AU">
                    <a:noFill/>
                  </a:rPr>
                  <a:t> </a:t>
                </a:r>
              </a:p>
            </p:txBody>
          </p:sp>
        </mc:Fallback>
      </mc:AlternateContent>
      <p:sp>
        <p:nvSpPr>
          <p:cNvPr id="4" name="Date Placeholder 3">
            <a:extLst>
              <a:ext uri="{FF2B5EF4-FFF2-40B4-BE49-F238E27FC236}">
                <a16:creationId xmlns:a16="http://schemas.microsoft.com/office/drawing/2014/main" id="{7A2E9F2A-F7D2-1E10-320F-D4B26E937E95}"/>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3270B4A9-2958-1CF6-8E07-CBAC7D3DCB02}"/>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C697AAB6-3569-68AC-15F5-C7ADA9FC243F}"/>
              </a:ext>
            </a:extLst>
          </p:cNvPr>
          <p:cNvSpPr>
            <a:spLocks noGrp="1"/>
          </p:cNvSpPr>
          <p:nvPr>
            <p:ph type="sldNum" sz="quarter" idx="12"/>
          </p:nvPr>
        </p:nvSpPr>
        <p:spPr/>
        <p:txBody>
          <a:bodyPr/>
          <a:lstStyle/>
          <a:p>
            <a:fld id="{87034D8C-3CB4-402A-BC46-2AB14C0FE90A}" type="slidenum">
              <a:rPr lang="en-US" smtClean="0"/>
              <a:pPr/>
              <a:t>128</a:t>
            </a:fld>
            <a:endParaRPr lang="en-US"/>
          </a:p>
        </p:txBody>
      </p:sp>
    </p:spTree>
    <p:extLst>
      <p:ext uri="{BB962C8B-B14F-4D97-AF65-F5344CB8AC3E}">
        <p14:creationId xmlns:p14="http://schemas.microsoft.com/office/powerpoint/2010/main" val="794367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aph of a function&#10;&#10;Description automatically generated with medium confidence">
            <a:extLst>
              <a:ext uri="{FF2B5EF4-FFF2-40B4-BE49-F238E27FC236}">
                <a16:creationId xmlns:a16="http://schemas.microsoft.com/office/drawing/2014/main" id="{4FC9988C-E1FF-E003-C83E-4D10813F3B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5800" y="242391"/>
            <a:ext cx="3810000" cy="6064438"/>
          </a:xfrm>
          <a:prstGeom prst="rect">
            <a:avLst/>
          </a:prstGeom>
        </p:spPr>
      </p:pic>
      <p:sp>
        <p:nvSpPr>
          <p:cNvPr id="2" name="Title 1">
            <a:extLst>
              <a:ext uri="{FF2B5EF4-FFF2-40B4-BE49-F238E27FC236}">
                <a16:creationId xmlns:a16="http://schemas.microsoft.com/office/drawing/2014/main" id="{041E2D7F-7F8F-1AA2-A60B-CAB5FFA0620A}"/>
              </a:ext>
            </a:extLst>
          </p:cNvPr>
          <p:cNvSpPr>
            <a:spLocks noGrp="1"/>
          </p:cNvSpPr>
          <p:nvPr>
            <p:ph type="title"/>
          </p:nvPr>
        </p:nvSpPr>
        <p:spPr/>
        <p:txBody>
          <a:bodyPr/>
          <a:lstStyle/>
          <a:p>
            <a:r>
              <a:rPr lang="en-AU" sz="2800" dirty="0"/>
              <a:t>Proton Pressure Profiles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4B418A-1CCF-FBFD-19E7-C6D729C7925F}"/>
                  </a:ext>
                </a:extLst>
              </p:cNvPr>
              <p:cNvSpPr>
                <a:spLocks noGrp="1"/>
              </p:cNvSpPr>
              <p:nvPr>
                <p:ph idx="1"/>
              </p:nvPr>
            </p:nvSpPr>
            <p:spPr>
              <a:xfrm>
                <a:off x="457200" y="768773"/>
                <a:ext cx="7922684" cy="5135564"/>
              </a:xfrm>
            </p:spPr>
            <p:txBody>
              <a:bodyPr/>
              <a:lstStyle/>
              <a:p>
                <a:r>
                  <a:rPr lang="en-US" dirty="0"/>
                  <a:t>Pressure and shear-force density profiles: determined by </a:t>
                </a:r>
                <a14:m>
                  <m:oMath xmlns:m="http://schemas.openxmlformats.org/officeDocument/2006/math">
                    <m:r>
                      <a:rPr lang="en-AU" b="0" i="1" smtClean="0">
                        <a:latin typeface="Cambria Math" panose="02040503050406030204" pitchFamily="18" charset="0"/>
                      </a:rPr>
                      <m:t>𝐷</m:t>
                    </m:r>
                    <m:d>
                      <m:dPr>
                        <m:ctrlPr>
                          <a:rPr lang="en-AU" b="0" i="1" smtClean="0">
                            <a:latin typeface="Cambria Math" panose="02040503050406030204" pitchFamily="18" charset="0"/>
                          </a:rPr>
                        </m:ctrlPr>
                      </m:dPr>
                      <m:e>
                        <m:sSup>
                          <m:sSupPr>
                            <m:ctrlPr>
                              <a:rPr lang="en-AU" b="0" i="1" smtClean="0">
                                <a:latin typeface="Cambria Math" panose="02040503050406030204" pitchFamily="18" charset="0"/>
                              </a:rPr>
                            </m:ctrlPr>
                          </m:sSupPr>
                          <m:e>
                            <m:r>
                              <a:rPr lang="en-AU" b="0" i="1" smtClean="0">
                                <a:latin typeface="Cambria Math" panose="02040503050406030204" pitchFamily="18" charset="0"/>
                              </a:rPr>
                              <m:t>𝑄</m:t>
                            </m:r>
                          </m:e>
                          <m:sup>
                            <m:r>
                              <a:rPr lang="en-AU" b="0" i="1" smtClean="0">
                                <a:latin typeface="Cambria Math" panose="02040503050406030204" pitchFamily="18" charset="0"/>
                              </a:rPr>
                              <m:t>2</m:t>
                            </m:r>
                          </m:sup>
                        </m:sSup>
                      </m:e>
                    </m:d>
                  </m:oMath>
                </a14:m>
                <a:r>
                  <a:rPr lang="en-US" dirty="0"/>
                  <a:t> for proton and </a:t>
                </a:r>
                <a14:m>
                  <m:oMath xmlns:m="http://schemas.openxmlformats.org/officeDocument/2006/math">
                    <m:sSub>
                      <m:sSubPr>
                        <m:ctrlPr>
                          <a:rPr lang="en-AU" b="0" i="1" smtClean="0">
                            <a:latin typeface="Cambria Math" panose="02040503050406030204" pitchFamily="18" charset="0"/>
                          </a:rPr>
                        </m:ctrlPr>
                      </m:sSubPr>
                      <m:e>
                        <m:r>
                          <a:rPr lang="en-AU" b="0" i="1" smtClean="0">
                            <a:latin typeface="Cambria Math" panose="02040503050406030204" pitchFamily="18" charset="0"/>
                          </a:rPr>
                          <m:t>𝜃</m:t>
                        </m:r>
                      </m:e>
                      <m:sub>
                        <m:r>
                          <a:rPr lang="en-AU" b="0" i="1" smtClean="0">
                            <a:latin typeface="Cambria Math" panose="02040503050406030204" pitchFamily="18" charset="0"/>
                          </a:rPr>
                          <m:t>1</m:t>
                        </m:r>
                      </m:sub>
                    </m:sSub>
                    <m:d>
                      <m:dPr>
                        <m:ctrlPr>
                          <a:rPr lang="en-AU" b="0" i="1" smtClean="0">
                            <a:latin typeface="Cambria Math" panose="02040503050406030204" pitchFamily="18" charset="0"/>
                          </a:rPr>
                        </m:ctrlPr>
                      </m:dPr>
                      <m:e>
                        <m:sSup>
                          <m:sSupPr>
                            <m:ctrlPr>
                              <a:rPr lang="en-AU" b="0" i="1" smtClean="0">
                                <a:latin typeface="Cambria Math" panose="02040503050406030204" pitchFamily="18" charset="0"/>
                              </a:rPr>
                            </m:ctrlPr>
                          </m:sSupPr>
                          <m:e>
                            <m:r>
                              <a:rPr lang="en-AU" b="0" i="1" smtClean="0">
                                <a:latin typeface="Cambria Math" panose="02040503050406030204" pitchFamily="18" charset="0"/>
                              </a:rPr>
                              <m:t>𝑄</m:t>
                            </m:r>
                          </m:e>
                          <m:sup>
                            <m:r>
                              <a:rPr lang="en-AU" b="0" i="1" smtClean="0">
                                <a:latin typeface="Cambria Math" panose="02040503050406030204" pitchFamily="18" charset="0"/>
                              </a:rPr>
                              <m:t>2</m:t>
                            </m:r>
                          </m:sup>
                        </m:sSup>
                      </m:e>
                    </m:d>
                  </m:oMath>
                </a14:m>
                <a:r>
                  <a:rPr lang="en-US" dirty="0"/>
                  <a:t> for pion</a:t>
                </a:r>
              </a:p>
              <a:p>
                <a:pPr>
                  <a:spcBef>
                    <a:spcPts val="0"/>
                  </a:spcBef>
                </a:pPr>
                <a:r>
                  <a:rPr lang="en-US" dirty="0"/>
                  <a:t>Pion (</a:t>
                </a:r>
                <a:r>
                  <a:rPr lang="en-US" dirty="0">
                    <a:solidFill>
                      <a:srgbClr val="00B050"/>
                    </a:solidFill>
                  </a:rPr>
                  <a:t>green</a:t>
                </a:r>
                <a:r>
                  <a:rPr lang="en-US" dirty="0"/>
                  <a:t>) peak values are roughly twice those in the proton</a:t>
                </a:r>
              </a:p>
              <a:p>
                <a:pPr lvl="1">
                  <a:spcBef>
                    <a:spcPts val="0"/>
                  </a:spcBef>
                </a:pPr>
                <a:r>
                  <a:rPr lang="en-US" sz="2200" dirty="0"/>
                  <a:t>Expected because </a:t>
                </a:r>
              </a:p>
              <a:p>
                <a:pPr lvl="2">
                  <a:spcBef>
                    <a:spcPts val="0"/>
                  </a:spcBef>
                </a:pPr>
                <a:r>
                  <a:rPr lang="en-US" sz="2200" dirty="0"/>
                  <a:t>pressures </a:t>
                </a:r>
                <a14:m>
                  <m:oMath xmlns:m="http://schemas.openxmlformats.org/officeDocument/2006/math">
                    <m:r>
                      <a:rPr lang="en-AU" sz="2200" b="0" i="1" smtClean="0">
                        <a:latin typeface="Cambria Math" panose="02040503050406030204" pitchFamily="18" charset="0"/>
                      </a:rPr>
                      <m:t>∼</m:t>
                    </m:r>
                    <m:sSup>
                      <m:sSupPr>
                        <m:ctrlPr>
                          <a:rPr lang="en-AU" sz="2200" b="0" i="1" smtClean="0">
                            <a:latin typeface="Cambria Math" panose="02040503050406030204" pitchFamily="18" charset="0"/>
                          </a:rPr>
                        </m:ctrlPr>
                      </m:sSupPr>
                      <m:e>
                        <m:r>
                          <m:rPr>
                            <m:sty m:val="p"/>
                          </m:rPr>
                          <a:rPr lang="en-AU" sz="2200" b="0" i="0" smtClean="0">
                            <a:latin typeface="Cambria Math" panose="02040503050406030204" pitchFamily="18" charset="0"/>
                          </a:rPr>
                          <m:t>Ψ</m:t>
                        </m:r>
                      </m:e>
                      <m:sup>
                        <m:r>
                          <a:rPr lang="en-AU" sz="2200" b="0" i="1" smtClean="0">
                            <a:latin typeface="Cambria Math" panose="02040503050406030204" pitchFamily="18" charset="0"/>
                          </a:rPr>
                          <m:t>2</m:t>
                        </m:r>
                      </m:sup>
                    </m:sSup>
                  </m:oMath>
                </a14:m>
                <a:r>
                  <a:rPr lang="en-US" sz="2200" dirty="0"/>
                  <a:t> </a:t>
                </a:r>
              </a:p>
              <a:p>
                <a:pPr lvl="2">
                  <a:spcBef>
                    <a:spcPts val="0"/>
                  </a:spcBef>
                </a:pPr>
                <a:r>
                  <a:rPr lang="en-US" sz="2200" dirty="0"/>
                  <a:t>similar interior QCD dynamics + more compact object</a:t>
                </a:r>
              </a:p>
              <a:p>
                <a:pPr marL="800100" lvl="2" indent="0">
                  <a:spcBef>
                    <a:spcPts val="0"/>
                  </a:spcBef>
                  <a:buNone/>
                </a:pPr>
                <a:r>
                  <a:rPr lang="en-US" sz="2200" dirty="0"/>
                  <a:t>     </a:t>
                </a:r>
                <a14:m>
                  <m:oMath xmlns:m="http://schemas.openxmlformats.org/officeDocument/2006/math">
                    <m:r>
                      <a:rPr lang="en-AU" sz="2200" b="0" i="1" smtClean="0">
                        <a:latin typeface="Cambria Math" panose="02040503050406030204" pitchFamily="18" charset="0"/>
                      </a:rPr>
                      <m:t>⇒</m:t>
                    </m:r>
                    <m:f>
                      <m:fPr>
                        <m:ctrlPr>
                          <a:rPr lang="en-AU" sz="2200" b="0" i="1" smtClean="0">
                            <a:latin typeface="Cambria Math" panose="02040503050406030204" pitchFamily="18" charset="0"/>
                          </a:rPr>
                        </m:ctrlPr>
                      </m:fPr>
                      <m:num>
                        <m:sSub>
                          <m:sSubPr>
                            <m:ctrlPr>
                              <a:rPr lang="en-AU" sz="2200" b="0" i="1" smtClean="0">
                                <a:latin typeface="Cambria Math" panose="02040503050406030204" pitchFamily="18" charset="0"/>
                              </a:rPr>
                            </m:ctrlPr>
                          </m:sSubPr>
                          <m:e>
                            <m:r>
                              <a:rPr lang="en-AU" sz="2200" b="0" i="1" smtClean="0">
                                <a:latin typeface="Cambria Math" panose="02040503050406030204" pitchFamily="18" charset="0"/>
                              </a:rPr>
                              <m:t>𝑝</m:t>
                            </m:r>
                          </m:e>
                          <m:sub>
                            <m:r>
                              <a:rPr lang="en-AU" sz="2200" b="0" i="1" smtClean="0">
                                <a:latin typeface="Cambria Math" panose="02040503050406030204" pitchFamily="18" charset="0"/>
                              </a:rPr>
                              <m:t>𝜋</m:t>
                            </m:r>
                          </m:sub>
                        </m:sSub>
                      </m:num>
                      <m:den>
                        <m:sSubSup>
                          <m:sSubSupPr>
                            <m:ctrlPr>
                              <a:rPr lang="en-AU" sz="2200" b="0" i="1" smtClean="0">
                                <a:latin typeface="Cambria Math" panose="02040503050406030204" pitchFamily="18" charset="0"/>
                              </a:rPr>
                            </m:ctrlPr>
                          </m:sSubSupPr>
                          <m:e>
                            <m:r>
                              <a:rPr lang="en-AU" sz="2200" b="0" i="1" smtClean="0">
                                <a:latin typeface="Cambria Math" panose="02040503050406030204" pitchFamily="18" charset="0"/>
                              </a:rPr>
                              <m:t>𝑟</m:t>
                            </m:r>
                          </m:e>
                          <m:sub>
                            <m:r>
                              <a:rPr lang="en-AU" sz="2200" b="0" i="1" smtClean="0">
                                <a:latin typeface="Cambria Math" panose="02040503050406030204" pitchFamily="18" charset="0"/>
                              </a:rPr>
                              <m:t>𝜋</m:t>
                            </m:r>
                          </m:sub>
                          <m:sup>
                            <m:r>
                              <a:rPr lang="en-AU" sz="2200" b="0" i="1" smtClean="0">
                                <a:latin typeface="Cambria Math" panose="02040503050406030204" pitchFamily="18" charset="0"/>
                              </a:rPr>
                              <m:t>2</m:t>
                            </m:r>
                          </m:sup>
                        </m:sSubSup>
                      </m:den>
                    </m:f>
                    <m:r>
                      <a:rPr lang="en-AU" sz="2200" b="0" i="1" smtClean="0">
                        <a:latin typeface="Cambria Math" panose="02040503050406030204" pitchFamily="18" charset="0"/>
                      </a:rPr>
                      <m:t>≈</m:t>
                    </m:r>
                    <m:sSub>
                      <m:sSubPr>
                        <m:ctrlPr>
                          <a:rPr lang="en-AU" sz="2200" b="0" i="1" smtClean="0">
                            <a:latin typeface="Cambria Math" panose="02040503050406030204" pitchFamily="18" charset="0"/>
                          </a:rPr>
                        </m:ctrlPr>
                      </m:sSubPr>
                      <m:e>
                        <m:r>
                          <a:rPr lang="en-AU" sz="2200" b="0" i="1" smtClean="0">
                            <a:latin typeface="Cambria Math" panose="02040503050406030204" pitchFamily="18" charset="0"/>
                          </a:rPr>
                          <m:t>𝑝</m:t>
                        </m:r>
                      </m:e>
                      <m:sub>
                        <m:r>
                          <a:rPr lang="en-AU" sz="2200" b="0" i="1" smtClean="0">
                            <a:latin typeface="Cambria Math" panose="02040503050406030204" pitchFamily="18" charset="0"/>
                          </a:rPr>
                          <m:t>𝑝</m:t>
                        </m:r>
                      </m:sub>
                    </m:sSub>
                    <m:r>
                      <a:rPr lang="en-AU" sz="2200" b="0" i="1" smtClean="0">
                        <a:latin typeface="Cambria Math" panose="02040503050406030204" pitchFamily="18" charset="0"/>
                      </a:rPr>
                      <m:t>/</m:t>
                    </m:r>
                    <m:sSubSup>
                      <m:sSubSupPr>
                        <m:ctrlPr>
                          <a:rPr lang="en-AU" sz="2200" b="0" i="1" smtClean="0">
                            <a:latin typeface="Cambria Math" panose="02040503050406030204" pitchFamily="18" charset="0"/>
                          </a:rPr>
                        </m:ctrlPr>
                      </m:sSubSupPr>
                      <m:e>
                        <m:r>
                          <a:rPr lang="en-AU" sz="2200" b="0" i="1" smtClean="0">
                            <a:latin typeface="Cambria Math" panose="02040503050406030204" pitchFamily="18" charset="0"/>
                          </a:rPr>
                          <m:t>𝑟</m:t>
                        </m:r>
                      </m:e>
                      <m:sub>
                        <m:r>
                          <a:rPr lang="en-AU" sz="2200" b="0" i="1" smtClean="0">
                            <a:latin typeface="Cambria Math" panose="02040503050406030204" pitchFamily="18" charset="0"/>
                          </a:rPr>
                          <m:t>𝑝</m:t>
                        </m:r>
                      </m:sub>
                      <m:sup>
                        <m:r>
                          <a:rPr lang="en-AU" sz="2200" b="0" i="1" smtClean="0">
                            <a:latin typeface="Cambria Math" panose="02040503050406030204" pitchFamily="18" charset="0"/>
                          </a:rPr>
                          <m:t>2</m:t>
                        </m:r>
                      </m:sup>
                    </m:sSubSup>
                    <m:r>
                      <a:rPr lang="en-AU" sz="2200" b="0" i="1" smtClean="0">
                        <a:latin typeface="Cambria Math" panose="02040503050406030204" pitchFamily="18" charset="0"/>
                      </a:rPr>
                      <m:t> </m:t>
                    </m:r>
                  </m:oMath>
                </a14:m>
                <a:r>
                  <a:rPr lang="en-AU" sz="2200" b="0" dirty="0"/>
                  <a:t> &amp;  </a:t>
                </a:r>
                <a14:m>
                  <m:oMath xmlns:m="http://schemas.openxmlformats.org/officeDocument/2006/math">
                    <m:sSubSup>
                      <m:sSubSupPr>
                        <m:ctrlPr>
                          <a:rPr lang="en-AU" sz="2200" b="0" i="1" smtClean="0">
                            <a:latin typeface="Cambria Math" panose="02040503050406030204" pitchFamily="18" charset="0"/>
                          </a:rPr>
                        </m:ctrlPr>
                      </m:sSubSupPr>
                      <m:e>
                        <m:r>
                          <a:rPr lang="en-AU" sz="2200" b="0" i="1" smtClean="0">
                            <a:latin typeface="Cambria Math" panose="02040503050406030204" pitchFamily="18" charset="0"/>
                          </a:rPr>
                          <m:t>𝑟</m:t>
                        </m:r>
                      </m:e>
                      <m:sub>
                        <m:r>
                          <a:rPr lang="en-AU" sz="2200" b="0" i="1" smtClean="0">
                            <a:latin typeface="Cambria Math" panose="02040503050406030204" pitchFamily="18" charset="0"/>
                          </a:rPr>
                          <m:t>𝑝</m:t>
                        </m:r>
                      </m:sub>
                      <m:sup>
                        <m:r>
                          <a:rPr lang="en-AU" sz="2200" b="0" i="1" smtClean="0">
                            <a:latin typeface="Cambria Math" panose="02040503050406030204" pitchFamily="18" charset="0"/>
                          </a:rPr>
                          <m:t>2</m:t>
                        </m:r>
                      </m:sup>
                    </m:sSubSup>
                    <m:r>
                      <a:rPr lang="en-AU" sz="2200" b="0" i="1" smtClean="0">
                        <a:latin typeface="Cambria Math" panose="02040503050406030204" pitchFamily="18" charset="0"/>
                      </a:rPr>
                      <m:t>≈</m:t>
                    </m:r>
                    <m:r>
                      <a:rPr lang="en-AU" sz="2200" b="0" i="1" smtClean="0">
                        <a:latin typeface="Cambria Math" panose="02040503050406030204" pitchFamily="18" charset="0"/>
                      </a:rPr>
                      <m:t>2</m:t>
                    </m:r>
                    <m:sSubSup>
                      <m:sSubSupPr>
                        <m:ctrlPr>
                          <a:rPr lang="en-AU" sz="2200" b="0" i="1" smtClean="0">
                            <a:latin typeface="Cambria Math" panose="02040503050406030204" pitchFamily="18" charset="0"/>
                          </a:rPr>
                        </m:ctrlPr>
                      </m:sSubSupPr>
                      <m:e>
                        <m:r>
                          <a:rPr lang="en-AU" sz="2200" b="0" i="1" smtClean="0">
                            <a:latin typeface="Cambria Math" panose="02040503050406030204" pitchFamily="18" charset="0"/>
                          </a:rPr>
                          <m:t> </m:t>
                        </m:r>
                        <m:r>
                          <a:rPr lang="en-AU" sz="2200" b="0" i="1" smtClean="0">
                            <a:latin typeface="Cambria Math" panose="02040503050406030204" pitchFamily="18" charset="0"/>
                          </a:rPr>
                          <m:t>𝑟</m:t>
                        </m:r>
                      </m:e>
                      <m:sub>
                        <m:r>
                          <a:rPr lang="en-AU" sz="2200" b="0" i="1" smtClean="0">
                            <a:latin typeface="Cambria Math" panose="02040503050406030204" pitchFamily="18" charset="0"/>
                          </a:rPr>
                          <m:t>𝜋</m:t>
                        </m:r>
                      </m:sub>
                      <m:sup>
                        <m:r>
                          <a:rPr lang="en-AU" sz="2200" b="0" i="1" smtClean="0">
                            <a:latin typeface="Cambria Math" panose="02040503050406030204" pitchFamily="18" charset="0"/>
                          </a:rPr>
                          <m:t>2</m:t>
                        </m:r>
                      </m:sup>
                    </m:sSubSup>
                  </m:oMath>
                </a14:m>
                <a:endParaRPr lang="en-AU" sz="2200" dirty="0"/>
              </a:p>
              <a:p>
                <a:pPr marL="457200" indent="-457200"/>
                <a:r>
                  <a:rPr lang="en-AU" sz="2400" dirty="0"/>
                  <a:t>Scale is order-of-magnitude greater than neutron star core</a:t>
                </a:r>
              </a:p>
              <a:p>
                <a:pPr marL="457200" indent="-457200"/>
                <a14:m>
                  <m:oMath xmlns:m="http://schemas.openxmlformats.org/officeDocument/2006/math">
                    <m:sSub>
                      <m:sSubPr>
                        <m:ctrlPr>
                          <a:rPr lang="en-AU" sz="2400" b="0" i="1" smtClean="0">
                            <a:latin typeface="Cambria Math" panose="02040503050406030204" pitchFamily="18" charset="0"/>
                          </a:rPr>
                        </m:ctrlPr>
                      </m:sSubPr>
                      <m:e>
                        <m:r>
                          <a:rPr lang="en-AU" sz="2400" b="0" i="1" smtClean="0">
                            <a:latin typeface="Cambria Math" panose="02040503050406030204" pitchFamily="18" charset="0"/>
                          </a:rPr>
                          <m:t>𝑟</m:t>
                        </m:r>
                      </m:e>
                      <m:sub>
                        <m:r>
                          <m:rPr>
                            <m:sty m:val="p"/>
                          </m:rPr>
                          <a:rPr lang="en-AU" sz="2400" b="0" i="0" smtClean="0">
                            <a:latin typeface="Cambria Math" panose="02040503050406030204" pitchFamily="18" charset="0"/>
                          </a:rPr>
                          <m:t>mass</m:t>
                        </m:r>
                      </m:sub>
                    </m:sSub>
                    <m:r>
                      <a:rPr lang="en-AU" sz="2400" b="0" i="1" smtClean="0">
                        <a:latin typeface="Cambria Math" panose="02040503050406030204" pitchFamily="18" charset="0"/>
                      </a:rPr>
                      <m:t>=</m:t>
                    </m:r>
                    <m:r>
                      <a:rPr lang="en-AU" sz="2400" b="0" i="1" smtClean="0">
                        <a:latin typeface="Cambria Math" panose="02040503050406030204" pitchFamily="18" charset="0"/>
                      </a:rPr>
                      <m:t>0</m:t>
                    </m:r>
                    <m:r>
                      <a:rPr lang="en-AU" sz="2400" b="0" i="1" smtClean="0">
                        <a:latin typeface="Cambria Math" panose="02040503050406030204" pitchFamily="18" charset="0"/>
                      </a:rPr>
                      <m:t>.</m:t>
                    </m:r>
                    <m:r>
                      <a:rPr lang="en-AU" sz="2400" b="0" i="1" smtClean="0">
                        <a:latin typeface="Cambria Math" panose="02040503050406030204" pitchFamily="18" charset="0"/>
                      </a:rPr>
                      <m:t>81</m:t>
                    </m:r>
                    <m:d>
                      <m:dPr>
                        <m:ctrlPr>
                          <a:rPr lang="en-AU" sz="2400" b="0" i="1" smtClean="0">
                            <a:latin typeface="Cambria Math" panose="02040503050406030204" pitchFamily="18" charset="0"/>
                          </a:rPr>
                        </m:ctrlPr>
                      </m:dPr>
                      <m:e>
                        <m:r>
                          <a:rPr lang="en-AU" sz="2400" b="0" i="1" smtClean="0">
                            <a:latin typeface="Cambria Math" panose="02040503050406030204" pitchFamily="18" charset="0"/>
                          </a:rPr>
                          <m:t>5</m:t>
                        </m:r>
                      </m:e>
                    </m:d>
                    <m:sSub>
                      <m:sSubPr>
                        <m:ctrlPr>
                          <a:rPr lang="en-AU" sz="2400" b="0" i="1" smtClean="0">
                            <a:latin typeface="Cambria Math" panose="02040503050406030204" pitchFamily="18" charset="0"/>
                          </a:rPr>
                        </m:ctrlPr>
                      </m:sSubPr>
                      <m:e>
                        <m:r>
                          <a:rPr lang="en-AU" sz="2400" b="0" i="1" smtClean="0">
                            <a:latin typeface="Cambria Math" panose="02040503050406030204" pitchFamily="18" charset="0"/>
                          </a:rPr>
                          <m:t>𝑟</m:t>
                        </m:r>
                      </m:e>
                      <m:sub>
                        <m:r>
                          <m:rPr>
                            <m:sty m:val="p"/>
                          </m:rPr>
                          <a:rPr lang="en-AU" sz="2400" b="0" i="0" smtClean="0">
                            <a:latin typeface="Cambria Math" panose="02040503050406030204" pitchFamily="18" charset="0"/>
                          </a:rPr>
                          <m:t>ch</m:t>
                        </m:r>
                      </m:sub>
                    </m:sSub>
                  </m:oMath>
                </a14:m>
                <a:r>
                  <a:rPr lang="en-AU" sz="2400" dirty="0"/>
                  <a:t>  </a:t>
                </a:r>
                <a14:m>
                  <m:oMath xmlns:m="http://schemas.openxmlformats.org/officeDocument/2006/math">
                    <m:r>
                      <a:rPr lang="en-AU" sz="2400" i="1" dirty="0" smtClean="0">
                        <a:latin typeface="Cambria Math" panose="02040503050406030204" pitchFamily="18" charset="0"/>
                      </a:rPr>
                      <m:t>&gt;</m:t>
                    </m:r>
                  </m:oMath>
                </a14:m>
                <a:r>
                  <a:rPr lang="en-AU" sz="2400" dirty="0"/>
                  <a:t>  </a:t>
                </a:r>
                <a14:m>
                  <m:oMath xmlns:m="http://schemas.openxmlformats.org/officeDocument/2006/math">
                    <m:sSub>
                      <m:sSubPr>
                        <m:ctrlPr>
                          <a:rPr lang="en-AU" sz="2400" i="1">
                            <a:latin typeface="Cambria Math" panose="02040503050406030204" pitchFamily="18" charset="0"/>
                          </a:rPr>
                        </m:ctrlPr>
                      </m:sSubPr>
                      <m:e>
                        <m:r>
                          <a:rPr lang="en-AU" sz="2400" i="1">
                            <a:latin typeface="Cambria Math" panose="02040503050406030204" pitchFamily="18" charset="0"/>
                          </a:rPr>
                          <m:t>𝑟</m:t>
                        </m:r>
                      </m:e>
                      <m:sub>
                        <m:r>
                          <m:rPr>
                            <m:sty m:val="p"/>
                          </m:rPr>
                          <a:rPr lang="en-AU" sz="2400">
                            <a:latin typeface="Cambria Math" panose="02040503050406030204" pitchFamily="18" charset="0"/>
                          </a:rPr>
                          <m:t>m</m:t>
                        </m:r>
                        <m:r>
                          <m:rPr>
                            <m:sty m:val="p"/>
                          </m:rPr>
                          <a:rPr lang="en-AU" sz="2400" b="0" i="0" smtClean="0">
                            <a:latin typeface="Cambria Math" panose="02040503050406030204" pitchFamily="18" charset="0"/>
                          </a:rPr>
                          <m:t>ech</m:t>
                        </m:r>
                      </m:sub>
                    </m:sSub>
                    <m:r>
                      <a:rPr lang="en-AU" sz="2400" i="1">
                        <a:latin typeface="Cambria Math" panose="02040503050406030204" pitchFamily="18" charset="0"/>
                      </a:rPr>
                      <m:t>=</m:t>
                    </m:r>
                    <m:r>
                      <a:rPr lang="en-AU" sz="2400" i="1">
                        <a:latin typeface="Cambria Math" panose="02040503050406030204" pitchFamily="18" charset="0"/>
                      </a:rPr>
                      <m:t>0</m:t>
                    </m:r>
                    <m:r>
                      <a:rPr lang="en-AU" sz="2400" i="1">
                        <a:latin typeface="Cambria Math" panose="02040503050406030204" pitchFamily="18" charset="0"/>
                      </a:rPr>
                      <m:t>.</m:t>
                    </m:r>
                    <m:r>
                      <a:rPr lang="en-AU" sz="2400" b="0" i="1" smtClean="0">
                        <a:latin typeface="Cambria Math" panose="02040503050406030204" pitchFamily="18" charset="0"/>
                      </a:rPr>
                      <m:t>72</m:t>
                    </m:r>
                    <m:d>
                      <m:dPr>
                        <m:ctrlPr>
                          <a:rPr lang="en-AU" sz="2400" i="1">
                            <a:latin typeface="Cambria Math" panose="02040503050406030204" pitchFamily="18" charset="0"/>
                          </a:rPr>
                        </m:ctrlPr>
                      </m:dPr>
                      <m:e>
                        <m:r>
                          <a:rPr lang="en-AU" sz="2400" b="0" i="1" smtClean="0">
                            <a:latin typeface="Cambria Math" panose="02040503050406030204" pitchFamily="18" charset="0"/>
                          </a:rPr>
                          <m:t>2</m:t>
                        </m:r>
                      </m:e>
                    </m:d>
                    <m:sSub>
                      <m:sSubPr>
                        <m:ctrlPr>
                          <a:rPr lang="en-AU" sz="2400" i="1">
                            <a:latin typeface="Cambria Math" panose="02040503050406030204" pitchFamily="18" charset="0"/>
                          </a:rPr>
                        </m:ctrlPr>
                      </m:sSubPr>
                      <m:e>
                        <m:r>
                          <a:rPr lang="en-AU" sz="2400" i="1">
                            <a:latin typeface="Cambria Math" panose="02040503050406030204" pitchFamily="18" charset="0"/>
                          </a:rPr>
                          <m:t>𝑟</m:t>
                        </m:r>
                      </m:e>
                      <m:sub>
                        <m:r>
                          <m:rPr>
                            <m:sty m:val="p"/>
                          </m:rPr>
                          <a:rPr lang="en-AU" sz="2400">
                            <a:latin typeface="Cambria Math" panose="02040503050406030204" pitchFamily="18" charset="0"/>
                          </a:rPr>
                          <m:t>ch</m:t>
                        </m:r>
                      </m:sub>
                    </m:sSub>
                  </m:oMath>
                </a14:m>
                <a:endParaRPr lang="en-AU" sz="2400" dirty="0"/>
              </a:p>
              <a:p>
                <a:pPr marL="457200" indent="-457200"/>
                <a:r>
                  <a:rPr lang="en-AU" sz="2400" dirty="0"/>
                  <a:t>Species decomposition (</a:t>
                </a:r>
                <a14:m>
                  <m:oMath xmlns:m="http://schemas.openxmlformats.org/officeDocument/2006/math">
                    <m:sSub>
                      <m:sSubPr>
                        <m:ctrlPr>
                          <a:rPr lang="en-AU" sz="2400" b="0" i="1" smtClean="0">
                            <a:latin typeface="Cambria Math" panose="02040503050406030204" pitchFamily="18" charset="0"/>
                          </a:rPr>
                        </m:ctrlPr>
                      </m:sSubPr>
                      <m:e>
                        <m:r>
                          <a:rPr lang="en-AU" sz="2400" b="0" i="1" smtClean="0">
                            <a:latin typeface="Cambria Math" panose="02040503050406030204" pitchFamily="18" charset="0"/>
                          </a:rPr>
                          <m:t>𝜁</m:t>
                        </m:r>
                      </m:e>
                      <m:sub>
                        <m:r>
                          <a:rPr lang="en-AU" sz="2400" b="0" i="1" smtClean="0">
                            <a:latin typeface="Cambria Math" panose="02040503050406030204" pitchFamily="18" charset="0"/>
                          </a:rPr>
                          <m:t>2</m:t>
                        </m:r>
                      </m:sub>
                    </m:sSub>
                  </m:oMath>
                </a14:m>
                <a:r>
                  <a:rPr lang="en-AU" sz="2400" dirty="0"/>
                  <a:t>)</a:t>
                </a:r>
              </a:p>
              <a:p>
                <a:pPr marL="857250" lvl="1" indent="-457200"/>
                <a14:m>
                  <m:oMath xmlns:m="http://schemas.openxmlformats.org/officeDocument/2006/math">
                    <m:sSubSup>
                      <m:sSubSupPr>
                        <m:ctrlPr>
                          <a:rPr lang="en-AU" sz="2200" b="0" i="1" smtClean="0">
                            <a:latin typeface="Cambria Math" panose="02040503050406030204" pitchFamily="18" charset="0"/>
                          </a:rPr>
                        </m:ctrlPr>
                      </m:sSubSupPr>
                      <m:e>
                        <m:r>
                          <a:rPr lang="en-AU" sz="2200" b="0" i="1" smtClean="0">
                            <a:latin typeface="Cambria Math" panose="02040503050406030204" pitchFamily="18" charset="0"/>
                          </a:rPr>
                          <m:t>𝑟</m:t>
                        </m:r>
                      </m:e>
                      <m:sub>
                        <m:r>
                          <m:rPr>
                            <m:sty m:val="p"/>
                          </m:rPr>
                          <a:rPr lang="en-AU" sz="2200" b="0" i="0" smtClean="0">
                            <a:latin typeface="Cambria Math" panose="02040503050406030204" pitchFamily="18" charset="0"/>
                          </a:rPr>
                          <m:t>mass</m:t>
                        </m:r>
                      </m:sub>
                      <m:sup>
                        <m:r>
                          <a:rPr lang="en-AU" sz="2200" b="0" i="1" smtClean="0">
                            <a:latin typeface="Cambria Math" panose="02040503050406030204" pitchFamily="18" charset="0"/>
                          </a:rPr>
                          <m:t>𝑞</m:t>
                        </m:r>
                      </m:sup>
                    </m:sSubSup>
                    <m:r>
                      <a:rPr lang="en-AU" sz="2200" b="0" i="1" smtClean="0">
                        <a:latin typeface="Cambria Math" panose="02040503050406030204" pitchFamily="18" charset="0"/>
                      </a:rPr>
                      <m:t>=</m:t>
                    </m:r>
                    <m:r>
                      <a:rPr lang="en-AU" sz="2200" b="0" i="1" smtClean="0">
                        <a:latin typeface="Cambria Math" panose="02040503050406030204" pitchFamily="18" charset="0"/>
                      </a:rPr>
                      <m:t>0</m:t>
                    </m:r>
                    <m:r>
                      <a:rPr lang="en-AU" sz="2200" b="0" i="1" smtClean="0">
                        <a:latin typeface="Cambria Math" panose="02040503050406030204" pitchFamily="18" charset="0"/>
                      </a:rPr>
                      <m:t>.</m:t>
                    </m:r>
                    <m:r>
                      <a:rPr lang="en-AU" sz="2200" b="0" i="1" smtClean="0">
                        <a:latin typeface="Cambria Math" panose="02040503050406030204" pitchFamily="18" charset="0"/>
                      </a:rPr>
                      <m:t>62</m:t>
                    </m:r>
                    <m:d>
                      <m:dPr>
                        <m:ctrlPr>
                          <a:rPr lang="en-AU" sz="2200" b="0" i="1" smtClean="0">
                            <a:latin typeface="Cambria Math" panose="02040503050406030204" pitchFamily="18" charset="0"/>
                          </a:rPr>
                        </m:ctrlPr>
                      </m:dPr>
                      <m:e>
                        <m:r>
                          <a:rPr lang="en-AU" sz="2200" b="0" i="1" smtClean="0">
                            <a:latin typeface="Cambria Math" panose="02040503050406030204" pitchFamily="18" charset="0"/>
                          </a:rPr>
                          <m:t>4</m:t>
                        </m:r>
                      </m:e>
                    </m:d>
                    <m:sSub>
                      <m:sSubPr>
                        <m:ctrlPr>
                          <a:rPr lang="en-AU" sz="2200" b="0" i="1" smtClean="0">
                            <a:latin typeface="Cambria Math" panose="02040503050406030204" pitchFamily="18" charset="0"/>
                          </a:rPr>
                        </m:ctrlPr>
                      </m:sSubPr>
                      <m:e>
                        <m:r>
                          <a:rPr lang="en-AU" sz="2200" b="0" i="1" smtClean="0">
                            <a:latin typeface="Cambria Math" panose="02040503050406030204" pitchFamily="18" charset="0"/>
                          </a:rPr>
                          <m:t>𝑟</m:t>
                        </m:r>
                      </m:e>
                      <m:sub>
                        <m:r>
                          <m:rPr>
                            <m:sty m:val="p"/>
                          </m:rPr>
                          <a:rPr lang="en-AU" sz="2200" b="0" i="0" smtClean="0">
                            <a:latin typeface="Cambria Math" panose="02040503050406030204" pitchFamily="18" charset="0"/>
                          </a:rPr>
                          <m:t>ch</m:t>
                        </m:r>
                      </m:sub>
                    </m:sSub>
                  </m:oMath>
                </a14:m>
                <a:r>
                  <a:rPr lang="en-AU" sz="2200" dirty="0"/>
                  <a:t>  </a:t>
                </a:r>
                <a14:m>
                  <m:oMath xmlns:m="http://schemas.openxmlformats.org/officeDocument/2006/math">
                    <m:r>
                      <a:rPr lang="en-AU" sz="2200" i="1" dirty="0" smtClean="0">
                        <a:latin typeface="Cambria Math" panose="02040503050406030204" pitchFamily="18" charset="0"/>
                      </a:rPr>
                      <m:t>&gt;</m:t>
                    </m:r>
                  </m:oMath>
                </a14:m>
                <a:r>
                  <a:rPr lang="en-AU" sz="2200" dirty="0"/>
                  <a:t>  </a:t>
                </a:r>
                <a14:m>
                  <m:oMath xmlns:m="http://schemas.openxmlformats.org/officeDocument/2006/math">
                    <m:sSubSup>
                      <m:sSubSupPr>
                        <m:ctrlPr>
                          <a:rPr lang="en-AU" sz="2200" b="0" i="1" smtClean="0">
                            <a:latin typeface="Cambria Math" panose="02040503050406030204" pitchFamily="18" charset="0"/>
                          </a:rPr>
                        </m:ctrlPr>
                      </m:sSubSupPr>
                      <m:e>
                        <m:r>
                          <a:rPr lang="en-AU" sz="2200" b="0" i="1" smtClean="0">
                            <a:latin typeface="Cambria Math" panose="02040503050406030204" pitchFamily="18" charset="0"/>
                          </a:rPr>
                          <m:t>𝑟</m:t>
                        </m:r>
                      </m:e>
                      <m:sub>
                        <m:r>
                          <m:rPr>
                            <m:sty m:val="p"/>
                          </m:rPr>
                          <a:rPr lang="en-AU" sz="2200" b="0" i="0" smtClean="0">
                            <a:latin typeface="Cambria Math" panose="02040503050406030204" pitchFamily="18" charset="0"/>
                          </a:rPr>
                          <m:t>mass</m:t>
                        </m:r>
                      </m:sub>
                      <m:sup>
                        <m:r>
                          <a:rPr lang="en-AU" sz="2200" b="0" i="1" smtClean="0">
                            <a:latin typeface="Cambria Math" panose="02040503050406030204" pitchFamily="18" charset="0"/>
                          </a:rPr>
                          <m:t>𝑔</m:t>
                        </m:r>
                      </m:sup>
                    </m:sSubSup>
                    <m:r>
                      <a:rPr lang="en-AU" sz="2200" b="0" i="1" smtClean="0">
                        <a:latin typeface="Cambria Math" panose="02040503050406030204" pitchFamily="18" charset="0"/>
                      </a:rPr>
                      <m:t>=</m:t>
                    </m:r>
                    <m:r>
                      <a:rPr lang="en-AU" sz="2200" b="0" i="1" smtClean="0">
                        <a:latin typeface="Cambria Math" panose="02040503050406030204" pitchFamily="18" charset="0"/>
                      </a:rPr>
                      <m:t>0</m:t>
                    </m:r>
                    <m:r>
                      <a:rPr lang="en-AU" sz="2200" b="0" i="1" smtClean="0">
                        <a:latin typeface="Cambria Math" panose="02040503050406030204" pitchFamily="18" charset="0"/>
                      </a:rPr>
                      <m:t>.</m:t>
                    </m:r>
                    <m:r>
                      <a:rPr lang="en-AU" sz="2200" b="0" i="1" smtClean="0">
                        <a:latin typeface="Cambria Math" panose="02040503050406030204" pitchFamily="18" charset="0"/>
                      </a:rPr>
                      <m:t>52</m:t>
                    </m:r>
                    <m:d>
                      <m:dPr>
                        <m:ctrlPr>
                          <a:rPr lang="en-AU" sz="2200" b="0" i="1" smtClean="0">
                            <a:latin typeface="Cambria Math" panose="02040503050406030204" pitchFamily="18" charset="0"/>
                          </a:rPr>
                        </m:ctrlPr>
                      </m:dPr>
                      <m:e>
                        <m:r>
                          <a:rPr lang="en-AU" sz="2200" b="0" i="1" smtClean="0">
                            <a:latin typeface="Cambria Math" panose="02040503050406030204" pitchFamily="18" charset="0"/>
                          </a:rPr>
                          <m:t>3</m:t>
                        </m:r>
                      </m:e>
                    </m:d>
                    <m:sSub>
                      <m:sSubPr>
                        <m:ctrlPr>
                          <a:rPr lang="en-AU" sz="2200" b="0" i="1" smtClean="0">
                            <a:latin typeface="Cambria Math" panose="02040503050406030204" pitchFamily="18" charset="0"/>
                          </a:rPr>
                        </m:ctrlPr>
                      </m:sSubPr>
                      <m:e>
                        <m:r>
                          <a:rPr lang="en-AU" sz="2200" b="0" i="1" smtClean="0">
                            <a:latin typeface="Cambria Math" panose="02040503050406030204" pitchFamily="18" charset="0"/>
                          </a:rPr>
                          <m:t>𝑟</m:t>
                        </m:r>
                      </m:e>
                      <m:sub>
                        <m:r>
                          <m:rPr>
                            <m:sty m:val="p"/>
                          </m:rPr>
                          <a:rPr lang="en-AU" sz="2200" b="0" i="0" smtClean="0">
                            <a:latin typeface="Cambria Math" panose="02040503050406030204" pitchFamily="18" charset="0"/>
                          </a:rPr>
                          <m:t>ch</m:t>
                        </m:r>
                      </m:sub>
                    </m:sSub>
                  </m:oMath>
                </a14:m>
                <a:endParaRPr lang="en-AU" sz="2200" dirty="0"/>
              </a:p>
              <a:p>
                <a:pPr marL="857250" lvl="1" indent="-457200"/>
                <a14:m>
                  <m:oMath xmlns:m="http://schemas.openxmlformats.org/officeDocument/2006/math">
                    <m:sSubSup>
                      <m:sSubSupPr>
                        <m:ctrlPr>
                          <a:rPr lang="en-AU" sz="2200" b="0" i="1" smtClean="0">
                            <a:latin typeface="Cambria Math" panose="02040503050406030204" pitchFamily="18" charset="0"/>
                          </a:rPr>
                        </m:ctrlPr>
                      </m:sSubSupPr>
                      <m:e>
                        <m:r>
                          <a:rPr lang="en-AU" sz="2200" b="0" i="1" smtClean="0">
                            <a:latin typeface="Cambria Math" panose="02040503050406030204" pitchFamily="18" charset="0"/>
                          </a:rPr>
                          <m:t>𝑟</m:t>
                        </m:r>
                      </m:e>
                      <m:sub>
                        <m:r>
                          <m:rPr>
                            <m:sty m:val="p"/>
                          </m:rPr>
                          <a:rPr lang="en-AU" sz="2200" b="0" i="0" smtClean="0">
                            <a:latin typeface="Cambria Math" panose="02040503050406030204" pitchFamily="18" charset="0"/>
                          </a:rPr>
                          <m:t>mech</m:t>
                        </m:r>
                      </m:sub>
                      <m:sup>
                        <m:r>
                          <a:rPr lang="en-AU" sz="2200" b="0" i="1" smtClean="0">
                            <a:latin typeface="Cambria Math" panose="02040503050406030204" pitchFamily="18" charset="0"/>
                          </a:rPr>
                          <m:t>𝑞</m:t>
                        </m:r>
                      </m:sup>
                    </m:sSubSup>
                    <m:r>
                      <a:rPr lang="en-AU" sz="2200" b="0" i="1" smtClean="0">
                        <a:latin typeface="Cambria Math" panose="02040503050406030204" pitchFamily="18" charset="0"/>
                      </a:rPr>
                      <m:t>=</m:t>
                    </m:r>
                    <m:r>
                      <a:rPr lang="en-AU" sz="2200" b="0" i="1" smtClean="0">
                        <a:latin typeface="Cambria Math" panose="02040503050406030204" pitchFamily="18" charset="0"/>
                      </a:rPr>
                      <m:t>0</m:t>
                    </m:r>
                    <m:r>
                      <a:rPr lang="en-AU" sz="2200" b="0" i="1" smtClean="0">
                        <a:latin typeface="Cambria Math" panose="02040503050406030204" pitchFamily="18" charset="0"/>
                      </a:rPr>
                      <m:t>.</m:t>
                    </m:r>
                    <m:r>
                      <a:rPr lang="en-AU" sz="2200" b="0" i="1" smtClean="0">
                        <a:latin typeface="Cambria Math" panose="02040503050406030204" pitchFamily="18" charset="0"/>
                      </a:rPr>
                      <m:t>55</m:t>
                    </m:r>
                    <m:d>
                      <m:dPr>
                        <m:ctrlPr>
                          <a:rPr lang="en-AU" sz="2200" b="0" i="1" smtClean="0">
                            <a:latin typeface="Cambria Math" panose="02040503050406030204" pitchFamily="18" charset="0"/>
                          </a:rPr>
                        </m:ctrlPr>
                      </m:dPr>
                      <m:e>
                        <m:r>
                          <a:rPr lang="en-AU" sz="2200" b="0" i="1" smtClean="0">
                            <a:latin typeface="Cambria Math" panose="02040503050406030204" pitchFamily="18" charset="0"/>
                          </a:rPr>
                          <m:t>4</m:t>
                        </m:r>
                      </m:e>
                    </m:d>
                    <m:sSub>
                      <m:sSubPr>
                        <m:ctrlPr>
                          <a:rPr lang="en-AU" sz="2200" b="0" i="1" smtClean="0">
                            <a:latin typeface="Cambria Math" panose="02040503050406030204" pitchFamily="18" charset="0"/>
                          </a:rPr>
                        </m:ctrlPr>
                      </m:sSubPr>
                      <m:e>
                        <m:r>
                          <a:rPr lang="en-AU" sz="2200" b="0" i="1" smtClean="0">
                            <a:latin typeface="Cambria Math" panose="02040503050406030204" pitchFamily="18" charset="0"/>
                          </a:rPr>
                          <m:t>𝑟</m:t>
                        </m:r>
                      </m:e>
                      <m:sub>
                        <m:r>
                          <m:rPr>
                            <m:sty m:val="p"/>
                          </m:rPr>
                          <a:rPr lang="en-AU" sz="2200" b="0" i="0" smtClean="0">
                            <a:latin typeface="Cambria Math" panose="02040503050406030204" pitchFamily="18" charset="0"/>
                          </a:rPr>
                          <m:t>ch</m:t>
                        </m:r>
                      </m:sub>
                    </m:sSub>
                  </m:oMath>
                </a14:m>
                <a:r>
                  <a:rPr lang="en-AU" sz="2200" dirty="0"/>
                  <a:t>  </a:t>
                </a:r>
                <a14:m>
                  <m:oMath xmlns:m="http://schemas.openxmlformats.org/officeDocument/2006/math">
                    <m:r>
                      <a:rPr lang="en-AU" sz="2200" i="1" dirty="0" smtClean="0">
                        <a:latin typeface="Cambria Math" panose="02040503050406030204" pitchFamily="18" charset="0"/>
                      </a:rPr>
                      <m:t>&gt;</m:t>
                    </m:r>
                  </m:oMath>
                </a14:m>
                <a:r>
                  <a:rPr lang="en-AU" sz="2200" dirty="0"/>
                  <a:t>  </a:t>
                </a:r>
                <a14:m>
                  <m:oMath xmlns:m="http://schemas.openxmlformats.org/officeDocument/2006/math">
                    <m:sSubSup>
                      <m:sSubSupPr>
                        <m:ctrlPr>
                          <a:rPr lang="en-AU" sz="2200" b="0" i="1" smtClean="0">
                            <a:latin typeface="Cambria Math" panose="02040503050406030204" pitchFamily="18" charset="0"/>
                          </a:rPr>
                        </m:ctrlPr>
                      </m:sSubSupPr>
                      <m:e>
                        <m:r>
                          <a:rPr lang="en-AU" sz="2200" b="0" i="1" smtClean="0">
                            <a:latin typeface="Cambria Math" panose="02040503050406030204" pitchFamily="18" charset="0"/>
                          </a:rPr>
                          <m:t>𝑟</m:t>
                        </m:r>
                      </m:e>
                      <m:sub>
                        <m:r>
                          <m:rPr>
                            <m:sty m:val="p"/>
                          </m:rPr>
                          <a:rPr lang="en-AU" sz="2200" b="0" i="0" smtClean="0">
                            <a:latin typeface="Cambria Math" panose="02040503050406030204" pitchFamily="18" charset="0"/>
                          </a:rPr>
                          <m:t>mech</m:t>
                        </m:r>
                      </m:sub>
                      <m:sup>
                        <m:r>
                          <a:rPr lang="en-AU" sz="2200" b="0" i="1" smtClean="0">
                            <a:latin typeface="Cambria Math" panose="02040503050406030204" pitchFamily="18" charset="0"/>
                          </a:rPr>
                          <m:t>𝑔</m:t>
                        </m:r>
                      </m:sup>
                    </m:sSubSup>
                    <m:r>
                      <a:rPr lang="en-AU" sz="2200" b="0" i="1" smtClean="0">
                        <a:latin typeface="Cambria Math" panose="02040503050406030204" pitchFamily="18" charset="0"/>
                      </a:rPr>
                      <m:t>=</m:t>
                    </m:r>
                    <m:r>
                      <a:rPr lang="en-AU" sz="2200" b="0" i="1" smtClean="0">
                        <a:latin typeface="Cambria Math" panose="02040503050406030204" pitchFamily="18" charset="0"/>
                      </a:rPr>
                      <m:t>0</m:t>
                    </m:r>
                    <m:r>
                      <a:rPr lang="en-AU" sz="2200" b="0" i="1" smtClean="0">
                        <a:latin typeface="Cambria Math" panose="02040503050406030204" pitchFamily="18" charset="0"/>
                      </a:rPr>
                      <m:t>.</m:t>
                    </m:r>
                    <m:r>
                      <a:rPr lang="en-AU" sz="2200" b="0" i="1" smtClean="0">
                        <a:latin typeface="Cambria Math" panose="02040503050406030204" pitchFamily="18" charset="0"/>
                      </a:rPr>
                      <m:t>47</m:t>
                    </m:r>
                    <m:d>
                      <m:dPr>
                        <m:ctrlPr>
                          <a:rPr lang="en-AU" sz="2200" b="0" i="1" smtClean="0">
                            <a:latin typeface="Cambria Math" panose="02040503050406030204" pitchFamily="18" charset="0"/>
                          </a:rPr>
                        </m:ctrlPr>
                      </m:dPr>
                      <m:e>
                        <m:r>
                          <a:rPr lang="en-AU" sz="2200" b="0" i="1" smtClean="0">
                            <a:latin typeface="Cambria Math" panose="02040503050406030204" pitchFamily="18" charset="0"/>
                          </a:rPr>
                          <m:t>3</m:t>
                        </m:r>
                      </m:e>
                    </m:d>
                    <m:sSub>
                      <m:sSubPr>
                        <m:ctrlPr>
                          <a:rPr lang="en-AU" sz="2200" b="0" i="1" smtClean="0">
                            <a:latin typeface="Cambria Math" panose="02040503050406030204" pitchFamily="18" charset="0"/>
                          </a:rPr>
                        </m:ctrlPr>
                      </m:sSubPr>
                      <m:e>
                        <m:r>
                          <a:rPr lang="en-AU" sz="2200" b="0" i="1" smtClean="0">
                            <a:latin typeface="Cambria Math" panose="02040503050406030204" pitchFamily="18" charset="0"/>
                          </a:rPr>
                          <m:t>𝑟</m:t>
                        </m:r>
                      </m:e>
                      <m:sub>
                        <m:r>
                          <m:rPr>
                            <m:sty m:val="p"/>
                          </m:rPr>
                          <a:rPr lang="en-AU" sz="2200" b="0" i="0" smtClean="0">
                            <a:latin typeface="Cambria Math" panose="02040503050406030204" pitchFamily="18" charset="0"/>
                          </a:rPr>
                          <m:t>ch</m:t>
                        </m:r>
                      </m:sub>
                    </m:sSub>
                  </m:oMath>
                </a14:m>
                <a:endParaRPr lang="en-AU" sz="2200" dirty="0"/>
              </a:p>
              <a:p>
                <a:pPr marL="457200" indent="-457200"/>
                <a:r>
                  <a:rPr lang="en-AU" sz="2400" i="1" dirty="0">
                    <a:ln w="0"/>
                    <a:solidFill>
                      <a:srgbClr val="FF0000"/>
                    </a:solidFill>
                    <a:effectLst>
                      <a:outerShdw blurRad="38100" dist="25400" dir="5400000" algn="ctr" rotWithShape="0">
                        <a:srgbClr val="6E747A">
                          <a:alpha val="43000"/>
                        </a:srgbClr>
                      </a:outerShdw>
                    </a:effectLst>
                  </a:rPr>
                  <a:t>Contrary to practitioner desires … no existing experiment provides information on </a:t>
                </a:r>
                <a:r>
                  <a:rPr lang="en-US" sz="2400" i="1" dirty="0">
                    <a:ln w="0"/>
                    <a:solidFill>
                      <a:srgbClr val="FF0000"/>
                    </a:solidFill>
                    <a:effectLst>
                      <a:outerShdw blurRad="38100" dist="25400" dir="5400000" algn="ctr" rotWithShape="0">
                        <a:srgbClr val="6E747A">
                          <a:alpha val="43000"/>
                        </a:srgbClr>
                      </a:outerShdw>
                    </a:effectLst>
                  </a:rPr>
                  <a:t>glue contributions to proton GFFs</a:t>
                </a:r>
                <a:endParaRPr lang="en-AU" sz="2400" i="1" dirty="0">
                  <a:ln w="0"/>
                  <a:solidFill>
                    <a:srgbClr val="FF0000"/>
                  </a:solidFill>
                  <a:effectLst>
                    <a:outerShdw blurRad="38100" dist="25400" dir="5400000" algn="ctr" rotWithShape="0">
                      <a:srgbClr val="6E747A">
                        <a:alpha val="43000"/>
                      </a:srgbClr>
                    </a:outerShdw>
                  </a:effectLst>
                </a:endParaRPr>
              </a:p>
            </p:txBody>
          </p:sp>
        </mc:Choice>
        <mc:Fallback xmlns="">
          <p:sp>
            <p:nvSpPr>
              <p:cNvPr id="3" name="Content Placeholder 2">
                <a:extLst>
                  <a:ext uri="{FF2B5EF4-FFF2-40B4-BE49-F238E27FC236}">
                    <a16:creationId xmlns:a16="http://schemas.microsoft.com/office/drawing/2014/main" id="{334B418A-1CCF-FBFD-19E7-C6D729C7925F}"/>
                  </a:ext>
                </a:extLst>
              </p:cNvPr>
              <p:cNvSpPr>
                <a:spLocks noGrp="1" noRot="1" noChangeAspect="1" noMove="1" noResize="1" noEditPoints="1" noAdjustHandles="1" noChangeArrowheads="1" noChangeShapeType="1" noTextEdit="1"/>
              </p:cNvSpPr>
              <p:nvPr>
                <p:ph idx="1"/>
              </p:nvPr>
            </p:nvSpPr>
            <p:spPr>
              <a:xfrm>
                <a:off x="457200" y="768773"/>
                <a:ext cx="7922684" cy="5135564"/>
              </a:xfrm>
              <a:blipFill>
                <a:blip r:embed="rId3"/>
                <a:stretch>
                  <a:fillRect l="-1231" t="-830" r="-846" b="-12337"/>
                </a:stretch>
              </a:blipFill>
            </p:spPr>
            <p:txBody>
              <a:bodyPr/>
              <a:lstStyle/>
              <a:p>
                <a:r>
                  <a:rPr lang="en-AU">
                    <a:noFill/>
                  </a:rPr>
                  <a:t> </a:t>
                </a:r>
              </a:p>
            </p:txBody>
          </p:sp>
        </mc:Fallback>
      </mc:AlternateContent>
      <p:sp>
        <p:nvSpPr>
          <p:cNvPr id="4" name="Date Placeholder 3">
            <a:extLst>
              <a:ext uri="{FF2B5EF4-FFF2-40B4-BE49-F238E27FC236}">
                <a16:creationId xmlns:a16="http://schemas.microsoft.com/office/drawing/2014/main" id="{10DF6CEA-D38F-1022-9136-75B1AF806959}"/>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4FE092F2-E45D-F8EF-2940-C1F5AE4E0FBD}"/>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D6CFFA5C-761F-28C4-1211-C3C7F4C43F5D}"/>
              </a:ext>
            </a:extLst>
          </p:cNvPr>
          <p:cNvSpPr>
            <a:spLocks noGrp="1"/>
          </p:cNvSpPr>
          <p:nvPr>
            <p:ph type="sldNum" sz="quarter" idx="12"/>
          </p:nvPr>
        </p:nvSpPr>
        <p:spPr/>
        <p:txBody>
          <a:bodyPr/>
          <a:lstStyle/>
          <a:p>
            <a:fld id="{87034D8C-3CB4-402A-BC46-2AB14C0FE90A}" type="slidenum">
              <a:rPr lang="en-US" smtClean="0"/>
              <a:pPr/>
              <a:t>129</a:t>
            </a:fld>
            <a:endParaRPr lang="en-US"/>
          </a:p>
        </p:txBody>
      </p:sp>
      <p:sp>
        <p:nvSpPr>
          <p:cNvPr id="7" name="TextBox 6">
            <a:extLst>
              <a:ext uri="{FF2B5EF4-FFF2-40B4-BE49-F238E27FC236}">
                <a16:creationId xmlns:a16="http://schemas.microsoft.com/office/drawing/2014/main" id="{CFA43008-EE85-347A-1016-8AE7EBF2114B}"/>
              </a:ext>
            </a:extLst>
          </p:cNvPr>
          <p:cNvSpPr txBox="1"/>
          <p:nvPr/>
        </p:nvSpPr>
        <p:spPr>
          <a:xfrm>
            <a:off x="7006124" y="6266750"/>
            <a:ext cx="4740400" cy="430887"/>
          </a:xfrm>
          <a:prstGeom prst="rect">
            <a:avLst/>
          </a:prstGeom>
          <a:noFill/>
        </p:spPr>
        <p:txBody>
          <a:bodyPr wrap="none" rtlCol="0">
            <a:spAutoFit/>
          </a:bodyPr>
          <a:lstStyle/>
          <a:p>
            <a:r>
              <a:rPr lang="en-AU" sz="1100" b="0" i="1" dirty="0">
                <a:solidFill>
                  <a:srgbClr val="212121"/>
                </a:solidFill>
                <a:effectLst/>
                <a:latin typeface="Open Sans" panose="020B0606030504020204" pitchFamily="34" charset="0"/>
              </a:rPr>
              <a:t>J/</a:t>
            </a:r>
            <a:r>
              <a:rPr lang="el-GR" sz="1100" b="0" i="1" dirty="0">
                <a:solidFill>
                  <a:srgbClr val="212121"/>
                </a:solidFill>
                <a:effectLst/>
                <a:latin typeface="Open Sans" panose="020B0606030504020204" pitchFamily="34" charset="0"/>
              </a:rPr>
              <a:t>ψ </a:t>
            </a:r>
            <a:r>
              <a:rPr lang="en-AU" sz="1100" b="0" i="1" dirty="0">
                <a:solidFill>
                  <a:srgbClr val="212121"/>
                </a:solidFill>
                <a:effectLst/>
                <a:latin typeface="Open Sans" panose="020B0606030504020204" pitchFamily="34" charset="0"/>
              </a:rPr>
              <a:t>photoproduction: threshold to very high energy, </a:t>
            </a:r>
            <a:r>
              <a:rPr lang="en-AU" sz="1100" b="0" i="0" dirty="0">
                <a:solidFill>
                  <a:srgbClr val="212121"/>
                </a:solidFill>
                <a:effectLst/>
                <a:latin typeface="Open Sans" panose="020B0606030504020204" pitchFamily="34" charset="0"/>
              </a:rPr>
              <a:t>Lin Tang (</a:t>
            </a:r>
            <a:r>
              <a:rPr lang="ja-JP" altLang="en-US" sz="1100" b="0" i="0" dirty="0">
                <a:solidFill>
                  <a:srgbClr val="212121"/>
                </a:solidFill>
                <a:effectLst/>
                <a:latin typeface="Open Sans" panose="020B0606030504020204" pitchFamily="34" charset="0"/>
              </a:rPr>
              <a:t>唐淋</a:t>
            </a:r>
            <a:r>
              <a:rPr lang="en-US" altLang="ja-JP" sz="1100" b="0" i="0" dirty="0">
                <a:solidFill>
                  <a:srgbClr val="212121"/>
                </a:solidFill>
                <a:effectLst/>
                <a:latin typeface="Open Sans" panose="020B0606030504020204" pitchFamily="34" charset="0"/>
              </a:rPr>
              <a:t>) </a:t>
            </a:r>
            <a:r>
              <a:rPr lang="en-US" altLang="ja-JP" sz="1100" b="0" i="1" dirty="0">
                <a:solidFill>
                  <a:srgbClr val="212121"/>
                </a:solidFill>
                <a:effectLst/>
                <a:latin typeface="Open Sans" panose="020B0606030504020204" pitchFamily="34" charset="0"/>
              </a:rPr>
              <a:t>et al</a:t>
            </a:r>
            <a:r>
              <a:rPr lang="en-US" altLang="ja-JP" sz="1100" b="0" i="0" dirty="0">
                <a:solidFill>
                  <a:srgbClr val="212121"/>
                </a:solidFill>
                <a:effectLst/>
                <a:latin typeface="Open Sans" panose="020B0606030504020204" pitchFamily="34" charset="0"/>
              </a:rPr>
              <a:t>.,</a:t>
            </a:r>
            <a:endParaRPr lang="en-AU" altLang="ja-JP" sz="1100" dirty="0">
              <a:solidFill>
                <a:srgbClr val="212121"/>
              </a:solidFill>
              <a:latin typeface="Open Sans" panose="020B0606030504020204" pitchFamily="34" charset="0"/>
            </a:endParaRPr>
          </a:p>
          <a:p>
            <a:r>
              <a:rPr lang="en-AU" sz="1100" b="0" i="0" dirty="0">
                <a:solidFill>
                  <a:srgbClr val="212121"/>
                </a:solidFill>
                <a:effectLst/>
                <a:latin typeface="Open Sans" panose="020B0606030504020204" pitchFamily="34" charset="0"/>
              </a:rPr>
              <a:t> </a:t>
            </a:r>
            <a:r>
              <a:rPr lang="en-AU" sz="1100" b="0" i="0" u="sng" strike="noStrike" dirty="0">
                <a:effectLst/>
                <a:latin typeface="Open Sans" panose="020B0606030504020204" pitchFamily="34" charset="0"/>
                <a:hlinkClick r:id="rId4"/>
              </a:rPr>
              <a:t>e-Print: 2405.17675 [hep-</a:t>
            </a:r>
            <a:r>
              <a:rPr lang="en-AU" sz="1100" b="0" i="0" u="sng" strike="noStrike" dirty="0" err="1">
                <a:effectLst/>
                <a:latin typeface="Open Sans" panose="020B0606030504020204" pitchFamily="34" charset="0"/>
                <a:hlinkClick r:id="rId4"/>
              </a:rPr>
              <a:t>ph</a:t>
            </a:r>
            <a:r>
              <a:rPr lang="en-AU" sz="1100" b="0" i="0" u="sng" strike="noStrike" dirty="0">
                <a:effectLst/>
                <a:latin typeface="Open Sans" panose="020B0606030504020204" pitchFamily="34" charset="0"/>
                <a:hlinkClick r:id="rId4"/>
              </a:rPr>
              <a:t>]</a:t>
            </a:r>
            <a:r>
              <a:rPr lang="en-AU" sz="1100" b="0" i="1" dirty="0">
                <a:solidFill>
                  <a:srgbClr val="212121"/>
                </a:solidFill>
                <a:effectLst/>
                <a:latin typeface="Open Sans" panose="020B0606030504020204" pitchFamily="34" charset="0"/>
              </a:rPr>
              <a:t>, </a:t>
            </a:r>
            <a:r>
              <a:rPr lang="en-AU" sz="1100" b="0" i="0" dirty="0">
                <a:solidFill>
                  <a:srgbClr val="212121"/>
                </a:solidFill>
                <a:effectLst/>
                <a:latin typeface="Open Sans" panose="020B0606030504020204" pitchFamily="34" charset="0"/>
              </a:rPr>
              <a:t>Phys. Lett. B </a:t>
            </a:r>
            <a:r>
              <a:rPr lang="en-AU" sz="1100" b="1" i="0" dirty="0">
                <a:solidFill>
                  <a:srgbClr val="212121"/>
                </a:solidFill>
                <a:effectLst/>
                <a:latin typeface="Open Sans" panose="020B0606030504020204" pitchFamily="34" charset="0"/>
              </a:rPr>
              <a:t>856</a:t>
            </a:r>
            <a:r>
              <a:rPr lang="en-AU" sz="1100" b="0" i="0" dirty="0">
                <a:solidFill>
                  <a:srgbClr val="212121"/>
                </a:solidFill>
                <a:effectLst/>
                <a:latin typeface="Open Sans" panose="020B0606030504020204" pitchFamily="34" charset="0"/>
              </a:rPr>
              <a:t> (2024) 138904/1-7</a:t>
            </a:r>
            <a:r>
              <a:rPr lang="en-AU" sz="1100" b="0" i="0" dirty="0">
                <a:solidFill>
                  <a:srgbClr val="000000"/>
                </a:solidFill>
                <a:effectLst/>
                <a:latin typeface="Arial" panose="020B0604020202020204" pitchFamily="34" charset="0"/>
              </a:rPr>
              <a:t> </a:t>
            </a:r>
            <a:endParaRPr lang="en-AU" sz="1100" dirty="0"/>
          </a:p>
        </p:txBody>
      </p:sp>
    </p:spTree>
    <p:extLst>
      <p:ext uri="{BB962C8B-B14F-4D97-AF65-F5344CB8AC3E}">
        <p14:creationId xmlns:p14="http://schemas.microsoft.com/office/powerpoint/2010/main" val="1601461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wipe(up)">
                                      <p:cBhvr>
                                        <p:cTn id="7" dur="500"/>
                                        <p:tgtEl>
                                          <p:spTgt spid="3">
                                            <p:txEl>
                                              <p:pRg st="7" end="7"/>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wipe(up)">
                                      <p:cBhvr>
                                        <p:cTn id="10" dur="500"/>
                                        <p:tgtEl>
                                          <p:spTgt spid="3">
                                            <p:txEl>
                                              <p:pRg st="8" end="8"/>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animEffect transition="in" filter="wipe(up)">
                                      <p:cBhvr>
                                        <p:cTn id="13" dur="500"/>
                                        <p:tgtEl>
                                          <p:spTgt spid="3">
                                            <p:txEl>
                                              <p:pRg st="9" end="9"/>
                                            </p:txEl>
                                          </p:spTgt>
                                        </p:tgtEl>
                                      </p:cBhvr>
                                    </p:animEffect>
                                  </p:childTnLst>
                                </p:cTn>
                              </p:par>
                              <p:par>
                                <p:cTn id="14" presetID="22" presetClass="entr" presetSubtype="1" fill="hold" nodeType="withEffect">
                                  <p:stCondLst>
                                    <p:cond delay="0"/>
                                  </p:stCondLst>
                                  <p:childTnLst>
                                    <p:set>
                                      <p:cBhvr>
                                        <p:cTn id="15" dur="1" fill="hold">
                                          <p:stCondLst>
                                            <p:cond delay="0"/>
                                          </p:stCondLst>
                                        </p:cTn>
                                        <p:tgtEl>
                                          <p:spTgt spid="3">
                                            <p:txEl>
                                              <p:pRg st="10" end="10"/>
                                            </p:txEl>
                                          </p:spTgt>
                                        </p:tgtEl>
                                        <p:attrNameLst>
                                          <p:attrName>style.visibility</p:attrName>
                                        </p:attrNameLst>
                                      </p:cBhvr>
                                      <p:to>
                                        <p:strVal val="visible"/>
                                      </p:to>
                                    </p:set>
                                    <p:animEffect transition="in" filter="wipe(up)">
                                      <p:cBhvr>
                                        <p:cTn id="16" dur="500"/>
                                        <p:tgtEl>
                                          <p:spTgt spid="3">
                                            <p:txEl>
                                              <p:pRg st="10" end="1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animEffect transition="in" filter="barn(inVertical)">
                                      <p:cBhvr>
                                        <p:cTn id="21" dur="500"/>
                                        <p:tgtEl>
                                          <p:spTgt spid="3">
                                            <p:txEl>
                                              <p:pRg st="11" end="11"/>
                                            </p:txEl>
                                          </p:spTgt>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arn(inVertical)">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5FE00-BE74-0B59-1C5D-209CA9C9D442}"/>
              </a:ext>
            </a:extLst>
          </p:cNvPr>
          <p:cNvSpPr>
            <a:spLocks noGrp="1"/>
          </p:cNvSpPr>
          <p:nvPr>
            <p:ph type="title"/>
          </p:nvPr>
        </p:nvSpPr>
        <p:spPr/>
        <p:txBody>
          <a:bodyPr/>
          <a:lstStyle/>
          <a:p>
            <a:r>
              <a:rPr lang="en-AU" sz="3200" dirty="0"/>
              <a:t>Standard Model of Particle Physics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2ED87CF-E0B7-BCB3-0609-92ACB0E2D9D2}"/>
                  </a:ext>
                </a:extLst>
              </p:cNvPr>
              <p:cNvSpPr>
                <a:spLocks noGrp="1"/>
              </p:cNvSpPr>
              <p:nvPr>
                <p:ph idx="1"/>
              </p:nvPr>
            </p:nvSpPr>
            <p:spPr>
              <a:xfrm>
                <a:off x="609600" y="1265237"/>
                <a:ext cx="10972800" cy="4525963"/>
              </a:xfrm>
            </p:spPr>
            <p:txBody>
              <a:bodyPr/>
              <a:lstStyle/>
              <a:p>
                <a:r>
                  <a:rPr lang="en-US" dirty="0"/>
                  <a:t>Electroweak sector of the Standard Model (SM) is phenomenologically successful and understood at that level</a:t>
                </a:r>
              </a:p>
              <a:p>
                <a:pPr lvl="1"/>
                <a:r>
                  <a:rPr lang="en-US" sz="2200" dirty="0"/>
                  <a:t>Namely, although a Higgs boson like object has been found, there are deep theoretical problems with Higgs physics, </a:t>
                </a:r>
                <a:r>
                  <a:rPr lang="en-US" sz="2200" i="1" dirty="0"/>
                  <a:t>e.g</a:t>
                </a:r>
                <a:r>
                  <a:rPr lang="en-US" sz="2200" dirty="0"/>
                  <a:t>.:</a:t>
                </a:r>
              </a:p>
              <a:p>
                <a:pPr marL="457200" lvl="1" indent="0">
                  <a:buNone/>
                </a:pPr>
                <a:r>
                  <a:rPr lang="en-US" sz="2200" dirty="0"/>
                  <a:t>     Hierarchy problem: </a:t>
                </a:r>
              </a:p>
              <a:p>
                <a:pPr lvl="2"/>
                <a:r>
                  <a:rPr lang="en-US" sz="2200" dirty="0"/>
                  <a:t>quantum corrections to the mass of a scalar boson are quadratically divergent </a:t>
                </a:r>
                <a14:m>
                  <m:oMath xmlns:m="http://schemas.openxmlformats.org/officeDocument/2006/math">
                    <m:r>
                      <a:rPr lang="en-AU" sz="2200" b="0" i="1" smtClean="0">
                        <a:latin typeface="Cambria Math" panose="02040503050406030204" pitchFamily="18" charset="0"/>
                      </a:rPr>
                      <m:t>⇒</m:t>
                    </m:r>
                  </m:oMath>
                </a14:m>
                <a:r>
                  <a:rPr lang="en-US" sz="2200" dirty="0"/>
                  <a:t> not renormalizable</a:t>
                </a:r>
              </a:p>
              <a:p>
                <a:pPr lvl="2"/>
                <a:r>
                  <a:rPr lang="en-US" sz="2200" dirty="0"/>
                  <a:t>large quantum contributions to </a:t>
                </a:r>
                <a14:m>
                  <m:oMath xmlns:m="http://schemas.openxmlformats.org/officeDocument/2006/math">
                    <m:sSubSup>
                      <m:sSubSupPr>
                        <m:ctrlPr>
                          <a:rPr lang="en-AU" sz="2200" b="0" i="1" smtClean="0">
                            <a:latin typeface="Cambria Math" panose="02040503050406030204" pitchFamily="18" charset="0"/>
                          </a:rPr>
                        </m:ctrlPr>
                      </m:sSubSupPr>
                      <m:e>
                        <m:r>
                          <a:rPr lang="en-AU" sz="2200" b="0" i="1" smtClean="0">
                            <a:latin typeface="Cambria Math" panose="02040503050406030204" pitchFamily="18" charset="0"/>
                          </a:rPr>
                          <m:t>𝑚</m:t>
                        </m:r>
                      </m:e>
                      <m:sub>
                        <m:r>
                          <m:rPr>
                            <m:sty m:val="p"/>
                          </m:rPr>
                          <a:rPr lang="en-AU" sz="2200" b="0" i="0" smtClean="0">
                            <a:latin typeface="Cambria Math" panose="02040503050406030204" pitchFamily="18" charset="0"/>
                          </a:rPr>
                          <m:t>Higgs</m:t>
                        </m:r>
                      </m:sub>
                      <m:sup>
                        <m:r>
                          <a:rPr lang="en-AU" sz="2200" b="0" i="1" smtClean="0">
                            <a:latin typeface="Cambria Math" panose="02040503050406030204" pitchFamily="18" charset="0"/>
                          </a:rPr>
                          <m:t>2</m:t>
                        </m:r>
                      </m:sup>
                    </m:sSubSup>
                  </m:oMath>
                </a14:m>
                <a:r>
                  <a:rPr lang="en-US" sz="2200" dirty="0"/>
                  <a:t> would inevitably make this mass huge</a:t>
                </a:r>
              </a:p>
              <a:p>
                <a:pPr lvl="2"/>
                <a:r>
                  <a:rPr lang="en-US" sz="2200" dirty="0"/>
                  <a:t>avoiding such an outcome would require (incredible) fine-tuning cancellation between the quadratically divergent corrections and the Higgs bare mass.  </a:t>
                </a:r>
              </a:p>
              <a:p>
                <a:r>
                  <a:rPr lang="en-US" dirty="0"/>
                  <a:t>A means of circumventing these and related issues is being sought, </a:t>
                </a:r>
                <a:r>
                  <a:rPr lang="en-US" i="1" dirty="0"/>
                  <a:t>e.g.</a:t>
                </a:r>
                <a:r>
                  <a:rPr lang="en-US" dirty="0"/>
                  <a:t>, </a:t>
                </a:r>
                <a:r>
                  <a:rPr lang="en-US" dirty="0" err="1"/>
                  <a:t>realising</a:t>
                </a:r>
                <a:r>
                  <a:rPr lang="en-US" dirty="0"/>
                  <a:t> the Higgs boson as a composite particle</a:t>
                </a:r>
                <a:endParaRPr lang="en-AU" dirty="0"/>
              </a:p>
            </p:txBody>
          </p:sp>
        </mc:Choice>
        <mc:Fallback>
          <p:sp>
            <p:nvSpPr>
              <p:cNvPr id="3" name="Content Placeholder 2">
                <a:extLst>
                  <a:ext uri="{FF2B5EF4-FFF2-40B4-BE49-F238E27FC236}">
                    <a16:creationId xmlns:a16="http://schemas.microsoft.com/office/drawing/2014/main" id="{F2ED87CF-E0B7-BCB3-0609-92ACB0E2D9D2}"/>
                  </a:ext>
                </a:extLst>
              </p:cNvPr>
              <p:cNvSpPr>
                <a:spLocks noGrp="1" noRot="1" noChangeAspect="1" noMove="1" noResize="1" noEditPoints="1" noAdjustHandles="1" noChangeArrowheads="1" noChangeShapeType="1" noTextEdit="1"/>
              </p:cNvSpPr>
              <p:nvPr>
                <p:ph idx="1"/>
              </p:nvPr>
            </p:nvSpPr>
            <p:spPr>
              <a:xfrm>
                <a:off x="609600" y="1265237"/>
                <a:ext cx="10972800" cy="4525963"/>
              </a:xfrm>
              <a:blipFill>
                <a:blip r:embed="rId2"/>
                <a:stretch>
                  <a:fillRect l="-611" t="-943" r="-889" b="-4178"/>
                </a:stretch>
              </a:blipFill>
            </p:spPr>
            <p:txBody>
              <a:bodyPr/>
              <a:lstStyle/>
              <a:p>
                <a:r>
                  <a:rPr lang="en-AU">
                    <a:noFill/>
                  </a:rPr>
                  <a:t> </a:t>
                </a:r>
              </a:p>
            </p:txBody>
          </p:sp>
        </mc:Fallback>
      </mc:AlternateContent>
      <p:sp>
        <p:nvSpPr>
          <p:cNvPr id="4" name="Date Placeholder 3">
            <a:extLst>
              <a:ext uri="{FF2B5EF4-FFF2-40B4-BE49-F238E27FC236}">
                <a16:creationId xmlns:a16="http://schemas.microsoft.com/office/drawing/2014/main" id="{29526A43-5A3C-CBA8-16F4-C20E5894D6BF}"/>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83B3A912-CD8D-E8F5-06A2-0946DB904DB4}"/>
              </a:ext>
            </a:extLst>
          </p:cNvPr>
          <p:cNvSpPr>
            <a:spLocks noGrp="1"/>
          </p:cNvSpPr>
          <p:nvPr>
            <p:ph type="ftr" sz="quarter" idx="11"/>
          </p:nvPr>
        </p:nvSpPr>
        <p:spPr/>
        <p:txBody>
          <a:bodyPr/>
          <a:lstStyle/>
          <a:p>
            <a:r>
              <a:rPr lang="en-US" dirty="0"/>
              <a:t>Craig Roberts: cdroberts@nju.edu.cn  465 .. 25/04/11 ..."Strong Interactions and the Standard Model"</a:t>
            </a:r>
          </a:p>
        </p:txBody>
      </p:sp>
      <p:sp>
        <p:nvSpPr>
          <p:cNvPr id="6" name="Slide Number Placeholder 5">
            <a:extLst>
              <a:ext uri="{FF2B5EF4-FFF2-40B4-BE49-F238E27FC236}">
                <a16:creationId xmlns:a16="http://schemas.microsoft.com/office/drawing/2014/main" id="{97E25160-7018-9897-E2B2-E9E732C09717}"/>
              </a:ext>
            </a:extLst>
          </p:cNvPr>
          <p:cNvSpPr>
            <a:spLocks noGrp="1"/>
          </p:cNvSpPr>
          <p:nvPr>
            <p:ph type="sldNum" sz="quarter" idx="12"/>
          </p:nvPr>
        </p:nvSpPr>
        <p:spPr/>
        <p:txBody>
          <a:bodyPr/>
          <a:lstStyle/>
          <a:p>
            <a:fld id="{87034D8C-3CB4-402A-BC46-2AB14C0FE90A}" type="slidenum">
              <a:rPr lang="en-US" smtClean="0"/>
              <a:pPr/>
              <a:t>13</a:t>
            </a:fld>
            <a:endParaRPr lang="en-US"/>
          </a:p>
        </p:txBody>
      </p:sp>
      <p:sp>
        <p:nvSpPr>
          <p:cNvPr id="7" name="TextBox 6">
            <a:extLst>
              <a:ext uri="{FF2B5EF4-FFF2-40B4-BE49-F238E27FC236}">
                <a16:creationId xmlns:a16="http://schemas.microsoft.com/office/drawing/2014/main" id="{B44BEE89-C930-B0CD-E5FB-AA3FC031CC98}"/>
              </a:ext>
            </a:extLst>
          </p:cNvPr>
          <p:cNvSpPr txBox="1"/>
          <p:nvPr/>
        </p:nvSpPr>
        <p:spPr>
          <a:xfrm>
            <a:off x="4686302" y="5715000"/>
            <a:ext cx="6743698" cy="584775"/>
          </a:xfrm>
          <a:prstGeom prst="rect">
            <a:avLst/>
          </a:prstGeom>
          <a:noFill/>
        </p:spPr>
        <p:txBody>
          <a:bodyPr wrap="square" rtlCol="0">
            <a:spAutoFit/>
          </a:bodyPr>
          <a:lstStyle/>
          <a:p>
            <a:r>
              <a:rPr lang="it-IT" sz="1600" dirty="0">
                <a:solidFill>
                  <a:srgbClr val="002060"/>
                </a:solidFill>
              </a:rPr>
              <a:t>G. Cacciapaglia, C. Pica, F. Sannino, </a:t>
            </a:r>
            <a:r>
              <a:rPr lang="it-IT" sz="1600" i="1" dirty="0">
                <a:solidFill>
                  <a:srgbClr val="002060"/>
                </a:solidFill>
              </a:rPr>
              <a:t>Fundamental Composite Dynamics: A Review</a:t>
            </a:r>
            <a:r>
              <a:rPr lang="it-IT" sz="1600" dirty="0">
                <a:solidFill>
                  <a:srgbClr val="002060"/>
                </a:solidFill>
              </a:rPr>
              <a:t>, Phys. Rept. 877 (2020) 1–70.</a:t>
            </a:r>
            <a:endParaRPr lang="en-AU" sz="1600" dirty="0">
              <a:solidFill>
                <a:srgbClr val="002060"/>
              </a:solidFill>
            </a:endParaRPr>
          </a:p>
        </p:txBody>
      </p:sp>
    </p:spTree>
    <p:extLst>
      <p:ext uri="{BB962C8B-B14F-4D97-AF65-F5344CB8AC3E}">
        <p14:creationId xmlns:p14="http://schemas.microsoft.com/office/powerpoint/2010/main" val="484403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67986-2EE2-7AB4-3BC1-536FF12837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574C17-A75F-DE90-C39B-D4DFB19CC8A7}"/>
              </a:ext>
            </a:extLst>
          </p:cNvPr>
          <p:cNvSpPr>
            <a:spLocks noGrp="1"/>
          </p:cNvSpPr>
          <p:nvPr>
            <p:ph type="title"/>
          </p:nvPr>
        </p:nvSpPr>
        <p:spPr/>
        <p:txBody>
          <a:bodyPr/>
          <a:lstStyle/>
          <a:p>
            <a:r>
              <a:rPr lang="en-AU" sz="2800" b="0" i="1" dirty="0">
                <a:ln w="0"/>
                <a:solidFill>
                  <a:schemeClr val="accent1"/>
                </a:solidFill>
                <a:effectLst>
                  <a:outerShdw blurRad="38100" dist="25400" dir="5400000" algn="ctr" rotWithShape="0">
                    <a:srgbClr val="6E747A">
                      <a:alpha val="43000"/>
                    </a:srgbClr>
                  </a:outerShdw>
                </a:effectLst>
              </a:rPr>
              <a:t>Gravitational Form Factors</a:t>
            </a:r>
            <a:br>
              <a:rPr lang="en-AU" sz="2800" b="0" i="1" dirty="0">
                <a:ln w="0"/>
                <a:solidFill>
                  <a:schemeClr val="accent1"/>
                </a:solidFill>
                <a:effectLst>
                  <a:outerShdw blurRad="38100" dist="25400" dir="5400000" algn="ctr" rotWithShape="0">
                    <a:srgbClr val="6E747A">
                      <a:alpha val="43000"/>
                    </a:srgbClr>
                  </a:outerShdw>
                </a:effectLst>
              </a:rPr>
            </a:br>
            <a:r>
              <a:rPr lang="en-AU" sz="2800" b="0" i="1" dirty="0">
                <a:ln w="0"/>
                <a:solidFill>
                  <a:schemeClr val="accent1"/>
                </a:solidFill>
                <a:effectLst>
                  <a:outerShdw blurRad="38100" dist="25400" dir="5400000" algn="ctr" rotWithShape="0">
                    <a:srgbClr val="6E747A">
                      <a:alpha val="43000"/>
                    </a:srgbClr>
                  </a:outerShdw>
                </a:effectLst>
              </a:rPr>
              <a:t>Mass, Spin, Pressure Distributions</a:t>
            </a:r>
            <a:endParaRPr lang="en-AU" dirty="0"/>
          </a:p>
        </p:txBody>
      </p:sp>
      <p:sp>
        <p:nvSpPr>
          <p:cNvPr id="3" name="Content Placeholder 2">
            <a:extLst>
              <a:ext uri="{FF2B5EF4-FFF2-40B4-BE49-F238E27FC236}">
                <a16:creationId xmlns:a16="http://schemas.microsoft.com/office/drawing/2014/main" id="{414856C9-631D-F3F3-D08C-CB9C22470CAE}"/>
              </a:ext>
            </a:extLst>
          </p:cNvPr>
          <p:cNvSpPr>
            <a:spLocks noGrp="1"/>
          </p:cNvSpPr>
          <p:nvPr>
            <p:ph idx="1"/>
          </p:nvPr>
        </p:nvSpPr>
        <p:spPr>
          <a:xfrm>
            <a:off x="609600" y="1219200"/>
            <a:ext cx="10972800" cy="4525963"/>
          </a:xfrm>
        </p:spPr>
        <p:txBody>
          <a:bodyPr/>
          <a:lstStyle/>
          <a:p>
            <a:r>
              <a:rPr lang="en-AU" dirty="0"/>
              <a:t>Prediction built from </a:t>
            </a:r>
          </a:p>
          <a:p>
            <a:pPr marL="400050" lvl="1" indent="0">
              <a:spcBef>
                <a:spcPts val="0"/>
              </a:spcBef>
              <a:buNone/>
            </a:pPr>
            <a:r>
              <a:rPr lang="en-AU" sz="2200" dirty="0"/>
              <a:t>Zhao-Qian’s results </a:t>
            </a:r>
          </a:p>
        </p:txBody>
      </p:sp>
      <p:sp>
        <p:nvSpPr>
          <p:cNvPr id="4" name="Date Placeholder 3">
            <a:extLst>
              <a:ext uri="{FF2B5EF4-FFF2-40B4-BE49-F238E27FC236}">
                <a16:creationId xmlns:a16="http://schemas.microsoft.com/office/drawing/2014/main" id="{C7783F6B-DD9B-487C-EAB6-E4273D839229}"/>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DF9FEA49-C399-B446-7B7C-2ED26FF57A72}"/>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94434183-EB29-831A-220D-8C8E16840FEF}"/>
              </a:ext>
            </a:extLst>
          </p:cNvPr>
          <p:cNvSpPr>
            <a:spLocks noGrp="1"/>
          </p:cNvSpPr>
          <p:nvPr>
            <p:ph type="sldNum" sz="quarter" idx="12"/>
          </p:nvPr>
        </p:nvSpPr>
        <p:spPr/>
        <p:txBody>
          <a:bodyPr/>
          <a:lstStyle/>
          <a:p>
            <a:fld id="{87034D8C-3CB4-402A-BC46-2AB14C0FE90A}" type="slidenum">
              <a:rPr lang="en-US" smtClean="0"/>
              <a:pPr/>
              <a:t>130</a:t>
            </a:fld>
            <a:endParaRPr lang="en-US"/>
          </a:p>
        </p:txBody>
      </p:sp>
      <p:pic>
        <p:nvPicPr>
          <p:cNvPr id="10" name="Picture 9" descr="A mathematical equation with numbers and symbols&#10;&#10;Description automatically generated">
            <a:extLst>
              <a:ext uri="{FF2B5EF4-FFF2-40B4-BE49-F238E27FC236}">
                <a16:creationId xmlns:a16="http://schemas.microsoft.com/office/drawing/2014/main" id="{032F1C9F-E81C-CBCE-7131-F79B624060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5600" y="337619"/>
            <a:ext cx="5142050" cy="679797"/>
          </a:xfrm>
          <a:prstGeom prst="rect">
            <a:avLst/>
          </a:prstGeom>
        </p:spPr>
      </p:pic>
      <p:pic>
        <p:nvPicPr>
          <p:cNvPr id="12" name="Picture 11" descr="A graph of a number of lines&#10;&#10;Description automatically generated with medium confidence">
            <a:extLst>
              <a:ext uri="{FF2B5EF4-FFF2-40B4-BE49-F238E27FC236}">
                <a16:creationId xmlns:a16="http://schemas.microsoft.com/office/drawing/2014/main" id="{E496CE54-C99F-2473-A840-536B5615AB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057400"/>
            <a:ext cx="3504191" cy="3863595"/>
          </a:xfrm>
          <a:prstGeom prst="rect">
            <a:avLst/>
          </a:prstGeom>
        </p:spPr>
      </p:pic>
      <p:pic>
        <p:nvPicPr>
          <p:cNvPr id="14" name="Picture 13" descr="A graph of a function&#10;&#10;Description automatically generated">
            <a:extLst>
              <a:ext uri="{FF2B5EF4-FFF2-40B4-BE49-F238E27FC236}">
                <a16:creationId xmlns:a16="http://schemas.microsoft.com/office/drawing/2014/main" id="{B40FCF40-3D0D-BB30-2EC6-C3E4BE6828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5800" y="2077271"/>
            <a:ext cx="3844517" cy="3381389"/>
          </a:xfrm>
          <a:prstGeom prst="rect">
            <a:avLst/>
          </a:prstGeom>
        </p:spPr>
      </p:pic>
      <p:sp>
        <p:nvSpPr>
          <p:cNvPr id="15" name="TextBox 14">
            <a:extLst>
              <a:ext uri="{FF2B5EF4-FFF2-40B4-BE49-F238E27FC236}">
                <a16:creationId xmlns:a16="http://schemas.microsoft.com/office/drawing/2014/main" id="{53B77325-B35D-F833-6FDC-43784E6F1635}"/>
              </a:ext>
            </a:extLst>
          </p:cNvPr>
          <p:cNvSpPr txBox="1"/>
          <p:nvPr/>
        </p:nvSpPr>
        <p:spPr>
          <a:xfrm>
            <a:off x="4304365" y="1295400"/>
            <a:ext cx="4230035" cy="5478423"/>
          </a:xfrm>
          <a:prstGeom prst="rect">
            <a:avLst/>
          </a:prstGeom>
          <a:noFill/>
        </p:spPr>
        <p:txBody>
          <a:bodyPr wrap="square" rtlCol="0">
            <a:spAutoFit/>
          </a:bodyPr>
          <a:lstStyle/>
          <a:p>
            <a:r>
              <a:rPr lang="en-AU" dirty="0"/>
              <a:t>Lattice results in left panel from [Hackett:2023rif]</a:t>
            </a:r>
          </a:p>
          <a:p>
            <a:pPr marL="400050" indent="-400050">
              <a:buFont typeface="+mj-lt"/>
              <a:buAutoNum type="romanLcPeriod"/>
            </a:pPr>
            <a:r>
              <a:rPr lang="en-US" sz="1600" dirty="0"/>
              <a:t>Authors acknowledge these are first results.</a:t>
            </a:r>
          </a:p>
          <a:p>
            <a:pPr marL="400050" indent="-400050">
              <a:buFont typeface="+mj-lt"/>
              <a:buAutoNum type="romanLcPeriod"/>
            </a:pPr>
            <a:r>
              <a:rPr lang="en-US" sz="1600" dirty="0"/>
              <a:t>Statistical errors are very large. </a:t>
            </a:r>
          </a:p>
          <a:p>
            <a:pPr marL="400050" indent="-400050">
              <a:buFont typeface="+mj-lt"/>
              <a:buAutoNum type="romanLcPeriod"/>
            </a:pPr>
            <a:r>
              <a:rPr lang="en-US" sz="1600" dirty="0"/>
              <a:t>Results on only one lattice spacing &amp; one lattice volume are available.</a:t>
            </a:r>
          </a:p>
          <a:p>
            <a:pPr marL="400050" indent="-400050">
              <a:buFont typeface="+mj-lt"/>
              <a:buAutoNum type="romanLcPeriod"/>
            </a:pPr>
            <a:r>
              <a:rPr lang="en-US" sz="1600" dirty="0"/>
              <a:t>Only one unphysical pion mass is used.</a:t>
            </a:r>
          </a:p>
          <a:p>
            <a:pPr marL="400050" indent="-400050">
              <a:buFont typeface="+mj-lt"/>
              <a:buAutoNum type="romanLcPeriod"/>
            </a:pPr>
            <a:r>
              <a:rPr lang="en-US" sz="1600" dirty="0" err="1"/>
              <a:t>Renormalisation</a:t>
            </a:r>
            <a:r>
              <a:rPr lang="en-US" sz="1600" dirty="0"/>
              <a:t> scheme is not gauge invariant and </a:t>
            </a:r>
            <a:r>
              <a:rPr lang="en-US" sz="1600" dirty="0" err="1"/>
              <a:t>renormalisataion</a:t>
            </a:r>
            <a:r>
              <a:rPr lang="en-US" sz="1600" dirty="0"/>
              <a:t> constants were calculated on a different lattice from the one used to compute the GFFs.</a:t>
            </a:r>
          </a:p>
          <a:p>
            <a:pPr marL="400050" indent="-400050">
              <a:buFont typeface="+mj-lt"/>
              <a:buAutoNum type="romanLcPeriod"/>
            </a:pPr>
            <a:r>
              <a:rPr lang="en-US" sz="1600" dirty="0"/>
              <a:t>No other computed observable is available on the lattice setup the authors used.</a:t>
            </a:r>
          </a:p>
          <a:p>
            <a:pPr marL="400050" indent="-400050">
              <a:buFont typeface="+mj-lt"/>
              <a:buAutoNum type="romanLcPeriod"/>
            </a:pPr>
            <a:r>
              <a:rPr lang="en-US" sz="1600" dirty="0"/>
              <a:t>Follows, </a:t>
            </a:r>
            <a:r>
              <a:rPr lang="en-US" sz="1600" i="1" dirty="0"/>
              <a:t>inter alia</a:t>
            </a:r>
            <a:r>
              <a:rPr lang="en-US" sz="1600" dirty="0"/>
              <a:t>, that the systematic errors on [Hackett:2023rif] are completely unknown and therefore uncontrolled.  </a:t>
            </a:r>
          </a:p>
          <a:p>
            <a:r>
              <a:rPr lang="en-US" dirty="0"/>
              <a:t>Hence, no one can know whether it is better to agree or disagree with the </a:t>
            </a:r>
            <a:r>
              <a:rPr lang="en-US" dirty="0" err="1"/>
              <a:t>lQCD</a:t>
            </a:r>
            <a:r>
              <a:rPr lang="en-US" dirty="0"/>
              <a:t> results – Nevertheless, authors claimed “benchmark for future”</a:t>
            </a:r>
            <a:endParaRPr lang="en-AU" dirty="0"/>
          </a:p>
          <a:p>
            <a:endParaRPr lang="en-AU"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50E839C-2E19-0A37-40F9-27E94013924E}"/>
                  </a:ext>
                </a:extLst>
              </p:cNvPr>
              <p:cNvSpPr txBox="1"/>
              <p:nvPr/>
            </p:nvSpPr>
            <p:spPr>
              <a:xfrm>
                <a:off x="8798985" y="1246274"/>
                <a:ext cx="3500602" cy="830997"/>
              </a:xfrm>
              <a:prstGeom prst="rect">
                <a:avLst/>
              </a:prstGeom>
              <a:noFill/>
            </p:spPr>
            <p:txBody>
              <a:bodyPr wrap="square" rtlCol="0">
                <a:spAutoFit/>
              </a:bodyPr>
              <a:lstStyle/>
              <a:p>
                <a:r>
                  <a:rPr lang="en-AU" sz="1600" dirty="0"/>
                  <a:t>CSM prediction (parameter-free) in precise agreement with inference from </a:t>
                </a:r>
                <a14:m>
                  <m:oMath xmlns:m="http://schemas.openxmlformats.org/officeDocument/2006/math">
                    <m:r>
                      <a:rPr lang="en-AU" sz="1600" b="0" i="1" smtClean="0">
                        <a:latin typeface="Cambria Math" panose="02040503050406030204" pitchFamily="18" charset="0"/>
                      </a:rPr>
                      <m:t>𝜋𝜋</m:t>
                    </m:r>
                    <m:r>
                      <a:rPr lang="en-AU" sz="1600" b="0" i="1" smtClean="0">
                        <a:latin typeface="Cambria Math" panose="02040503050406030204" pitchFamily="18" charset="0"/>
                      </a:rPr>
                      <m:t>, </m:t>
                    </m:r>
                    <m:r>
                      <a:rPr lang="en-AU" sz="1600" b="0" i="1" smtClean="0">
                        <a:latin typeface="Cambria Math" panose="02040503050406030204" pitchFamily="18" charset="0"/>
                      </a:rPr>
                      <m:t>𝐾</m:t>
                    </m:r>
                    <m:acc>
                      <m:accPr>
                        <m:chr m:val="̅"/>
                        <m:ctrlPr>
                          <a:rPr lang="en-AU" sz="1600" b="0" i="1" smtClean="0">
                            <a:latin typeface="Cambria Math" panose="02040503050406030204" pitchFamily="18" charset="0"/>
                          </a:rPr>
                        </m:ctrlPr>
                      </m:accPr>
                      <m:e>
                        <m:r>
                          <a:rPr lang="en-AU" sz="1600" b="0" i="1" smtClean="0">
                            <a:latin typeface="Cambria Math" panose="02040503050406030204" pitchFamily="18" charset="0"/>
                          </a:rPr>
                          <m:t>𝐾</m:t>
                        </m:r>
                      </m:e>
                    </m:acc>
                  </m:oMath>
                </a14:m>
                <a:r>
                  <a:rPr lang="en-AU" sz="1600" dirty="0"/>
                  <a:t> scattering data [Cao:2024zlf]</a:t>
                </a:r>
              </a:p>
            </p:txBody>
          </p:sp>
        </mc:Choice>
        <mc:Fallback xmlns="">
          <p:sp>
            <p:nvSpPr>
              <p:cNvPr id="16" name="TextBox 15">
                <a:extLst>
                  <a:ext uri="{FF2B5EF4-FFF2-40B4-BE49-F238E27FC236}">
                    <a16:creationId xmlns:a16="http://schemas.microsoft.com/office/drawing/2014/main" id="{650E839C-2E19-0A37-40F9-27E94013924E}"/>
                  </a:ext>
                </a:extLst>
              </p:cNvPr>
              <p:cNvSpPr txBox="1">
                <a:spLocks noRot="1" noChangeAspect="1" noMove="1" noResize="1" noEditPoints="1" noAdjustHandles="1" noChangeArrowheads="1" noChangeShapeType="1" noTextEdit="1"/>
              </p:cNvSpPr>
              <p:nvPr/>
            </p:nvSpPr>
            <p:spPr>
              <a:xfrm>
                <a:off x="8798985" y="1246274"/>
                <a:ext cx="3500602" cy="830997"/>
              </a:xfrm>
              <a:prstGeom prst="rect">
                <a:avLst/>
              </a:prstGeom>
              <a:blipFill>
                <a:blip r:embed="rId5"/>
                <a:stretch>
                  <a:fillRect l="-870" t="-2190" b="-8029"/>
                </a:stretch>
              </a:blipFill>
            </p:spPr>
            <p:txBody>
              <a:bodyPr/>
              <a:lstStyle/>
              <a:p>
                <a:r>
                  <a:rPr lang="en-AU">
                    <a:noFill/>
                  </a:rPr>
                  <a:t> </a:t>
                </a:r>
              </a:p>
            </p:txBody>
          </p:sp>
        </mc:Fallback>
      </mc:AlternateContent>
    </p:spTree>
    <p:extLst>
      <p:ext uri="{BB962C8B-B14F-4D97-AF65-F5344CB8AC3E}">
        <p14:creationId xmlns:p14="http://schemas.microsoft.com/office/powerpoint/2010/main" val="408219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ircle(in)">
                                      <p:cBhvr>
                                        <p:cTn id="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1DEB3-2AB0-BA9B-AA0F-90BEE6093F28}"/>
              </a:ext>
            </a:extLst>
          </p:cNvPr>
          <p:cNvSpPr>
            <a:spLocks noGrp="1"/>
          </p:cNvSpPr>
          <p:nvPr>
            <p:ph type="title"/>
          </p:nvPr>
        </p:nvSpPr>
        <p:spPr/>
        <p:txBody>
          <a:bodyPr/>
          <a:lstStyle/>
          <a:p>
            <a:r>
              <a:rPr lang="en-AU" sz="2800" b="0" i="1" dirty="0">
                <a:ln w="0"/>
                <a:solidFill>
                  <a:schemeClr val="accent1"/>
                </a:solidFill>
                <a:effectLst>
                  <a:outerShdw blurRad="38100" dist="25400" dir="5400000" algn="ctr" rotWithShape="0">
                    <a:srgbClr val="6E747A">
                      <a:alpha val="43000"/>
                    </a:srgbClr>
                  </a:outerShdw>
                </a:effectLst>
              </a:rPr>
              <a:t>Gravitational Form Factors</a:t>
            </a:r>
            <a:br>
              <a:rPr lang="en-AU" sz="2800" b="0" i="1" dirty="0">
                <a:ln w="0"/>
                <a:solidFill>
                  <a:schemeClr val="accent1"/>
                </a:solidFill>
                <a:effectLst>
                  <a:outerShdw blurRad="38100" dist="25400" dir="5400000" algn="ctr" rotWithShape="0">
                    <a:srgbClr val="6E747A">
                      <a:alpha val="43000"/>
                    </a:srgbClr>
                  </a:outerShdw>
                </a:effectLst>
              </a:rPr>
            </a:br>
            <a:r>
              <a:rPr lang="en-AU" sz="2800" b="0" i="1" dirty="0">
                <a:ln w="0"/>
                <a:solidFill>
                  <a:schemeClr val="accent1"/>
                </a:solidFill>
                <a:effectLst>
                  <a:outerShdw blurRad="38100" dist="25400" dir="5400000" algn="ctr" rotWithShape="0">
                    <a:srgbClr val="6E747A">
                      <a:alpha val="43000"/>
                    </a:srgbClr>
                  </a:outerShdw>
                </a:effectLst>
              </a:rPr>
              <a:t>Mass, Spin, Pressure Distributions</a:t>
            </a:r>
            <a:endParaRPr lang="en-AU" dirty="0"/>
          </a:p>
        </p:txBody>
      </p:sp>
      <p:sp>
        <p:nvSpPr>
          <p:cNvPr id="3" name="Content Placeholder 2">
            <a:extLst>
              <a:ext uri="{FF2B5EF4-FFF2-40B4-BE49-F238E27FC236}">
                <a16:creationId xmlns:a16="http://schemas.microsoft.com/office/drawing/2014/main" id="{6D7696CB-8663-43C4-0073-D9C7EC6513E4}"/>
              </a:ext>
            </a:extLst>
          </p:cNvPr>
          <p:cNvSpPr>
            <a:spLocks noGrp="1"/>
          </p:cNvSpPr>
          <p:nvPr>
            <p:ph idx="1"/>
          </p:nvPr>
        </p:nvSpPr>
        <p:spPr>
          <a:xfrm>
            <a:off x="609600" y="1219200"/>
            <a:ext cx="10972800" cy="4525963"/>
          </a:xfrm>
        </p:spPr>
        <p:txBody>
          <a:bodyPr/>
          <a:lstStyle/>
          <a:p>
            <a:r>
              <a:rPr lang="en-AU" dirty="0"/>
              <a:t>Prediction built from </a:t>
            </a:r>
          </a:p>
          <a:p>
            <a:pPr marL="400050" lvl="1" indent="0">
              <a:spcBef>
                <a:spcPts val="0"/>
              </a:spcBef>
              <a:buNone/>
            </a:pPr>
            <a:r>
              <a:rPr lang="en-AU" sz="2200" dirty="0"/>
              <a:t>Zhao-Qian’s results </a:t>
            </a:r>
          </a:p>
        </p:txBody>
      </p:sp>
      <p:sp>
        <p:nvSpPr>
          <p:cNvPr id="4" name="Date Placeholder 3">
            <a:extLst>
              <a:ext uri="{FF2B5EF4-FFF2-40B4-BE49-F238E27FC236}">
                <a16:creationId xmlns:a16="http://schemas.microsoft.com/office/drawing/2014/main" id="{6DFFB4AB-4A33-A00E-6169-3E3E85B551F2}"/>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428CFC9F-8086-1A30-2F29-BD1D3F276747}"/>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C80FC817-25E4-AF42-8AEB-6A8949C41837}"/>
              </a:ext>
            </a:extLst>
          </p:cNvPr>
          <p:cNvSpPr>
            <a:spLocks noGrp="1"/>
          </p:cNvSpPr>
          <p:nvPr>
            <p:ph type="sldNum" sz="quarter" idx="12"/>
          </p:nvPr>
        </p:nvSpPr>
        <p:spPr/>
        <p:txBody>
          <a:bodyPr/>
          <a:lstStyle/>
          <a:p>
            <a:fld id="{87034D8C-3CB4-402A-BC46-2AB14C0FE90A}" type="slidenum">
              <a:rPr lang="en-US" smtClean="0"/>
              <a:pPr/>
              <a:t>131</a:t>
            </a:fld>
            <a:endParaRPr lang="en-US"/>
          </a:p>
        </p:txBody>
      </p:sp>
      <p:pic>
        <p:nvPicPr>
          <p:cNvPr id="10" name="Picture 9" descr="A mathematical equation with numbers and symbols&#10;&#10;Description automatically generated">
            <a:extLst>
              <a:ext uri="{FF2B5EF4-FFF2-40B4-BE49-F238E27FC236}">
                <a16:creationId xmlns:a16="http://schemas.microsoft.com/office/drawing/2014/main" id="{0092BE46-E640-D851-6436-405F931E54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5600" y="337619"/>
            <a:ext cx="5142050" cy="679797"/>
          </a:xfrm>
          <a:prstGeom prst="rect">
            <a:avLst/>
          </a:prstGeom>
        </p:spPr>
      </p:pic>
      <p:pic>
        <p:nvPicPr>
          <p:cNvPr id="12" name="Picture 11" descr="A graph of a number of lines&#10;&#10;Description automatically generated with medium confidence">
            <a:extLst>
              <a:ext uri="{FF2B5EF4-FFF2-40B4-BE49-F238E27FC236}">
                <a16:creationId xmlns:a16="http://schemas.microsoft.com/office/drawing/2014/main" id="{CC4C12C4-B9B6-141D-AEFA-B63783E4FD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057400"/>
            <a:ext cx="3504191" cy="3863595"/>
          </a:xfrm>
          <a:prstGeom prst="rect">
            <a:avLst/>
          </a:prstGeom>
        </p:spPr>
      </p:pic>
      <p:pic>
        <p:nvPicPr>
          <p:cNvPr id="14" name="Picture 13" descr="A graph of a function&#10;&#10;Description automatically generated">
            <a:extLst>
              <a:ext uri="{FF2B5EF4-FFF2-40B4-BE49-F238E27FC236}">
                <a16:creationId xmlns:a16="http://schemas.microsoft.com/office/drawing/2014/main" id="{C2B719DC-8281-1770-8644-37E529D4B4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5800" y="2077271"/>
            <a:ext cx="3844517" cy="3381389"/>
          </a:xfrm>
          <a:prstGeom prst="rect">
            <a:avLst/>
          </a:prstGeom>
        </p:spPr>
      </p:pic>
      <p:sp>
        <p:nvSpPr>
          <p:cNvPr id="15" name="TextBox 14">
            <a:extLst>
              <a:ext uri="{FF2B5EF4-FFF2-40B4-BE49-F238E27FC236}">
                <a16:creationId xmlns:a16="http://schemas.microsoft.com/office/drawing/2014/main" id="{A8730FDD-5779-1A99-DB80-BA1B7FF91CFF}"/>
              </a:ext>
            </a:extLst>
          </p:cNvPr>
          <p:cNvSpPr txBox="1"/>
          <p:nvPr/>
        </p:nvSpPr>
        <p:spPr>
          <a:xfrm>
            <a:off x="4304365" y="1889879"/>
            <a:ext cx="4230035" cy="3139321"/>
          </a:xfrm>
          <a:prstGeom prst="rect">
            <a:avLst/>
          </a:prstGeom>
          <a:noFill/>
        </p:spPr>
        <p:txBody>
          <a:bodyPr wrap="square" rtlCol="0">
            <a:spAutoFit/>
          </a:bodyPr>
          <a:lstStyle/>
          <a:p>
            <a:r>
              <a:rPr lang="en-AU" dirty="0"/>
              <a:t>CSM results</a:t>
            </a:r>
          </a:p>
          <a:p>
            <a:pPr marL="400050" indent="-400050">
              <a:buFont typeface="+mj-lt"/>
              <a:buAutoNum type="romanLcPeriod"/>
            </a:pPr>
            <a:r>
              <a:rPr lang="en-US" dirty="0"/>
              <a:t>Systematic errors considered and controlled</a:t>
            </a:r>
          </a:p>
          <a:p>
            <a:pPr marL="400050" indent="-400050">
              <a:buFont typeface="+mj-lt"/>
              <a:buAutoNum type="romanLcPeriod"/>
            </a:pPr>
            <a:r>
              <a:rPr lang="en-US" dirty="0"/>
              <a:t>Statistical errors associated with numerical algorithms small</a:t>
            </a:r>
          </a:p>
          <a:p>
            <a:pPr marL="400050" indent="-400050">
              <a:buFont typeface="+mj-lt"/>
              <a:buAutoNum type="romanLcPeriod"/>
            </a:pPr>
            <a:r>
              <a:rPr lang="en-US" dirty="0"/>
              <a:t>Parameter-free unification of nucleon gravitational form factors with data-consistent predictions for pion, kaon, and nucleon electromagnetic form factors [Yao:2024drm, Yao:2024uej]</a:t>
            </a:r>
          </a:p>
          <a:p>
            <a:r>
              <a:rPr lang="en-US" dirty="0"/>
              <a:t>CSM predictions are fully benchmarked</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09ABF4D-B244-5E0A-FCFB-99883021D781}"/>
                  </a:ext>
                </a:extLst>
              </p:cNvPr>
              <p:cNvSpPr txBox="1"/>
              <p:nvPr/>
            </p:nvSpPr>
            <p:spPr>
              <a:xfrm>
                <a:off x="8798985" y="1246274"/>
                <a:ext cx="3500602" cy="830997"/>
              </a:xfrm>
              <a:prstGeom prst="rect">
                <a:avLst/>
              </a:prstGeom>
              <a:noFill/>
            </p:spPr>
            <p:txBody>
              <a:bodyPr wrap="square" rtlCol="0">
                <a:spAutoFit/>
              </a:bodyPr>
              <a:lstStyle/>
              <a:p>
                <a:r>
                  <a:rPr lang="en-AU" sz="1600" dirty="0"/>
                  <a:t>CSM prediction (parameter-free) in precise agreement with inference from </a:t>
                </a:r>
                <a14:m>
                  <m:oMath xmlns:m="http://schemas.openxmlformats.org/officeDocument/2006/math">
                    <m:r>
                      <a:rPr lang="en-AU" sz="1600" b="0" i="1" smtClean="0">
                        <a:latin typeface="Cambria Math" panose="02040503050406030204" pitchFamily="18" charset="0"/>
                      </a:rPr>
                      <m:t>𝜋𝜋</m:t>
                    </m:r>
                    <m:r>
                      <a:rPr lang="en-AU" sz="1600" b="0" i="1" smtClean="0">
                        <a:latin typeface="Cambria Math" panose="02040503050406030204" pitchFamily="18" charset="0"/>
                      </a:rPr>
                      <m:t>, </m:t>
                    </m:r>
                    <m:r>
                      <a:rPr lang="en-AU" sz="1600" b="0" i="1" smtClean="0">
                        <a:latin typeface="Cambria Math" panose="02040503050406030204" pitchFamily="18" charset="0"/>
                      </a:rPr>
                      <m:t>𝐾</m:t>
                    </m:r>
                    <m:acc>
                      <m:accPr>
                        <m:chr m:val="̅"/>
                        <m:ctrlPr>
                          <a:rPr lang="en-AU" sz="1600" b="0" i="1" smtClean="0">
                            <a:latin typeface="Cambria Math" panose="02040503050406030204" pitchFamily="18" charset="0"/>
                          </a:rPr>
                        </m:ctrlPr>
                      </m:accPr>
                      <m:e>
                        <m:r>
                          <a:rPr lang="en-AU" sz="1600" b="0" i="1" smtClean="0">
                            <a:latin typeface="Cambria Math" panose="02040503050406030204" pitchFamily="18" charset="0"/>
                          </a:rPr>
                          <m:t>𝐾</m:t>
                        </m:r>
                      </m:e>
                    </m:acc>
                  </m:oMath>
                </a14:m>
                <a:r>
                  <a:rPr lang="en-AU" sz="1600" dirty="0"/>
                  <a:t> scattering data [Cao:2024zlf]</a:t>
                </a:r>
              </a:p>
            </p:txBody>
          </p:sp>
        </mc:Choice>
        <mc:Fallback xmlns="">
          <p:sp>
            <p:nvSpPr>
              <p:cNvPr id="16" name="TextBox 15">
                <a:extLst>
                  <a:ext uri="{FF2B5EF4-FFF2-40B4-BE49-F238E27FC236}">
                    <a16:creationId xmlns:a16="http://schemas.microsoft.com/office/drawing/2014/main" id="{309ABF4D-B244-5E0A-FCFB-99883021D781}"/>
                  </a:ext>
                </a:extLst>
              </p:cNvPr>
              <p:cNvSpPr txBox="1">
                <a:spLocks noRot="1" noChangeAspect="1" noMove="1" noResize="1" noEditPoints="1" noAdjustHandles="1" noChangeArrowheads="1" noChangeShapeType="1" noTextEdit="1"/>
              </p:cNvSpPr>
              <p:nvPr/>
            </p:nvSpPr>
            <p:spPr>
              <a:xfrm>
                <a:off x="8798985" y="1246274"/>
                <a:ext cx="3500602" cy="830997"/>
              </a:xfrm>
              <a:prstGeom prst="rect">
                <a:avLst/>
              </a:prstGeom>
              <a:blipFill>
                <a:blip r:embed="rId5"/>
                <a:stretch>
                  <a:fillRect l="-870" t="-2190" b="-8029"/>
                </a:stretch>
              </a:blipFill>
            </p:spPr>
            <p:txBody>
              <a:bodyPr/>
              <a:lstStyle/>
              <a:p>
                <a:r>
                  <a:rPr lang="en-AU">
                    <a:noFill/>
                  </a:rPr>
                  <a:t> </a:t>
                </a:r>
              </a:p>
            </p:txBody>
          </p:sp>
        </mc:Fallback>
      </mc:AlternateContent>
    </p:spTree>
    <p:extLst>
      <p:ext uri="{BB962C8B-B14F-4D97-AF65-F5344CB8AC3E}">
        <p14:creationId xmlns:p14="http://schemas.microsoft.com/office/powerpoint/2010/main" val="277769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ACEA9B-ACF9-AFC8-508E-C1516F6944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B9507E-C560-D4DB-7CC9-78313242C593}"/>
              </a:ext>
            </a:extLst>
          </p:cNvPr>
          <p:cNvSpPr>
            <a:spLocks noGrp="1"/>
          </p:cNvSpPr>
          <p:nvPr>
            <p:ph type="title"/>
          </p:nvPr>
        </p:nvSpPr>
        <p:spPr/>
        <p:txBody>
          <a:bodyPr/>
          <a:lstStyle/>
          <a:p>
            <a:r>
              <a:rPr lang="en-AU" sz="2800" b="0" i="1" dirty="0">
                <a:ln w="0"/>
                <a:solidFill>
                  <a:schemeClr val="accent1"/>
                </a:solidFill>
                <a:effectLst>
                  <a:outerShdw blurRad="38100" dist="25400" dir="5400000" algn="ctr" rotWithShape="0">
                    <a:srgbClr val="6E747A">
                      <a:alpha val="43000"/>
                    </a:srgbClr>
                  </a:outerShdw>
                </a:effectLst>
              </a:rPr>
              <a:t>Gravitational Form Factors</a:t>
            </a:r>
            <a:br>
              <a:rPr lang="en-AU" sz="2800" b="0" i="1" dirty="0">
                <a:ln w="0"/>
                <a:solidFill>
                  <a:schemeClr val="accent1"/>
                </a:solidFill>
                <a:effectLst>
                  <a:outerShdw blurRad="38100" dist="25400" dir="5400000" algn="ctr" rotWithShape="0">
                    <a:srgbClr val="6E747A">
                      <a:alpha val="43000"/>
                    </a:srgbClr>
                  </a:outerShdw>
                </a:effectLst>
              </a:rPr>
            </a:br>
            <a:r>
              <a:rPr lang="en-AU" sz="2800" b="0" i="1" dirty="0">
                <a:ln w="0"/>
                <a:solidFill>
                  <a:schemeClr val="accent1"/>
                </a:solidFill>
                <a:effectLst>
                  <a:outerShdw blurRad="38100" dist="25400" dir="5400000" algn="ctr" rotWithShape="0">
                    <a:srgbClr val="6E747A">
                      <a:alpha val="43000"/>
                    </a:srgbClr>
                  </a:outerShdw>
                </a:effectLst>
              </a:rPr>
              <a:t>Mass, Spin, Pressure Distributions</a:t>
            </a:r>
            <a:endParaRPr lang="en-AU" dirty="0"/>
          </a:p>
        </p:txBody>
      </p:sp>
      <p:sp>
        <p:nvSpPr>
          <p:cNvPr id="3" name="Content Placeholder 2">
            <a:extLst>
              <a:ext uri="{FF2B5EF4-FFF2-40B4-BE49-F238E27FC236}">
                <a16:creationId xmlns:a16="http://schemas.microsoft.com/office/drawing/2014/main" id="{422BCF8F-3FCA-C6F4-8298-42AAF1B7BBF4}"/>
              </a:ext>
            </a:extLst>
          </p:cNvPr>
          <p:cNvSpPr>
            <a:spLocks noGrp="1"/>
          </p:cNvSpPr>
          <p:nvPr>
            <p:ph idx="1"/>
          </p:nvPr>
        </p:nvSpPr>
        <p:spPr>
          <a:xfrm>
            <a:off x="609600" y="1219200"/>
            <a:ext cx="10972800" cy="4525963"/>
          </a:xfrm>
        </p:spPr>
        <p:txBody>
          <a:bodyPr/>
          <a:lstStyle/>
          <a:p>
            <a:r>
              <a:rPr lang="en-AU" dirty="0"/>
              <a:t>Prediction built from </a:t>
            </a:r>
          </a:p>
          <a:p>
            <a:pPr marL="400050" lvl="1" indent="0">
              <a:spcBef>
                <a:spcPts val="0"/>
              </a:spcBef>
              <a:buNone/>
            </a:pPr>
            <a:r>
              <a:rPr lang="en-AU" sz="2200" dirty="0"/>
              <a:t>Zhao-Qian’s results </a:t>
            </a:r>
          </a:p>
        </p:txBody>
      </p:sp>
      <p:sp>
        <p:nvSpPr>
          <p:cNvPr id="4" name="Date Placeholder 3">
            <a:extLst>
              <a:ext uri="{FF2B5EF4-FFF2-40B4-BE49-F238E27FC236}">
                <a16:creationId xmlns:a16="http://schemas.microsoft.com/office/drawing/2014/main" id="{953A4856-9856-6545-831B-81EC1E80A1E6}"/>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6C04DE7A-3A11-43D4-F3CA-3A2A98F66BBB}"/>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2B0DCA67-2637-36B7-7777-EDEC0AD738C0}"/>
              </a:ext>
            </a:extLst>
          </p:cNvPr>
          <p:cNvSpPr>
            <a:spLocks noGrp="1"/>
          </p:cNvSpPr>
          <p:nvPr>
            <p:ph type="sldNum" sz="quarter" idx="12"/>
          </p:nvPr>
        </p:nvSpPr>
        <p:spPr/>
        <p:txBody>
          <a:bodyPr/>
          <a:lstStyle/>
          <a:p>
            <a:fld id="{87034D8C-3CB4-402A-BC46-2AB14C0FE90A}" type="slidenum">
              <a:rPr lang="en-US" smtClean="0"/>
              <a:pPr/>
              <a:t>132</a:t>
            </a:fld>
            <a:endParaRPr lang="en-US"/>
          </a:p>
        </p:txBody>
      </p:sp>
      <p:pic>
        <p:nvPicPr>
          <p:cNvPr id="10" name="Picture 9" descr="A mathematical equation with numbers and symbols&#10;&#10;Description automatically generated">
            <a:extLst>
              <a:ext uri="{FF2B5EF4-FFF2-40B4-BE49-F238E27FC236}">
                <a16:creationId xmlns:a16="http://schemas.microsoft.com/office/drawing/2014/main" id="{AB1891AF-6827-2E66-2087-B803CB47F4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5600" y="337619"/>
            <a:ext cx="5142050" cy="679797"/>
          </a:xfrm>
          <a:prstGeom prst="rect">
            <a:avLst/>
          </a:prstGeom>
        </p:spPr>
      </p:pic>
      <p:pic>
        <p:nvPicPr>
          <p:cNvPr id="12" name="Picture 11" descr="A graph of a number of lines&#10;&#10;Description automatically generated with medium confidence">
            <a:extLst>
              <a:ext uri="{FF2B5EF4-FFF2-40B4-BE49-F238E27FC236}">
                <a16:creationId xmlns:a16="http://schemas.microsoft.com/office/drawing/2014/main" id="{69FB8DC5-B7B0-F5AF-AD2C-6B9E898FF5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057400"/>
            <a:ext cx="3504191" cy="3863595"/>
          </a:xfrm>
          <a:prstGeom prst="rect">
            <a:avLst/>
          </a:prstGeom>
        </p:spPr>
      </p:pic>
      <p:pic>
        <p:nvPicPr>
          <p:cNvPr id="14" name="Picture 13" descr="A graph of a function&#10;&#10;Description automatically generated">
            <a:extLst>
              <a:ext uri="{FF2B5EF4-FFF2-40B4-BE49-F238E27FC236}">
                <a16:creationId xmlns:a16="http://schemas.microsoft.com/office/drawing/2014/main" id="{6CEDF129-3300-9093-0DC5-3D7BEFD0D5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5800" y="2077271"/>
            <a:ext cx="3844517" cy="338138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C096C46-CE86-9204-A948-41A18F61AEBF}"/>
                  </a:ext>
                </a:extLst>
              </p:cNvPr>
              <p:cNvSpPr txBox="1"/>
              <p:nvPr/>
            </p:nvSpPr>
            <p:spPr>
              <a:xfrm>
                <a:off x="8798985" y="1246274"/>
                <a:ext cx="3500602" cy="830997"/>
              </a:xfrm>
              <a:prstGeom prst="rect">
                <a:avLst/>
              </a:prstGeom>
              <a:noFill/>
            </p:spPr>
            <p:txBody>
              <a:bodyPr wrap="square" rtlCol="0">
                <a:spAutoFit/>
              </a:bodyPr>
              <a:lstStyle/>
              <a:p>
                <a:r>
                  <a:rPr lang="en-AU" sz="1600" dirty="0"/>
                  <a:t>CSM prediction (parameter-free) in precise agreement with inference from </a:t>
                </a:r>
                <a14:m>
                  <m:oMath xmlns:m="http://schemas.openxmlformats.org/officeDocument/2006/math">
                    <m:r>
                      <a:rPr lang="en-AU" sz="1600" b="0" i="1" smtClean="0">
                        <a:latin typeface="Cambria Math" panose="02040503050406030204" pitchFamily="18" charset="0"/>
                      </a:rPr>
                      <m:t>𝜋𝜋</m:t>
                    </m:r>
                    <m:r>
                      <a:rPr lang="en-AU" sz="1600" b="0" i="1" smtClean="0">
                        <a:latin typeface="Cambria Math" panose="02040503050406030204" pitchFamily="18" charset="0"/>
                      </a:rPr>
                      <m:t>, </m:t>
                    </m:r>
                    <m:r>
                      <a:rPr lang="en-AU" sz="1600" b="0" i="1" smtClean="0">
                        <a:latin typeface="Cambria Math" panose="02040503050406030204" pitchFamily="18" charset="0"/>
                      </a:rPr>
                      <m:t>𝐾</m:t>
                    </m:r>
                    <m:acc>
                      <m:accPr>
                        <m:chr m:val="̅"/>
                        <m:ctrlPr>
                          <a:rPr lang="en-AU" sz="1600" b="0" i="1" smtClean="0">
                            <a:latin typeface="Cambria Math" panose="02040503050406030204" pitchFamily="18" charset="0"/>
                          </a:rPr>
                        </m:ctrlPr>
                      </m:accPr>
                      <m:e>
                        <m:r>
                          <a:rPr lang="en-AU" sz="1600" b="0" i="1" smtClean="0">
                            <a:latin typeface="Cambria Math" panose="02040503050406030204" pitchFamily="18" charset="0"/>
                          </a:rPr>
                          <m:t>𝐾</m:t>
                        </m:r>
                      </m:e>
                    </m:acc>
                  </m:oMath>
                </a14:m>
                <a:r>
                  <a:rPr lang="en-AU" sz="1600" dirty="0"/>
                  <a:t> scattering data [Cao:2024zlf]</a:t>
                </a:r>
              </a:p>
            </p:txBody>
          </p:sp>
        </mc:Choice>
        <mc:Fallback xmlns="">
          <p:sp>
            <p:nvSpPr>
              <p:cNvPr id="16" name="TextBox 15">
                <a:extLst>
                  <a:ext uri="{FF2B5EF4-FFF2-40B4-BE49-F238E27FC236}">
                    <a16:creationId xmlns:a16="http://schemas.microsoft.com/office/drawing/2014/main" id="{AC096C46-CE86-9204-A948-41A18F61AEBF}"/>
                  </a:ext>
                </a:extLst>
              </p:cNvPr>
              <p:cNvSpPr txBox="1">
                <a:spLocks noRot="1" noChangeAspect="1" noMove="1" noResize="1" noEditPoints="1" noAdjustHandles="1" noChangeArrowheads="1" noChangeShapeType="1" noTextEdit="1"/>
              </p:cNvSpPr>
              <p:nvPr/>
            </p:nvSpPr>
            <p:spPr>
              <a:xfrm>
                <a:off x="8798985" y="1246274"/>
                <a:ext cx="3500602" cy="830997"/>
              </a:xfrm>
              <a:prstGeom prst="rect">
                <a:avLst/>
              </a:prstGeom>
              <a:blipFill>
                <a:blip r:embed="rId5"/>
                <a:stretch>
                  <a:fillRect l="-870" t="-2190" b="-8029"/>
                </a:stretch>
              </a:blipFill>
            </p:spPr>
            <p:txBody>
              <a:bodyPr/>
              <a:lstStyle/>
              <a:p>
                <a:r>
                  <a:rPr lang="en-AU">
                    <a:noFill/>
                  </a:rPr>
                  <a:t> </a:t>
                </a:r>
              </a:p>
            </p:txBody>
          </p:sp>
        </mc:Fallback>
      </mc:AlternateContent>
      <p:sp>
        <p:nvSpPr>
          <p:cNvPr id="17" name="TextBox 16">
            <a:extLst>
              <a:ext uri="{FF2B5EF4-FFF2-40B4-BE49-F238E27FC236}">
                <a16:creationId xmlns:a16="http://schemas.microsoft.com/office/drawing/2014/main" id="{D826DFEE-F4D6-F44E-7411-C38B6B670F5F}"/>
              </a:ext>
            </a:extLst>
          </p:cNvPr>
          <p:cNvSpPr txBox="1"/>
          <p:nvPr/>
        </p:nvSpPr>
        <p:spPr>
          <a:xfrm>
            <a:off x="4215342" y="1524000"/>
            <a:ext cx="4319058" cy="4916731"/>
          </a:xfrm>
          <a:prstGeom prst="rect">
            <a:avLst/>
          </a:prstGeom>
          <a:noFill/>
        </p:spPr>
        <p:txBody>
          <a:bodyPr wrap="square" rtlCol="0">
            <a:spAutoFit/>
          </a:bodyPr>
          <a:lstStyle/>
          <a:p>
            <a:r>
              <a:rPr lang="en-AU" u="sng" dirty="0"/>
              <a:t>My position</a:t>
            </a:r>
            <a:r>
              <a:rPr lang="en-AU" dirty="0"/>
              <a:t> </a:t>
            </a:r>
          </a:p>
          <a:p>
            <a:pPr marL="285750" indent="-285750">
              <a:spcBef>
                <a:spcPts val="300"/>
              </a:spcBef>
              <a:buFont typeface="Wingdings" panose="05000000000000000000" pitchFamily="2" charset="2"/>
              <a:buChar char="ü"/>
            </a:pPr>
            <a:r>
              <a:rPr lang="en-US" dirty="0"/>
              <a:t>Breadths of application &amp; success of the parameter-free framework employed suggest that predictions delivered should serve as benchmarks for future phenomenology and theory.  </a:t>
            </a:r>
          </a:p>
          <a:p>
            <a:pPr marL="285750" indent="-285750">
              <a:spcBef>
                <a:spcPts val="300"/>
              </a:spcBef>
              <a:buFont typeface="Wingdings" panose="05000000000000000000" pitchFamily="2" charset="2"/>
              <a:buChar char="ü"/>
            </a:pPr>
            <a:r>
              <a:rPr lang="en-US" dirty="0"/>
              <a:t>No improvement on CSM study can be anticipated before lattice-QCD analyses have simultaneously delivered infinite-volume, continuum-limit, carefully </a:t>
            </a:r>
            <a:r>
              <a:rPr lang="en-US" dirty="0" err="1"/>
              <a:t>renormalised</a:t>
            </a:r>
            <a:r>
              <a:rPr lang="en-US" dirty="0"/>
              <a:t>, physical pion mass studies of all physical properties discussed, </a:t>
            </a:r>
            <a:r>
              <a:rPr lang="en-US" i="1" dirty="0"/>
              <a:t>viz</a:t>
            </a:r>
            <a:r>
              <a:rPr lang="en-US" dirty="0"/>
              <a:t>. pion, kaon, nucleon electromagnetic and gravitational FFs.</a:t>
            </a:r>
          </a:p>
          <a:p>
            <a:pPr marL="285750" indent="-285750">
              <a:spcBef>
                <a:spcPts val="300"/>
              </a:spcBef>
              <a:buFont typeface="Wingdings" panose="05000000000000000000" pitchFamily="2" charset="2"/>
              <a:buChar char="ü"/>
            </a:pPr>
            <a:r>
              <a:rPr lang="en-US" dirty="0"/>
              <a:t>CSM predictions are truly setting the standard against which future calculations/inferences should be judged</a:t>
            </a:r>
          </a:p>
        </p:txBody>
      </p:sp>
    </p:spTree>
    <p:extLst>
      <p:ext uri="{BB962C8B-B14F-4D97-AF65-F5344CB8AC3E}">
        <p14:creationId xmlns:p14="http://schemas.microsoft.com/office/powerpoint/2010/main" val="224740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1120D-0F29-DCCA-FEE3-7F4BAE56A96D}"/>
              </a:ext>
            </a:extLst>
          </p:cNvPr>
          <p:cNvSpPr>
            <a:spLocks noGrp="1"/>
          </p:cNvSpPr>
          <p:nvPr>
            <p:ph type="title"/>
          </p:nvPr>
        </p:nvSpPr>
        <p:spPr/>
        <p:txBody>
          <a:bodyPr/>
          <a:lstStyle/>
          <a:p>
            <a:endParaRPr lang="en-AU"/>
          </a:p>
        </p:txBody>
      </p:sp>
      <p:sp>
        <p:nvSpPr>
          <p:cNvPr id="3" name="Text Placeholder 2">
            <a:extLst>
              <a:ext uri="{FF2B5EF4-FFF2-40B4-BE49-F238E27FC236}">
                <a16:creationId xmlns:a16="http://schemas.microsoft.com/office/drawing/2014/main" id="{D7207306-A80F-AE93-006D-0AD6FE5FE3E5}"/>
              </a:ext>
            </a:extLst>
          </p:cNvPr>
          <p:cNvSpPr>
            <a:spLocks noGrp="1"/>
          </p:cNvSpPr>
          <p:nvPr>
            <p:ph type="body" idx="1"/>
          </p:nvPr>
        </p:nvSpPr>
        <p:spPr/>
        <p:txBody>
          <a:bodyPr/>
          <a:lstStyle/>
          <a:p>
            <a:endParaRPr lang="en-AU"/>
          </a:p>
        </p:txBody>
      </p:sp>
      <p:sp>
        <p:nvSpPr>
          <p:cNvPr id="4" name="Date Placeholder 3">
            <a:extLst>
              <a:ext uri="{FF2B5EF4-FFF2-40B4-BE49-F238E27FC236}">
                <a16:creationId xmlns:a16="http://schemas.microsoft.com/office/drawing/2014/main" id="{FEDA2FE2-9050-E34A-D5B0-14D4DDD79E46}"/>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9788377F-D7B5-9121-5A31-24E90269C51A}"/>
              </a:ext>
            </a:extLst>
          </p:cNvPr>
          <p:cNvSpPr>
            <a:spLocks noGrp="1"/>
          </p:cNvSpPr>
          <p:nvPr>
            <p:ph type="ftr" sz="quarter" idx="11"/>
          </p:nvPr>
        </p:nvSpPr>
        <p:spPr/>
        <p:txBody>
          <a:bodyPr/>
          <a:lstStyle/>
          <a:p>
            <a:r>
              <a:rPr lang="en-US"/>
              <a:t>Craig Roberts: cdroberts@nju.edu.cn  465 .. 25/04/11 ..."Strong Interactions and the Standard Model"</a:t>
            </a:r>
          </a:p>
        </p:txBody>
      </p:sp>
      <p:sp>
        <p:nvSpPr>
          <p:cNvPr id="6" name="Slide Number Placeholder 5">
            <a:extLst>
              <a:ext uri="{FF2B5EF4-FFF2-40B4-BE49-F238E27FC236}">
                <a16:creationId xmlns:a16="http://schemas.microsoft.com/office/drawing/2014/main" id="{E60A9083-C4BD-9E6B-2B60-4227B9D0AD1B}"/>
              </a:ext>
            </a:extLst>
          </p:cNvPr>
          <p:cNvSpPr>
            <a:spLocks noGrp="1"/>
          </p:cNvSpPr>
          <p:nvPr>
            <p:ph type="sldNum" sz="quarter" idx="12"/>
          </p:nvPr>
        </p:nvSpPr>
        <p:spPr/>
        <p:txBody>
          <a:bodyPr/>
          <a:lstStyle/>
          <a:p>
            <a:fld id="{87034D8C-3CB4-402A-BC46-2AB14C0FE90A}" type="slidenum">
              <a:rPr lang="en-US" smtClean="0"/>
              <a:pPr/>
              <a:t>14</a:t>
            </a:fld>
            <a:endParaRPr lang="en-US"/>
          </a:p>
        </p:txBody>
      </p:sp>
      <p:pic>
        <p:nvPicPr>
          <p:cNvPr id="8" name="Picture 7">
            <a:extLst>
              <a:ext uri="{FF2B5EF4-FFF2-40B4-BE49-F238E27FC236}">
                <a16:creationId xmlns:a16="http://schemas.microsoft.com/office/drawing/2014/main" id="{7033CB2F-87F1-62AD-434C-3FFC43B1A7D2}"/>
              </a:ext>
            </a:extLst>
          </p:cNvPr>
          <p:cNvPicPr>
            <a:picLocks noChangeAspect="1"/>
          </p:cNvPicPr>
          <p:nvPr/>
        </p:nvPicPr>
        <p:blipFill>
          <a:blip r:embed="rId2"/>
          <a:stretch>
            <a:fillRect/>
          </a:stretch>
        </p:blipFill>
        <p:spPr>
          <a:xfrm>
            <a:off x="456711" y="716045"/>
            <a:ext cx="11278577" cy="5425910"/>
          </a:xfrm>
          <a:prstGeom prst="rect">
            <a:avLst/>
          </a:prstGeom>
        </p:spPr>
      </p:pic>
    </p:spTree>
    <p:extLst>
      <p:ext uri="{BB962C8B-B14F-4D97-AF65-F5344CB8AC3E}">
        <p14:creationId xmlns:p14="http://schemas.microsoft.com/office/powerpoint/2010/main" val="2857921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What is Quantum?</a:t>
            </a:r>
          </a:p>
        </p:txBody>
      </p:sp>
      <p:sp>
        <p:nvSpPr>
          <p:cNvPr id="3" name="Content Placeholder 2"/>
          <p:cNvSpPr>
            <a:spLocks noGrp="1"/>
          </p:cNvSpPr>
          <p:nvPr>
            <p:ph idx="1"/>
          </p:nvPr>
        </p:nvSpPr>
        <p:spPr>
          <a:xfrm>
            <a:off x="1573209" y="1189040"/>
            <a:ext cx="8175714" cy="4525963"/>
          </a:xfrm>
        </p:spPr>
        <p:txBody>
          <a:bodyPr/>
          <a:lstStyle/>
          <a:p>
            <a:r>
              <a:rPr lang="en-GB" sz="2400" dirty="0"/>
              <a:t>Inventors of Quantum Mechanics </a:t>
            </a:r>
          </a:p>
          <a:p>
            <a:pPr lvl="1"/>
            <a:r>
              <a:rPr lang="en-GB" sz="2400" dirty="0"/>
              <a:t>Albert Einstein</a:t>
            </a:r>
          </a:p>
          <a:p>
            <a:pPr lvl="2"/>
            <a:r>
              <a:rPr lang="en-GB" sz="1800" dirty="0"/>
              <a:t>Nobel Prize for explaining the photoelectric effect</a:t>
            </a:r>
          </a:p>
          <a:p>
            <a:pPr lvl="3"/>
            <a:r>
              <a:rPr lang="en-GB" sz="1800" dirty="0"/>
              <a:t>1905 (prize 1921)</a:t>
            </a:r>
          </a:p>
          <a:p>
            <a:pPr lvl="2"/>
            <a:r>
              <a:rPr lang="en-GB" sz="1800" dirty="0"/>
              <a:t>electromagnetic waves → photons</a:t>
            </a:r>
          </a:p>
          <a:p>
            <a:pPr lvl="2"/>
            <a:r>
              <a:rPr lang="en-AU" sz="1800" dirty="0"/>
              <a:t>“</a:t>
            </a:r>
            <a:r>
              <a:rPr lang="en-AU" sz="1800" i="1" dirty="0"/>
              <a:t>According to the assumption to be contemplated here, when a light ray is spreading from a point, the energy is not distributed continuously over ever-increasing spaces, but consists of a finite number of 'energy quanta' that are localized in points in space, move without dividing, and can be absorbed or generated only as a whole</a:t>
            </a:r>
            <a:r>
              <a:rPr lang="en-AU" sz="1800" dirty="0"/>
              <a:t>.”</a:t>
            </a:r>
          </a:p>
          <a:p>
            <a:pPr lvl="2"/>
            <a:r>
              <a:rPr lang="en-AU" sz="1800" dirty="0"/>
              <a:t>1926 … light quanta first called “photons” … </a:t>
            </a:r>
            <a:r>
              <a:rPr lang="en-AU" sz="1800" dirty="0" err="1"/>
              <a:t>Wolfers</a:t>
            </a:r>
            <a:r>
              <a:rPr lang="en-AU" sz="1800" dirty="0"/>
              <a:t> (optics) and Lewis (chemist)</a:t>
            </a:r>
            <a:endParaRPr lang="en-GB" sz="1800" dirty="0"/>
          </a:p>
        </p:txBody>
      </p:sp>
      <p:sp>
        <p:nvSpPr>
          <p:cNvPr id="4" name="Date Placeholder 3"/>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p:cNvSpPr>
            <a:spLocks noGrp="1"/>
          </p:cNvSpPr>
          <p:nvPr>
            <p:ph type="sldNum" sz="quarter" idx="12"/>
          </p:nvPr>
        </p:nvSpPr>
        <p:spPr/>
        <p:txBody>
          <a:bodyPr/>
          <a:lstStyle/>
          <a:p>
            <a:fld id="{87034D8C-3CB4-402A-BC46-2AB14C0FE90A}" type="slidenum">
              <a:rPr lang="en-US" smtClean="0"/>
              <a:pPr/>
              <a:t>15</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4864" y="152406"/>
            <a:ext cx="1944676" cy="6321425"/>
          </a:xfrm>
          <a:prstGeom prst="rect">
            <a:avLst/>
          </a:prstGeom>
        </p:spPr>
      </p:pic>
      <p:sp>
        <p:nvSpPr>
          <p:cNvPr id="8" name="TextBox 7"/>
          <p:cNvSpPr txBox="1"/>
          <p:nvPr/>
        </p:nvSpPr>
        <p:spPr>
          <a:xfrm>
            <a:off x="10027575" y="1170544"/>
            <a:ext cx="841080" cy="369332"/>
          </a:xfrm>
          <a:prstGeom prst="rect">
            <a:avLst/>
          </a:prstGeom>
          <a:noFill/>
        </p:spPr>
        <p:txBody>
          <a:bodyPr wrap="square" rtlCol="0">
            <a:spAutoFit/>
          </a:bodyPr>
          <a:lstStyle/>
          <a:p>
            <a:r>
              <a:rPr lang="en-GB" dirty="0">
                <a:solidFill>
                  <a:srgbClr val="FFFF00"/>
                </a:solidFill>
              </a:rPr>
              <a:t>Planck</a:t>
            </a:r>
          </a:p>
        </p:txBody>
      </p:sp>
      <p:sp>
        <p:nvSpPr>
          <p:cNvPr id="9" name="TextBox 8"/>
          <p:cNvSpPr txBox="1"/>
          <p:nvPr/>
        </p:nvSpPr>
        <p:spPr>
          <a:xfrm>
            <a:off x="10878700" y="1154668"/>
            <a:ext cx="982352" cy="369332"/>
          </a:xfrm>
          <a:prstGeom prst="rect">
            <a:avLst/>
          </a:prstGeom>
          <a:noFill/>
        </p:spPr>
        <p:txBody>
          <a:bodyPr wrap="square" rtlCol="0">
            <a:spAutoFit/>
          </a:bodyPr>
          <a:lstStyle/>
          <a:p>
            <a:r>
              <a:rPr lang="en-GB" dirty="0">
                <a:solidFill>
                  <a:srgbClr val="FFFF00"/>
                </a:solidFill>
              </a:rPr>
              <a:t>Einstein</a:t>
            </a:r>
          </a:p>
        </p:txBody>
      </p:sp>
      <p:sp>
        <p:nvSpPr>
          <p:cNvPr id="10" name="TextBox 9"/>
          <p:cNvSpPr txBox="1"/>
          <p:nvPr/>
        </p:nvSpPr>
        <p:spPr>
          <a:xfrm>
            <a:off x="10130654" y="2362200"/>
            <a:ext cx="673956" cy="369332"/>
          </a:xfrm>
          <a:prstGeom prst="rect">
            <a:avLst/>
          </a:prstGeom>
          <a:noFill/>
        </p:spPr>
        <p:txBody>
          <a:bodyPr wrap="square" rtlCol="0">
            <a:spAutoFit/>
          </a:bodyPr>
          <a:lstStyle/>
          <a:p>
            <a:r>
              <a:rPr lang="en-GB" dirty="0">
                <a:solidFill>
                  <a:srgbClr val="FFFF00"/>
                </a:solidFill>
              </a:rPr>
              <a:t>Bohr</a:t>
            </a:r>
          </a:p>
        </p:txBody>
      </p:sp>
      <p:sp>
        <p:nvSpPr>
          <p:cNvPr id="11" name="TextBox 10"/>
          <p:cNvSpPr txBox="1"/>
          <p:nvPr/>
        </p:nvSpPr>
        <p:spPr>
          <a:xfrm>
            <a:off x="10763036" y="2362200"/>
            <a:ext cx="1200364" cy="369332"/>
          </a:xfrm>
          <a:prstGeom prst="rect">
            <a:avLst/>
          </a:prstGeom>
          <a:noFill/>
        </p:spPr>
        <p:txBody>
          <a:bodyPr wrap="square" rtlCol="0">
            <a:spAutoFit/>
          </a:bodyPr>
          <a:lstStyle/>
          <a:p>
            <a:r>
              <a:rPr lang="en-GB" dirty="0">
                <a:solidFill>
                  <a:srgbClr val="FFFF00"/>
                </a:solidFill>
              </a:rPr>
              <a:t>de Broglie</a:t>
            </a:r>
          </a:p>
        </p:txBody>
      </p:sp>
      <p:sp>
        <p:nvSpPr>
          <p:cNvPr id="12" name="TextBox 11"/>
          <p:cNvSpPr txBox="1"/>
          <p:nvPr/>
        </p:nvSpPr>
        <p:spPr>
          <a:xfrm>
            <a:off x="10130654" y="3669268"/>
            <a:ext cx="673956" cy="369332"/>
          </a:xfrm>
          <a:prstGeom prst="rect">
            <a:avLst/>
          </a:prstGeom>
          <a:noFill/>
        </p:spPr>
        <p:txBody>
          <a:bodyPr wrap="square" rtlCol="0">
            <a:spAutoFit/>
          </a:bodyPr>
          <a:lstStyle/>
          <a:p>
            <a:r>
              <a:rPr lang="en-GB" dirty="0">
                <a:solidFill>
                  <a:srgbClr val="FFFF00"/>
                </a:solidFill>
              </a:rPr>
              <a:t>Born</a:t>
            </a:r>
          </a:p>
        </p:txBody>
      </p:sp>
      <p:sp>
        <p:nvSpPr>
          <p:cNvPr id="13" name="TextBox 12"/>
          <p:cNvSpPr txBox="1"/>
          <p:nvPr/>
        </p:nvSpPr>
        <p:spPr>
          <a:xfrm>
            <a:off x="11013552" y="3657600"/>
            <a:ext cx="706426" cy="369332"/>
          </a:xfrm>
          <a:prstGeom prst="rect">
            <a:avLst/>
          </a:prstGeom>
          <a:noFill/>
        </p:spPr>
        <p:txBody>
          <a:bodyPr wrap="square" rtlCol="0">
            <a:spAutoFit/>
          </a:bodyPr>
          <a:lstStyle/>
          <a:p>
            <a:r>
              <a:rPr lang="en-GB" dirty="0">
                <a:solidFill>
                  <a:srgbClr val="FFFF00"/>
                </a:solidFill>
              </a:rPr>
              <a:t>Dirac</a:t>
            </a:r>
          </a:p>
        </p:txBody>
      </p:sp>
      <p:sp>
        <p:nvSpPr>
          <p:cNvPr id="14" name="TextBox 13"/>
          <p:cNvSpPr txBox="1"/>
          <p:nvPr/>
        </p:nvSpPr>
        <p:spPr>
          <a:xfrm>
            <a:off x="9878038" y="4888468"/>
            <a:ext cx="1327174" cy="369332"/>
          </a:xfrm>
          <a:prstGeom prst="rect">
            <a:avLst/>
          </a:prstGeom>
          <a:noFill/>
        </p:spPr>
        <p:txBody>
          <a:bodyPr wrap="square" rtlCol="0">
            <a:spAutoFit/>
          </a:bodyPr>
          <a:lstStyle/>
          <a:p>
            <a:r>
              <a:rPr lang="en-GB" dirty="0">
                <a:solidFill>
                  <a:srgbClr val="FFFF00"/>
                </a:solidFill>
              </a:rPr>
              <a:t>Heisenberg</a:t>
            </a:r>
          </a:p>
        </p:txBody>
      </p:sp>
      <p:sp>
        <p:nvSpPr>
          <p:cNvPr id="15" name="TextBox 14"/>
          <p:cNvSpPr txBox="1"/>
          <p:nvPr/>
        </p:nvSpPr>
        <p:spPr>
          <a:xfrm>
            <a:off x="11165385" y="4901168"/>
            <a:ext cx="636585" cy="369332"/>
          </a:xfrm>
          <a:prstGeom prst="rect">
            <a:avLst/>
          </a:prstGeom>
          <a:noFill/>
        </p:spPr>
        <p:txBody>
          <a:bodyPr wrap="none" rtlCol="0">
            <a:spAutoFit/>
          </a:bodyPr>
          <a:lstStyle/>
          <a:p>
            <a:r>
              <a:rPr lang="en-GB" dirty="0">
                <a:solidFill>
                  <a:srgbClr val="FFFF00"/>
                </a:solidFill>
              </a:rPr>
              <a:t>Pauli</a:t>
            </a:r>
          </a:p>
        </p:txBody>
      </p:sp>
      <p:sp>
        <p:nvSpPr>
          <p:cNvPr id="17" name="TextBox 16"/>
          <p:cNvSpPr txBox="1"/>
          <p:nvPr/>
        </p:nvSpPr>
        <p:spPr>
          <a:xfrm>
            <a:off x="9968636" y="6171972"/>
            <a:ext cx="1057149" cy="307777"/>
          </a:xfrm>
          <a:prstGeom prst="rect">
            <a:avLst/>
          </a:prstGeom>
          <a:noFill/>
        </p:spPr>
        <p:txBody>
          <a:bodyPr wrap="none" rtlCol="0">
            <a:spAutoFit/>
          </a:bodyPr>
          <a:lstStyle/>
          <a:p>
            <a:r>
              <a:rPr lang="en-GB" sz="1400" dirty="0">
                <a:solidFill>
                  <a:schemeClr val="bg2">
                    <a:lumMod val="10000"/>
                  </a:schemeClr>
                </a:solidFill>
              </a:rPr>
              <a:t>Schrödinger</a:t>
            </a:r>
          </a:p>
        </p:txBody>
      </p:sp>
      <p:sp>
        <p:nvSpPr>
          <p:cNvPr id="18" name="TextBox 17"/>
          <p:cNvSpPr txBox="1"/>
          <p:nvPr/>
        </p:nvSpPr>
        <p:spPr>
          <a:xfrm>
            <a:off x="10936953" y="6161292"/>
            <a:ext cx="852541" cy="307777"/>
          </a:xfrm>
          <a:prstGeom prst="rect">
            <a:avLst/>
          </a:prstGeom>
          <a:noFill/>
        </p:spPr>
        <p:txBody>
          <a:bodyPr wrap="none" rtlCol="0">
            <a:spAutoFit/>
          </a:bodyPr>
          <a:lstStyle/>
          <a:p>
            <a:r>
              <a:rPr lang="en-GB" sz="1400" dirty="0">
                <a:solidFill>
                  <a:schemeClr val="bg2">
                    <a:lumMod val="25000"/>
                  </a:schemeClr>
                </a:solidFill>
              </a:rPr>
              <a:t>Feynman</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272" y="3722416"/>
            <a:ext cx="2003445" cy="2357503"/>
          </a:xfrm>
          <a:prstGeom prst="rect">
            <a:avLst/>
          </a:prstGeom>
        </p:spPr>
      </p:pic>
      <p:sp>
        <p:nvSpPr>
          <p:cNvPr id="16" name="TextBox 15">
            <a:extLst>
              <a:ext uri="{FF2B5EF4-FFF2-40B4-BE49-F238E27FC236}">
                <a16:creationId xmlns:a16="http://schemas.microsoft.com/office/drawing/2014/main" id="{0EF31BF9-DA6D-4258-BCDC-F5ACF2A7CA07}"/>
              </a:ext>
            </a:extLst>
          </p:cNvPr>
          <p:cNvSpPr txBox="1"/>
          <p:nvPr/>
        </p:nvSpPr>
        <p:spPr>
          <a:xfrm>
            <a:off x="6722686" y="1350012"/>
            <a:ext cx="2977749" cy="646331"/>
          </a:xfrm>
          <a:prstGeom prst="rect">
            <a:avLst/>
          </a:prstGeom>
          <a:noFill/>
        </p:spPr>
        <p:txBody>
          <a:bodyPr wrap="square" rtlCol="0">
            <a:spAutoFit/>
          </a:bodyPr>
          <a:lstStyle/>
          <a:p>
            <a:r>
              <a:rPr lang="en-GB" b="1" i="1" dirty="0">
                <a:solidFill>
                  <a:schemeClr val="accent2">
                    <a:lumMod val="50000"/>
                  </a:schemeClr>
                </a:solidFill>
                <a:highlight>
                  <a:srgbClr val="FFFF00"/>
                </a:highlight>
                <a:latin typeface="Times New Roman" panose="02020603050405020304" pitchFamily="18" charset="0"/>
                <a:cs typeface="Times New Roman" panose="02020603050405020304" pitchFamily="18" charset="0"/>
              </a:rPr>
              <a:t>40 years later, then this huge, crucial step from Maxwell</a:t>
            </a:r>
            <a:endParaRPr lang="en-US" b="1" i="1" dirty="0">
              <a:solidFill>
                <a:schemeClr val="accent2">
                  <a:lumMod val="50000"/>
                </a:schemeClr>
              </a:solidFill>
              <a:highlight>
                <a:srgbClr val="FFFF00"/>
              </a:highlight>
              <a:latin typeface="Times New Roman" panose="02020603050405020304" pitchFamily="18" charset="0"/>
              <a:cs typeface="Times New Roman" panose="02020603050405020304" pitchFamily="18" charset="0"/>
            </a:endParaRPr>
          </a:p>
        </p:txBody>
      </p:sp>
      <p:pic>
        <p:nvPicPr>
          <p:cNvPr id="21" name="Picture 20" descr="nobel Prize Logo.jpg">
            <a:extLst>
              <a:ext uri="{FF2B5EF4-FFF2-40B4-BE49-F238E27FC236}">
                <a16:creationId xmlns:a16="http://schemas.microsoft.com/office/drawing/2014/main" id="{5960A26D-F899-4387-81EF-E8C69744C182}"/>
              </a:ext>
            </a:extLst>
          </p:cNvPr>
          <p:cNvPicPr>
            <a:picLocks noChangeAspect="1"/>
          </p:cNvPicPr>
          <p:nvPr/>
        </p:nvPicPr>
        <p:blipFill>
          <a:blip r:embed="rId4" cstate="print"/>
          <a:stretch>
            <a:fillRect/>
          </a:stretch>
        </p:blipFill>
        <p:spPr>
          <a:xfrm>
            <a:off x="215105" y="1628511"/>
            <a:ext cx="1752600" cy="1752600"/>
          </a:xfrm>
          <a:prstGeom prst="rect">
            <a:avLst/>
          </a:prstGeom>
        </p:spPr>
      </p:pic>
    </p:spTree>
    <p:extLst>
      <p:ext uri="{BB962C8B-B14F-4D97-AF65-F5344CB8AC3E}">
        <p14:creationId xmlns:p14="http://schemas.microsoft.com/office/powerpoint/2010/main" val="166112054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ircle(in)">
                                      <p:cBhvr>
                                        <p:cTn id="7" dur="20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500" fill="hold"/>
                                        <p:tgtEl>
                                          <p:spTgt spid="18"/>
                                        </p:tgtEl>
                                        <p:attrNameLst>
                                          <p:attrName>ppt_w</p:attrName>
                                        </p:attrNameLst>
                                      </p:cBhvr>
                                      <p:tavLst>
                                        <p:tav tm="0">
                                          <p:val>
                                            <p:fltVal val="0"/>
                                          </p:val>
                                        </p:tav>
                                        <p:tav tm="100000">
                                          <p:val>
                                            <p:strVal val="#ppt_w"/>
                                          </p:val>
                                        </p:tav>
                                      </p:tavLst>
                                    </p:anim>
                                    <p:anim calcmode="lin" valueType="num">
                                      <p:cBhvr>
                                        <p:cTn id="18" dur="500" fill="hold"/>
                                        <p:tgtEl>
                                          <p:spTgt spid="18"/>
                                        </p:tgtEl>
                                        <p:attrNameLst>
                                          <p:attrName>ppt_h</p:attrName>
                                        </p:attrNameLst>
                                      </p:cBhvr>
                                      <p:tavLst>
                                        <p:tav tm="0">
                                          <p:val>
                                            <p:fltVal val="0"/>
                                          </p:val>
                                        </p:tav>
                                        <p:tav tm="100000">
                                          <p:val>
                                            <p:strVal val="#ppt_h"/>
                                          </p:val>
                                        </p:tav>
                                      </p:tavLst>
                                    </p:anim>
                                    <p:animEffect transition="in" filter="fade">
                                      <p:cBhvr>
                                        <p:cTn id="19" dur="500"/>
                                        <p:tgtEl>
                                          <p:spTgt spid="1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p:cTn id="22" dur="500" fill="hold"/>
                                        <p:tgtEl>
                                          <p:spTgt spid="17"/>
                                        </p:tgtEl>
                                        <p:attrNameLst>
                                          <p:attrName>ppt_w</p:attrName>
                                        </p:attrNameLst>
                                      </p:cBhvr>
                                      <p:tavLst>
                                        <p:tav tm="0">
                                          <p:val>
                                            <p:fltVal val="0"/>
                                          </p:val>
                                        </p:tav>
                                        <p:tav tm="100000">
                                          <p:val>
                                            <p:strVal val="#ppt_w"/>
                                          </p:val>
                                        </p:tav>
                                      </p:tavLst>
                                    </p:anim>
                                    <p:anim calcmode="lin" valueType="num">
                                      <p:cBhvr>
                                        <p:cTn id="23" dur="500" fill="hold"/>
                                        <p:tgtEl>
                                          <p:spTgt spid="17"/>
                                        </p:tgtEl>
                                        <p:attrNameLst>
                                          <p:attrName>ppt_h</p:attrName>
                                        </p:attrNameLst>
                                      </p:cBhvr>
                                      <p:tavLst>
                                        <p:tav tm="0">
                                          <p:val>
                                            <p:fltVal val="0"/>
                                          </p:val>
                                        </p:tav>
                                        <p:tav tm="100000">
                                          <p:val>
                                            <p:strVal val="#ppt_h"/>
                                          </p:val>
                                        </p:tav>
                                      </p:tavLst>
                                    </p:anim>
                                    <p:animEffect transition="in" filter="fade">
                                      <p:cBhvr>
                                        <p:cTn id="24" dur="500"/>
                                        <p:tgtEl>
                                          <p:spTgt spid="1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500" fill="hold"/>
                                        <p:tgtEl>
                                          <p:spTgt spid="14"/>
                                        </p:tgtEl>
                                        <p:attrNameLst>
                                          <p:attrName>ppt_w</p:attrName>
                                        </p:attrNameLst>
                                      </p:cBhvr>
                                      <p:tavLst>
                                        <p:tav tm="0">
                                          <p:val>
                                            <p:fltVal val="0"/>
                                          </p:val>
                                        </p:tav>
                                        <p:tav tm="100000">
                                          <p:val>
                                            <p:strVal val="#ppt_w"/>
                                          </p:val>
                                        </p:tav>
                                      </p:tavLst>
                                    </p:anim>
                                    <p:anim calcmode="lin" valueType="num">
                                      <p:cBhvr>
                                        <p:cTn id="28" dur="500" fill="hold"/>
                                        <p:tgtEl>
                                          <p:spTgt spid="14"/>
                                        </p:tgtEl>
                                        <p:attrNameLst>
                                          <p:attrName>ppt_h</p:attrName>
                                        </p:attrNameLst>
                                      </p:cBhvr>
                                      <p:tavLst>
                                        <p:tav tm="0">
                                          <p:val>
                                            <p:fltVal val="0"/>
                                          </p:val>
                                        </p:tav>
                                        <p:tav tm="100000">
                                          <p:val>
                                            <p:strVal val="#ppt_h"/>
                                          </p:val>
                                        </p:tav>
                                      </p:tavLst>
                                    </p:anim>
                                    <p:animEffect transition="in" filter="fade">
                                      <p:cBhvr>
                                        <p:cTn id="29" dur="500"/>
                                        <p:tgtEl>
                                          <p:spTgt spid="14"/>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p:cTn id="32" dur="500" fill="hold"/>
                                        <p:tgtEl>
                                          <p:spTgt spid="15"/>
                                        </p:tgtEl>
                                        <p:attrNameLst>
                                          <p:attrName>ppt_w</p:attrName>
                                        </p:attrNameLst>
                                      </p:cBhvr>
                                      <p:tavLst>
                                        <p:tav tm="0">
                                          <p:val>
                                            <p:fltVal val="0"/>
                                          </p:val>
                                        </p:tav>
                                        <p:tav tm="100000">
                                          <p:val>
                                            <p:strVal val="#ppt_w"/>
                                          </p:val>
                                        </p:tav>
                                      </p:tavLst>
                                    </p:anim>
                                    <p:anim calcmode="lin" valueType="num">
                                      <p:cBhvr>
                                        <p:cTn id="33" dur="500" fill="hold"/>
                                        <p:tgtEl>
                                          <p:spTgt spid="15"/>
                                        </p:tgtEl>
                                        <p:attrNameLst>
                                          <p:attrName>ppt_h</p:attrName>
                                        </p:attrNameLst>
                                      </p:cBhvr>
                                      <p:tavLst>
                                        <p:tav tm="0">
                                          <p:val>
                                            <p:fltVal val="0"/>
                                          </p:val>
                                        </p:tav>
                                        <p:tav tm="100000">
                                          <p:val>
                                            <p:strVal val="#ppt_h"/>
                                          </p:val>
                                        </p:tav>
                                      </p:tavLst>
                                    </p:anim>
                                    <p:animEffect transition="in" filter="fade">
                                      <p:cBhvr>
                                        <p:cTn id="34" dur="500"/>
                                        <p:tgtEl>
                                          <p:spTgt spid="15"/>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500" fill="hold"/>
                                        <p:tgtEl>
                                          <p:spTgt spid="13"/>
                                        </p:tgtEl>
                                        <p:attrNameLst>
                                          <p:attrName>ppt_w</p:attrName>
                                        </p:attrNameLst>
                                      </p:cBhvr>
                                      <p:tavLst>
                                        <p:tav tm="0">
                                          <p:val>
                                            <p:fltVal val="0"/>
                                          </p:val>
                                        </p:tav>
                                        <p:tav tm="100000">
                                          <p:val>
                                            <p:strVal val="#ppt_w"/>
                                          </p:val>
                                        </p:tav>
                                      </p:tavLst>
                                    </p:anim>
                                    <p:anim calcmode="lin" valueType="num">
                                      <p:cBhvr>
                                        <p:cTn id="38" dur="500" fill="hold"/>
                                        <p:tgtEl>
                                          <p:spTgt spid="13"/>
                                        </p:tgtEl>
                                        <p:attrNameLst>
                                          <p:attrName>ppt_h</p:attrName>
                                        </p:attrNameLst>
                                      </p:cBhvr>
                                      <p:tavLst>
                                        <p:tav tm="0">
                                          <p:val>
                                            <p:fltVal val="0"/>
                                          </p:val>
                                        </p:tav>
                                        <p:tav tm="100000">
                                          <p:val>
                                            <p:strVal val="#ppt_h"/>
                                          </p:val>
                                        </p:tav>
                                      </p:tavLst>
                                    </p:anim>
                                    <p:animEffect transition="in" filter="fade">
                                      <p:cBhvr>
                                        <p:cTn id="39" dur="500"/>
                                        <p:tgtEl>
                                          <p:spTgt spid="13"/>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Effect transition="in" filter="fade">
                                      <p:cBhvr>
                                        <p:cTn id="44" dur="500"/>
                                        <p:tgtEl>
                                          <p:spTgt spid="12"/>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500" fill="hold"/>
                                        <p:tgtEl>
                                          <p:spTgt spid="10"/>
                                        </p:tgtEl>
                                        <p:attrNameLst>
                                          <p:attrName>ppt_w</p:attrName>
                                        </p:attrNameLst>
                                      </p:cBhvr>
                                      <p:tavLst>
                                        <p:tav tm="0">
                                          <p:val>
                                            <p:fltVal val="0"/>
                                          </p:val>
                                        </p:tav>
                                        <p:tav tm="100000">
                                          <p:val>
                                            <p:strVal val="#ppt_w"/>
                                          </p:val>
                                        </p:tav>
                                      </p:tavLst>
                                    </p:anim>
                                    <p:anim calcmode="lin" valueType="num">
                                      <p:cBhvr>
                                        <p:cTn id="48" dur="500" fill="hold"/>
                                        <p:tgtEl>
                                          <p:spTgt spid="10"/>
                                        </p:tgtEl>
                                        <p:attrNameLst>
                                          <p:attrName>ppt_h</p:attrName>
                                        </p:attrNameLst>
                                      </p:cBhvr>
                                      <p:tavLst>
                                        <p:tav tm="0">
                                          <p:val>
                                            <p:fltVal val="0"/>
                                          </p:val>
                                        </p:tav>
                                        <p:tav tm="100000">
                                          <p:val>
                                            <p:strVal val="#ppt_h"/>
                                          </p:val>
                                        </p:tav>
                                      </p:tavLst>
                                    </p:anim>
                                    <p:animEffect transition="in" filter="fade">
                                      <p:cBhvr>
                                        <p:cTn id="49" dur="500"/>
                                        <p:tgtEl>
                                          <p:spTgt spid="10"/>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cBhvr>
                                        <p:cTn id="52" dur="500" fill="hold"/>
                                        <p:tgtEl>
                                          <p:spTgt spid="11"/>
                                        </p:tgtEl>
                                        <p:attrNameLst>
                                          <p:attrName>ppt_w</p:attrName>
                                        </p:attrNameLst>
                                      </p:cBhvr>
                                      <p:tavLst>
                                        <p:tav tm="0">
                                          <p:val>
                                            <p:fltVal val="0"/>
                                          </p:val>
                                        </p:tav>
                                        <p:tav tm="100000">
                                          <p:val>
                                            <p:strVal val="#ppt_w"/>
                                          </p:val>
                                        </p:tav>
                                      </p:tavLst>
                                    </p:anim>
                                    <p:anim calcmode="lin" valueType="num">
                                      <p:cBhvr>
                                        <p:cTn id="53" dur="500" fill="hold"/>
                                        <p:tgtEl>
                                          <p:spTgt spid="11"/>
                                        </p:tgtEl>
                                        <p:attrNameLst>
                                          <p:attrName>ppt_h</p:attrName>
                                        </p:attrNameLst>
                                      </p:cBhvr>
                                      <p:tavLst>
                                        <p:tav tm="0">
                                          <p:val>
                                            <p:fltVal val="0"/>
                                          </p:val>
                                        </p:tav>
                                        <p:tav tm="100000">
                                          <p:val>
                                            <p:strVal val="#ppt_h"/>
                                          </p:val>
                                        </p:tav>
                                      </p:tavLst>
                                    </p:anim>
                                    <p:animEffect transition="in" filter="fade">
                                      <p:cBhvr>
                                        <p:cTn id="54" dur="500"/>
                                        <p:tgtEl>
                                          <p:spTgt spid="11"/>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anim calcmode="lin" valueType="num">
                                      <p:cBhvr>
                                        <p:cTn id="57" dur="500" fill="hold"/>
                                        <p:tgtEl>
                                          <p:spTgt spid="9"/>
                                        </p:tgtEl>
                                        <p:attrNameLst>
                                          <p:attrName>ppt_w</p:attrName>
                                        </p:attrNameLst>
                                      </p:cBhvr>
                                      <p:tavLst>
                                        <p:tav tm="0">
                                          <p:val>
                                            <p:fltVal val="0"/>
                                          </p:val>
                                        </p:tav>
                                        <p:tav tm="100000">
                                          <p:val>
                                            <p:strVal val="#ppt_w"/>
                                          </p:val>
                                        </p:tav>
                                      </p:tavLst>
                                    </p:anim>
                                    <p:anim calcmode="lin" valueType="num">
                                      <p:cBhvr>
                                        <p:cTn id="58" dur="500" fill="hold"/>
                                        <p:tgtEl>
                                          <p:spTgt spid="9"/>
                                        </p:tgtEl>
                                        <p:attrNameLst>
                                          <p:attrName>ppt_h</p:attrName>
                                        </p:attrNameLst>
                                      </p:cBhvr>
                                      <p:tavLst>
                                        <p:tav tm="0">
                                          <p:val>
                                            <p:fltVal val="0"/>
                                          </p:val>
                                        </p:tav>
                                        <p:tav tm="100000">
                                          <p:val>
                                            <p:strVal val="#ppt_h"/>
                                          </p:val>
                                        </p:tav>
                                      </p:tavLst>
                                    </p:anim>
                                    <p:animEffect transition="in" filter="fade">
                                      <p:cBhvr>
                                        <p:cTn id="59" dur="500"/>
                                        <p:tgtEl>
                                          <p:spTgt spid="9"/>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8"/>
                                        </p:tgtEl>
                                        <p:attrNameLst>
                                          <p:attrName>style.visibility</p:attrName>
                                        </p:attrNameLst>
                                      </p:cBhvr>
                                      <p:to>
                                        <p:strVal val="visible"/>
                                      </p:to>
                                    </p:set>
                                    <p:anim calcmode="lin" valueType="num">
                                      <p:cBhvr>
                                        <p:cTn id="62" dur="500" fill="hold"/>
                                        <p:tgtEl>
                                          <p:spTgt spid="8"/>
                                        </p:tgtEl>
                                        <p:attrNameLst>
                                          <p:attrName>ppt_w</p:attrName>
                                        </p:attrNameLst>
                                      </p:cBhvr>
                                      <p:tavLst>
                                        <p:tav tm="0">
                                          <p:val>
                                            <p:fltVal val="0"/>
                                          </p:val>
                                        </p:tav>
                                        <p:tav tm="100000">
                                          <p:val>
                                            <p:strVal val="#ppt_w"/>
                                          </p:val>
                                        </p:tav>
                                      </p:tavLst>
                                    </p:anim>
                                    <p:anim calcmode="lin" valueType="num">
                                      <p:cBhvr>
                                        <p:cTn id="63" dur="500" fill="hold"/>
                                        <p:tgtEl>
                                          <p:spTgt spid="8"/>
                                        </p:tgtEl>
                                        <p:attrNameLst>
                                          <p:attrName>ppt_h</p:attrName>
                                        </p:attrNameLst>
                                      </p:cBhvr>
                                      <p:tavLst>
                                        <p:tav tm="0">
                                          <p:val>
                                            <p:fltVal val="0"/>
                                          </p:val>
                                        </p:tav>
                                        <p:tav tm="100000">
                                          <p:val>
                                            <p:strVal val="#ppt_h"/>
                                          </p:val>
                                        </p:tav>
                                      </p:tavLst>
                                    </p:anim>
                                    <p:animEffect transition="in" filter="fade">
                                      <p:cBhvr>
                                        <p:cTn id="6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4" grpId="0"/>
      <p:bldP spid="15" grpId="0"/>
      <p:bldP spid="17" grpId="0"/>
      <p:bldP spid="18" grpId="0"/>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3469" y="152400"/>
            <a:ext cx="3196131" cy="2252663"/>
          </a:xfrm>
          <a:prstGeom prst="rect">
            <a:avLst/>
          </a:prstGeom>
        </p:spPr>
      </p:pic>
      <p:sp>
        <p:nvSpPr>
          <p:cNvPr id="2" name="Title 1"/>
          <p:cNvSpPr>
            <a:spLocks noGrp="1"/>
          </p:cNvSpPr>
          <p:nvPr>
            <p:ph type="title"/>
          </p:nvPr>
        </p:nvSpPr>
        <p:spPr/>
        <p:txBody>
          <a:bodyPr/>
          <a:lstStyle/>
          <a:p>
            <a:r>
              <a:rPr lang="en-GB" sz="3600" dirty="0"/>
              <a:t>Special Relativity</a:t>
            </a:r>
            <a:br>
              <a:rPr lang="en-GB" sz="3600" dirty="0"/>
            </a:br>
            <a:r>
              <a:rPr lang="en-GB" sz="2400" dirty="0"/>
              <a:t>(Einstein again &amp; again 1905)</a:t>
            </a:r>
            <a:endParaRPr lang="en-GB" sz="3600" dirty="0"/>
          </a:p>
        </p:txBody>
      </p:sp>
      <p:sp>
        <p:nvSpPr>
          <p:cNvPr id="3" name="Content Placeholder 2"/>
          <p:cNvSpPr>
            <a:spLocks noGrp="1"/>
          </p:cNvSpPr>
          <p:nvPr>
            <p:ph idx="1"/>
          </p:nvPr>
        </p:nvSpPr>
        <p:spPr>
          <a:xfrm>
            <a:off x="609600" y="1472968"/>
            <a:ext cx="8763000" cy="4525963"/>
          </a:xfrm>
        </p:spPr>
        <p:txBody>
          <a:bodyPr/>
          <a:lstStyle/>
          <a:p>
            <a:r>
              <a:rPr lang="en-AU" dirty="0"/>
              <a:t>Einstein's original treatment (1905), it is </a:t>
            </a:r>
          </a:p>
          <a:p>
            <a:pPr marL="0" indent="0">
              <a:spcBef>
                <a:spcPts val="0"/>
              </a:spcBef>
              <a:buNone/>
            </a:pPr>
            <a:r>
              <a:rPr lang="en-AU" dirty="0"/>
              <a:t>      based on two postulates:</a:t>
            </a:r>
          </a:p>
          <a:p>
            <a:pPr marL="914377" lvl="1" indent="-457189">
              <a:buFont typeface="+mj-lt"/>
              <a:buAutoNum type="arabicPeriod"/>
            </a:pPr>
            <a:r>
              <a:rPr lang="en-AU" dirty="0"/>
              <a:t>The laws of physics are invariant (</a:t>
            </a:r>
            <a:r>
              <a:rPr lang="en-AU" i="1" dirty="0"/>
              <a:t>i.e</a:t>
            </a:r>
            <a:r>
              <a:rPr lang="en-AU" dirty="0"/>
              <a:t>. identical) in all inertial systems (non-accelerating frames of reference).</a:t>
            </a:r>
          </a:p>
          <a:p>
            <a:pPr marL="914377" lvl="1" indent="-457189">
              <a:buFont typeface="+mj-lt"/>
              <a:buAutoNum type="arabicPeriod"/>
            </a:pPr>
            <a:r>
              <a:rPr lang="en-AU" dirty="0"/>
              <a:t>The speed of light in a vacuum is the same for all observers, regardless of the motion of the light source.</a:t>
            </a:r>
          </a:p>
          <a:p>
            <a:r>
              <a:rPr lang="en-AU" dirty="0"/>
              <a:t>Einstein “On the Electrodynamics of Moving Bodies”.</a:t>
            </a:r>
          </a:p>
          <a:p>
            <a:pPr lvl="1"/>
            <a:r>
              <a:rPr lang="en-AU" dirty="0"/>
              <a:t>Resolution of the </a:t>
            </a:r>
          </a:p>
          <a:p>
            <a:pPr lvl="2">
              <a:spcBef>
                <a:spcPts val="0"/>
              </a:spcBef>
            </a:pPr>
            <a:r>
              <a:rPr lang="en-AU" dirty="0"/>
              <a:t>inconsistency of Newtonian mechanics with Maxwell's equations of electromagnetism </a:t>
            </a:r>
          </a:p>
          <a:p>
            <a:pPr lvl="2">
              <a:spcBef>
                <a:spcPts val="0"/>
              </a:spcBef>
            </a:pPr>
            <a:r>
              <a:rPr lang="en-AU" dirty="0"/>
              <a:t>lack of experimental confirmation for a hypothesized luminiferous aether </a:t>
            </a:r>
          </a:p>
          <a:p>
            <a:pPr lvl="1"/>
            <a:r>
              <a:rPr lang="en-AU" dirty="0"/>
              <a:t>Corrects mechanics to handle situations involving motions at a significant fraction of the speed of light </a:t>
            </a:r>
          </a:p>
          <a:p>
            <a:pPr lvl="1"/>
            <a:r>
              <a:rPr lang="en-AU" dirty="0"/>
              <a:t>Special relativity is the most accurate (classical) model of motion at any speed when gravitational effects are negligible. </a:t>
            </a:r>
          </a:p>
        </p:txBody>
      </p:sp>
      <p:sp>
        <p:nvSpPr>
          <p:cNvPr id="4" name="Date Placeholder 3"/>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p:cNvSpPr>
            <a:spLocks noGrp="1"/>
          </p:cNvSpPr>
          <p:nvPr>
            <p:ph type="sldNum" sz="quarter" idx="12"/>
          </p:nvPr>
        </p:nvSpPr>
        <p:spPr/>
        <p:txBody>
          <a:bodyPr/>
          <a:lstStyle/>
          <a:p>
            <a:fld id="{87034D8C-3CB4-402A-BC46-2AB14C0FE90A}" type="slidenum">
              <a:rPr lang="en-US" smtClean="0"/>
              <a:pPr/>
              <a:t>16</a:t>
            </a:fld>
            <a:endParaRPr lang="en-US"/>
          </a:p>
        </p:txBody>
      </p:sp>
    </p:spTree>
    <p:extLst>
      <p:ext uri="{BB962C8B-B14F-4D97-AF65-F5344CB8AC3E}">
        <p14:creationId xmlns:p14="http://schemas.microsoft.com/office/powerpoint/2010/main" val="1181145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arn(inVertical)">
                                      <p:cBhvr>
                                        <p:cTn id="7" dur="500"/>
                                        <p:tgtEl>
                                          <p:spTgt spid="3">
                                            <p:txEl>
                                              <p:pRg st="4" end="4"/>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barn(inVertical)">
                                      <p:cBhvr>
                                        <p:cTn id="10" dur="500"/>
                                        <p:tgtEl>
                                          <p:spTgt spid="3">
                                            <p:txEl>
                                              <p:pRg st="5" end="5"/>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barn(inVertical)">
                                      <p:cBhvr>
                                        <p:cTn id="13" dur="500"/>
                                        <p:tgtEl>
                                          <p:spTgt spid="3">
                                            <p:txEl>
                                              <p:pRg st="6" end="6"/>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barn(inVertical)">
                                      <p:cBhvr>
                                        <p:cTn id="16" dur="500"/>
                                        <p:tgtEl>
                                          <p:spTgt spid="3">
                                            <p:txEl>
                                              <p:pRg st="7" end="7"/>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barn(inVertical)">
                                      <p:cBhvr>
                                        <p:cTn id="19" dur="500"/>
                                        <p:tgtEl>
                                          <p:spTgt spid="3">
                                            <p:txEl>
                                              <p:pRg st="8" end="8"/>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3">
                                            <p:txEl>
                                              <p:pRg st="9" end="9"/>
                                            </p:txEl>
                                          </p:spTgt>
                                        </p:tgtEl>
                                        <p:attrNameLst>
                                          <p:attrName>style.visibility</p:attrName>
                                        </p:attrNameLst>
                                      </p:cBhvr>
                                      <p:to>
                                        <p:strVal val="visible"/>
                                      </p:to>
                                    </p:set>
                                    <p:animEffect transition="in" filter="barn(inVertical)">
                                      <p:cBhvr>
                                        <p:cTn id="2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nobel Prize Logo.jpg">
            <a:extLst>
              <a:ext uri="{FF2B5EF4-FFF2-40B4-BE49-F238E27FC236}">
                <a16:creationId xmlns:a16="http://schemas.microsoft.com/office/drawing/2014/main" id="{BF29B531-66CD-4A07-8FFC-3CD163309DEF}"/>
              </a:ext>
            </a:extLst>
          </p:cNvPr>
          <p:cNvPicPr>
            <a:picLocks noChangeAspect="1"/>
          </p:cNvPicPr>
          <p:nvPr/>
        </p:nvPicPr>
        <p:blipFill>
          <a:blip r:embed="rId2" cstate="print"/>
          <a:stretch>
            <a:fillRect/>
          </a:stretch>
        </p:blipFill>
        <p:spPr>
          <a:xfrm>
            <a:off x="10439400" y="189590"/>
            <a:ext cx="1553634" cy="1553634"/>
          </a:xfrm>
          <a:prstGeom prst="rect">
            <a:avLst/>
          </a:prstGeom>
        </p:spPr>
      </p:pic>
      <p:sp>
        <p:nvSpPr>
          <p:cNvPr id="2" name="Title 1"/>
          <p:cNvSpPr>
            <a:spLocks noGrp="1"/>
          </p:cNvSpPr>
          <p:nvPr>
            <p:ph type="title"/>
          </p:nvPr>
        </p:nvSpPr>
        <p:spPr/>
        <p:txBody>
          <a:bodyPr/>
          <a:lstStyle/>
          <a:p>
            <a:r>
              <a:rPr lang="en-GB" sz="3200" dirty="0"/>
              <a:t>Unification of Quantum Mechanics </a:t>
            </a:r>
            <a:br>
              <a:rPr lang="en-GB" sz="3200" dirty="0"/>
            </a:br>
            <a:r>
              <a:rPr lang="en-GB" sz="3200" dirty="0"/>
              <a:t>&amp; Special Relativity</a:t>
            </a:r>
          </a:p>
        </p:txBody>
      </p:sp>
      <p:sp>
        <p:nvSpPr>
          <p:cNvPr id="3" name="Content Placeholder 2"/>
          <p:cNvSpPr>
            <a:spLocks noGrp="1"/>
          </p:cNvSpPr>
          <p:nvPr>
            <p:ph idx="1"/>
          </p:nvPr>
        </p:nvSpPr>
        <p:spPr/>
        <p:txBody>
          <a:bodyPr/>
          <a:lstStyle/>
          <a:p>
            <a:pPr>
              <a:spcBef>
                <a:spcPts val="1800"/>
              </a:spcBef>
            </a:pPr>
            <a:r>
              <a:rPr lang="en-GB" dirty="0"/>
              <a:t>Dirac gave us the “Dirac Equation” (1928), the first and only relativistic generalisation of the Schrödinger equation for spin-1/2</a:t>
            </a:r>
          </a:p>
          <a:p>
            <a:endParaRPr lang="en-GB" dirty="0"/>
          </a:p>
          <a:p>
            <a:endParaRPr lang="en-GB" dirty="0"/>
          </a:p>
          <a:p>
            <a:endParaRPr lang="en-GB" dirty="0"/>
          </a:p>
        </p:txBody>
      </p:sp>
      <p:sp>
        <p:nvSpPr>
          <p:cNvPr id="4" name="Date Placeholder 3"/>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p:cNvSpPr>
            <a:spLocks noGrp="1"/>
          </p:cNvSpPr>
          <p:nvPr>
            <p:ph type="sldNum" sz="quarter" idx="12"/>
          </p:nvPr>
        </p:nvSpPr>
        <p:spPr/>
        <p:txBody>
          <a:bodyPr/>
          <a:lstStyle/>
          <a:p>
            <a:fld id="{87034D8C-3CB4-402A-BC46-2AB14C0FE90A}" type="slidenum">
              <a:rPr lang="en-US" smtClean="0"/>
              <a:pPr/>
              <a:t>17</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0622" y="2322510"/>
            <a:ext cx="5161881" cy="146597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6074" y="2139040"/>
            <a:ext cx="3524937" cy="2347608"/>
          </a:xfrm>
          <a:prstGeom prst="rect">
            <a:avLst/>
          </a:prstGeom>
        </p:spPr>
      </p:pic>
      <p:sp>
        <p:nvSpPr>
          <p:cNvPr id="9" name="Content Placeholder 2"/>
          <p:cNvSpPr txBox="1">
            <a:spLocks/>
          </p:cNvSpPr>
          <p:nvPr/>
        </p:nvSpPr>
        <p:spPr bwMode="auto">
          <a:xfrm>
            <a:off x="609601" y="3505200"/>
            <a:ext cx="6841444" cy="1295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1F497D"/>
              </a:buClr>
              <a:buFont typeface="Wingdings" pitchFamily="2" charset="2"/>
              <a:buChar char="Ø"/>
              <a:defRPr sz="2200">
                <a:solidFill>
                  <a:schemeClr val="tx2">
                    <a:lumMod val="75000"/>
                  </a:schemeClr>
                </a:solidFill>
                <a:latin typeface="+mn-lt"/>
                <a:ea typeface="+mn-ea"/>
                <a:cs typeface="+mn-cs"/>
              </a:defRPr>
            </a:lvl1pPr>
            <a:lvl2pPr marL="742950" indent="-285750" algn="l" rtl="0" eaLnBrk="1" fontAlgn="base" hangingPunct="1">
              <a:spcBef>
                <a:spcPct val="20000"/>
              </a:spcBef>
              <a:spcAft>
                <a:spcPct val="0"/>
              </a:spcAft>
              <a:buClr>
                <a:srgbClr val="1F497D"/>
              </a:buClr>
              <a:buChar char="–"/>
              <a:defRPr sz="2000">
                <a:solidFill>
                  <a:schemeClr val="tx2">
                    <a:lumMod val="75000"/>
                  </a:schemeClr>
                </a:solidFill>
                <a:latin typeface="+mn-lt"/>
              </a:defRPr>
            </a:lvl2pPr>
            <a:lvl3pPr marL="1143000" indent="-228600" algn="l" rtl="0" eaLnBrk="1" fontAlgn="base" hangingPunct="1">
              <a:spcBef>
                <a:spcPct val="20000"/>
              </a:spcBef>
              <a:spcAft>
                <a:spcPct val="0"/>
              </a:spcAft>
              <a:buClr>
                <a:srgbClr val="1F497D"/>
              </a:buClr>
              <a:buChar char="•"/>
              <a:defRPr sz="1600">
                <a:solidFill>
                  <a:schemeClr val="tx2">
                    <a:lumMod val="75000"/>
                  </a:schemeClr>
                </a:solidFill>
                <a:latin typeface="+mn-lt"/>
              </a:defRPr>
            </a:lvl3pPr>
            <a:lvl4pPr marL="1600200" indent="-228600" algn="l" rtl="0" eaLnBrk="1" fontAlgn="base" hangingPunct="1">
              <a:spcBef>
                <a:spcPct val="20000"/>
              </a:spcBef>
              <a:spcAft>
                <a:spcPct val="0"/>
              </a:spcAft>
              <a:buClr>
                <a:srgbClr val="1F497D"/>
              </a:buClr>
              <a:buChar char="–"/>
              <a:defRPr sz="1600">
                <a:solidFill>
                  <a:schemeClr val="tx2">
                    <a:lumMod val="75000"/>
                  </a:schemeClr>
                </a:solidFill>
                <a:latin typeface="+mn-lt"/>
              </a:defRPr>
            </a:lvl4pPr>
            <a:lvl5pPr marL="2057400" indent="-228600" algn="l" rtl="0" eaLnBrk="1" fontAlgn="base" hangingPunct="1">
              <a:spcBef>
                <a:spcPct val="20000"/>
              </a:spcBef>
              <a:spcAft>
                <a:spcPct val="0"/>
              </a:spcAft>
              <a:buClr>
                <a:srgbClr val="1F497D"/>
              </a:buClr>
              <a:buFont typeface="Arial" charset="0"/>
              <a:buChar char="»"/>
              <a:defRPr sz="1600">
                <a:solidFill>
                  <a:schemeClr val="tx2">
                    <a:lumMod val="75000"/>
                  </a:schemeClr>
                </a:solidFill>
                <a:latin typeface="+mn-lt"/>
              </a:defRPr>
            </a:lvl5pPr>
            <a:lvl6pPr marL="25146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6pPr>
            <a:lvl7pPr marL="29718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7pPr>
            <a:lvl8pPr marL="34290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8pPr>
            <a:lvl9pPr marL="38862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9pPr>
          </a:lstStyle>
          <a:p>
            <a:pPr marL="0" indent="0">
              <a:buNone/>
            </a:pPr>
            <a:endParaRPr lang="en-GB" kern="0" dirty="0"/>
          </a:p>
          <a:p>
            <a:r>
              <a:rPr lang="en-GB" kern="0" dirty="0"/>
              <a:t>Dirac and his equation also gave us </a:t>
            </a:r>
            <a:r>
              <a:rPr lang="en-GB" i="1" u="sng" kern="0" dirty="0"/>
              <a:t>antiparticles</a:t>
            </a:r>
          </a:p>
        </p:txBody>
      </p:sp>
      <p:sp>
        <p:nvSpPr>
          <p:cNvPr id="10" name="TextBox 9"/>
          <p:cNvSpPr txBox="1"/>
          <p:nvPr/>
        </p:nvSpPr>
        <p:spPr>
          <a:xfrm>
            <a:off x="8042028" y="2155192"/>
            <a:ext cx="1438692" cy="1754326"/>
          </a:xfrm>
          <a:prstGeom prst="rect">
            <a:avLst/>
          </a:prstGeom>
          <a:noFill/>
        </p:spPr>
        <p:txBody>
          <a:bodyPr wrap="square" rtlCol="0">
            <a:spAutoFit/>
          </a:bodyPr>
          <a:lstStyle/>
          <a:p>
            <a:r>
              <a:rPr lang="en-GB" dirty="0">
                <a:solidFill>
                  <a:srgbClr val="FFFF00"/>
                </a:solidFill>
              </a:rPr>
              <a:t>Nobel Prize 1933</a:t>
            </a:r>
          </a:p>
          <a:p>
            <a:r>
              <a:rPr lang="en-GB" dirty="0">
                <a:solidFill>
                  <a:srgbClr val="FFFF00"/>
                </a:solidFill>
              </a:rPr>
              <a:t>2</a:t>
            </a:r>
            <a:r>
              <a:rPr lang="en-GB" baseline="30000" dirty="0">
                <a:solidFill>
                  <a:srgbClr val="FFFF00"/>
                </a:solidFill>
              </a:rPr>
              <a:t>nd</a:t>
            </a:r>
            <a:r>
              <a:rPr lang="en-GB" dirty="0">
                <a:solidFill>
                  <a:srgbClr val="FFFF00"/>
                </a:solidFill>
              </a:rPr>
              <a:t> youngest person every to win Nobel – age 31</a:t>
            </a:r>
          </a:p>
        </p:txBody>
      </p:sp>
      <p:sp>
        <p:nvSpPr>
          <p:cNvPr id="12" name="Content Placeholder 2"/>
          <p:cNvSpPr txBox="1">
            <a:spLocks/>
          </p:cNvSpPr>
          <p:nvPr/>
        </p:nvSpPr>
        <p:spPr bwMode="auto">
          <a:xfrm>
            <a:off x="609599" y="4465635"/>
            <a:ext cx="11125201" cy="16303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1F497D"/>
              </a:buClr>
              <a:buFont typeface="Wingdings" pitchFamily="2" charset="2"/>
              <a:buChar char="Ø"/>
              <a:defRPr sz="2200">
                <a:solidFill>
                  <a:schemeClr val="tx2">
                    <a:lumMod val="75000"/>
                  </a:schemeClr>
                </a:solidFill>
                <a:latin typeface="+mn-lt"/>
                <a:ea typeface="+mn-ea"/>
                <a:cs typeface="+mn-cs"/>
              </a:defRPr>
            </a:lvl1pPr>
            <a:lvl2pPr marL="742950" indent="-285750" algn="l" rtl="0" eaLnBrk="1" fontAlgn="base" hangingPunct="1">
              <a:spcBef>
                <a:spcPct val="20000"/>
              </a:spcBef>
              <a:spcAft>
                <a:spcPct val="0"/>
              </a:spcAft>
              <a:buClr>
                <a:srgbClr val="1F497D"/>
              </a:buClr>
              <a:buChar char="–"/>
              <a:defRPr sz="2000">
                <a:solidFill>
                  <a:schemeClr val="tx2">
                    <a:lumMod val="75000"/>
                  </a:schemeClr>
                </a:solidFill>
                <a:latin typeface="+mn-lt"/>
              </a:defRPr>
            </a:lvl2pPr>
            <a:lvl3pPr marL="1143000" indent="-228600" algn="l" rtl="0" eaLnBrk="1" fontAlgn="base" hangingPunct="1">
              <a:spcBef>
                <a:spcPct val="20000"/>
              </a:spcBef>
              <a:spcAft>
                <a:spcPct val="0"/>
              </a:spcAft>
              <a:buClr>
                <a:srgbClr val="1F497D"/>
              </a:buClr>
              <a:buChar char="•"/>
              <a:defRPr sz="1600">
                <a:solidFill>
                  <a:schemeClr val="tx2">
                    <a:lumMod val="75000"/>
                  </a:schemeClr>
                </a:solidFill>
                <a:latin typeface="+mn-lt"/>
              </a:defRPr>
            </a:lvl3pPr>
            <a:lvl4pPr marL="1600200" indent="-228600" algn="l" rtl="0" eaLnBrk="1" fontAlgn="base" hangingPunct="1">
              <a:spcBef>
                <a:spcPct val="20000"/>
              </a:spcBef>
              <a:spcAft>
                <a:spcPct val="0"/>
              </a:spcAft>
              <a:buClr>
                <a:srgbClr val="1F497D"/>
              </a:buClr>
              <a:buChar char="–"/>
              <a:defRPr sz="1600">
                <a:solidFill>
                  <a:schemeClr val="tx2">
                    <a:lumMod val="75000"/>
                  </a:schemeClr>
                </a:solidFill>
                <a:latin typeface="+mn-lt"/>
              </a:defRPr>
            </a:lvl4pPr>
            <a:lvl5pPr marL="2057400" indent="-228600" algn="l" rtl="0" eaLnBrk="1" fontAlgn="base" hangingPunct="1">
              <a:spcBef>
                <a:spcPct val="20000"/>
              </a:spcBef>
              <a:spcAft>
                <a:spcPct val="0"/>
              </a:spcAft>
              <a:buClr>
                <a:srgbClr val="1F497D"/>
              </a:buClr>
              <a:buFont typeface="Arial" charset="0"/>
              <a:buChar char="»"/>
              <a:defRPr sz="1600">
                <a:solidFill>
                  <a:schemeClr val="tx2">
                    <a:lumMod val="75000"/>
                  </a:schemeClr>
                </a:solidFill>
                <a:latin typeface="+mn-lt"/>
              </a:defRPr>
            </a:lvl5pPr>
            <a:lvl6pPr marL="25146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6pPr>
            <a:lvl7pPr marL="29718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7pPr>
            <a:lvl8pPr marL="34290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8pPr>
            <a:lvl9pPr marL="38862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9pPr>
          </a:lstStyle>
          <a:p>
            <a:pPr lvl="1"/>
            <a:r>
              <a:rPr lang="en-AU" sz="1600" i="1" kern="0" dirty="0"/>
              <a:t>If we accept the view of complete symmetry between positive and negative electric charge so far as concerns the fundamental laws of Nature, we must regard it rather as an accident that the Earth (and presumably the whole solar system), contains a preponderance of negative electrons and positive protons. </a:t>
            </a:r>
          </a:p>
          <a:p>
            <a:pPr lvl="1"/>
            <a:r>
              <a:rPr lang="en-AU" sz="1600" i="1" kern="0" dirty="0"/>
              <a:t>It is quite possible that for some of the stars it is the other way about, these stars being built up mainly of positrons and negative protons. </a:t>
            </a:r>
          </a:p>
          <a:p>
            <a:pPr lvl="1"/>
            <a:r>
              <a:rPr lang="en-AU" sz="1600" i="1" kern="0" dirty="0"/>
              <a:t>In fact, there may be half the stars of each kind. The two kinds of stars would both show exactly the same spectra, and there would be no way of distinguishing them by present astronomical methods. </a:t>
            </a:r>
            <a:endParaRPr lang="en-GB" sz="2400" i="1" kern="0" dirty="0"/>
          </a:p>
        </p:txBody>
      </p:sp>
      <p:sp>
        <p:nvSpPr>
          <p:cNvPr id="11" name="TextBox 10">
            <a:extLst>
              <a:ext uri="{FF2B5EF4-FFF2-40B4-BE49-F238E27FC236}">
                <a16:creationId xmlns:a16="http://schemas.microsoft.com/office/drawing/2014/main" id="{C5255CC3-CE0A-9435-8B28-C23DFB0C5BF4}"/>
              </a:ext>
            </a:extLst>
          </p:cNvPr>
          <p:cNvSpPr txBox="1"/>
          <p:nvPr/>
        </p:nvSpPr>
        <p:spPr>
          <a:xfrm>
            <a:off x="8229600" y="168374"/>
            <a:ext cx="2590800" cy="923330"/>
          </a:xfrm>
          <a:prstGeom prst="rect">
            <a:avLst/>
          </a:prstGeom>
          <a:noFill/>
        </p:spPr>
        <p:txBody>
          <a:bodyPr wrap="square" rtlCol="0">
            <a:spAutoFit/>
          </a:bodyPr>
          <a:lstStyle/>
          <a:p>
            <a:r>
              <a:rPr lang="en-US" i="1" dirty="0">
                <a:ln w="0"/>
                <a:solidFill>
                  <a:schemeClr val="accent1"/>
                </a:solidFill>
                <a:effectLst>
                  <a:outerShdw blurRad="38100" dist="25400" dir="5400000" algn="ctr" rotWithShape="0">
                    <a:srgbClr val="6E747A">
                      <a:alpha val="43000"/>
                    </a:srgbClr>
                  </a:outerShdw>
                </a:effectLst>
                <a:latin typeface="Google Sans"/>
              </a:rPr>
              <a:t>For the discovery of new productive forms of atomic theory</a:t>
            </a:r>
            <a:endParaRPr lang="en-AU" i="1"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62291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circle(in)">
                                      <p:cBhvr>
                                        <p:cTn id="7" dur="2000"/>
                                        <p:tgtEl>
                                          <p:spTgt spid="9">
                                            <p:txEl>
                                              <p:pRg st="1" end="1"/>
                                            </p:txEl>
                                          </p:spTgt>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circle(in)">
                                      <p:cBhvr>
                                        <p:cTn id="10"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04D8855-D99F-1042-4D24-84C33BCE2B2A}"/>
              </a:ext>
            </a:extLst>
          </p:cNvPr>
          <p:cNvSpPr>
            <a:spLocks noGrp="1"/>
          </p:cNvSpPr>
          <p:nvPr>
            <p:ph type="title"/>
          </p:nvPr>
        </p:nvSpPr>
        <p:spPr>
          <a:xfrm>
            <a:off x="609601" y="273050"/>
            <a:ext cx="4011084" cy="1479550"/>
          </a:xfrm>
        </p:spPr>
        <p:txBody>
          <a:bodyPr/>
          <a:lstStyle/>
          <a:p>
            <a:r>
              <a:rPr lang="en-US" dirty="0"/>
              <a:t>Paul Dirac - man of very few words</a:t>
            </a:r>
          </a:p>
        </p:txBody>
      </p:sp>
      <p:pic>
        <p:nvPicPr>
          <p:cNvPr id="9" name="Content Placeholder 8" descr="A person sitting in front of a chalkboard&#10;&#10;Description automatically generated with medium confidence">
            <a:extLst>
              <a:ext uri="{FF2B5EF4-FFF2-40B4-BE49-F238E27FC236}">
                <a16:creationId xmlns:a16="http://schemas.microsoft.com/office/drawing/2014/main" id="{FDFE6242-8140-9949-CE00-C996FA2A4E2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 b="30101"/>
          <a:stretch/>
        </p:blipFill>
        <p:spPr>
          <a:xfrm>
            <a:off x="5376333" y="273051"/>
            <a:ext cx="6815667" cy="5853113"/>
          </a:xfrm>
          <a:noFill/>
        </p:spPr>
      </p:pic>
      <p:sp>
        <p:nvSpPr>
          <p:cNvPr id="16" name="Text Placeholder 3">
            <a:extLst>
              <a:ext uri="{FF2B5EF4-FFF2-40B4-BE49-F238E27FC236}">
                <a16:creationId xmlns:a16="http://schemas.microsoft.com/office/drawing/2014/main" id="{2B22044F-22D3-6C04-DE28-E1B0C2CA0858}"/>
              </a:ext>
            </a:extLst>
          </p:cNvPr>
          <p:cNvSpPr>
            <a:spLocks noGrp="1"/>
          </p:cNvSpPr>
          <p:nvPr>
            <p:ph type="body" sz="half" idx="2"/>
          </p:nvPr>
        </p:nvSpPr>
        <p:spPr>
          <a:xfrm>
            <a:off x="609600" y="1219200"/>
            <a:ext cx="4766733" cy="4953001"/>
          </a:xfrm>
        </p:spPr>
        <p:txBody>
          <a:bodyPr/>
          <a:lstStyle/>
          <a:p>
            <a:pPr algn="l"/>
            <a:r>
              <a:rPr lang="en-US" dirty="0">
                <a:solidFill>
                  <a:srgbClr val="444444"/>
                </a:solidFill>
                <a:latin typeface="arial" panose="020B0604020202020204" pitchFamily="34" charset="0"/>
              </a:rPr>
              <a:t>A</a:t>
            </a:r>
            <a:r>
              <a:rPr lang="en-US" b="0" i="0" dirty="0">
                <a:solidFill>
                  <a:srgbClr val="444444"/>
                </a:solidFill>
                <a:effectLst/>
                <a:latin typeface="arial" panose="020B0604020202020204" pitchFamily="34" charset="0"/>
              </a:rPr>
              <a:t> US journalist’s interview with Dirac:</a:t>
            </a:r>
          </a:p>
          <a:p>
            <a:pPr marL="285750" indent="-285750" algn="l">
              <a:buFont typeface="Courier New" panose="02070309020205020404" pitchFamily="49" charset="0"/>
              <a:buChar char="o"/>
            </a:pPr>
            <a:r>
              <a:rPr lang="en-US" b="0" i="0" dirty="0">
                <a:solidFill>
                  <a:srgbClr val="444444"/>
                </a:solidFill>
                <a:effectLst/>
                <a:latin typeface="arial" panose="020B0604020202020204" pitchFamily="34" charset="0"/>
              </a:rPr>
              <a:t>Journalist: “Now Doctor, will you give me in a few words the low-down on all your investigations?”</a:t>
            </a:r>
          </a:p>
          <a:p>
            <a:pPr marL="285750" indent="-285750" algn="l">
              <a:buFont typeface="Courier New" panose="02070309020205020404" pitchFamily="49" charset="0"/>
              <a:buChar char="o"/>
            </a:pPr>
            <a:r>
              <a:rPr lang="en-US" b="0" i="0" dirty="0">
                <a:solidFill>
                  <a:srgbClr val="444444"/>
                </a:solidFill>
                <a:effectLst/>
                <a:latin typeface="arial" panose="020B0604020202020204" pitchFamily="34" charset="0"/>
              </a:rPr>
              <a:t>Dirac: “No.”</a:t>
            </a:r>
          </a:p>
          <a:p>
            <a:pPr marL="285750" indent="-285750" algn="l">
              <a:buFont typeface="Courier New" panose="02070309020205020404" pitchFamily="49" charset="0"/>
              <a:buChar char="o"/>
            </a:pPr>
            <a:r>
              <a:rPr lang="en-US" b="0" i="0" dirty="0">
                <a:solidFill>
                  <a:srgbClr val="444444"/>
                </a:solidFill>
                <a:effectLst/>
                <a:latin typeface="arial" panose="020B0604020202020204" pitchFamily="34" charset="0"/>
              </a:rPr>
              <a:t>Journalist: “Good. Will it be alright if I put it this way – ‘Professor Dirac solves all the problems of mathematical physics, but is unable to find a better way of figuring out baseball’?”</a:t>
            </a:r>
          </a:p>
          <a:p>
            <a:pPr marL="285750" indent="-285750" algn="l">
              <a:buFont typeface="Courier New" panose="02070309020205020404" pitchFamily="49" charset="0"/>
              <a:buChar char="o"/>
            </a:pPr>
            <a:r>
              <a:rPr lang="en-US" b="0" i="0" dirty="0">
                <a:solidFill>
                  <a:srgbClr val="444444"/>
                </a:solidFill>
                <a:effectLst/>
                <a:latin typeface="arial" panose="020B0604020202020204" pitchFamily="34" charset="0"/>
              </a:rPr>
              <a:t>Dirac: “Yes.”</a:t>
            </a:r>
          </a:p>
          <a:p>
            <a:pPr marL="285750" indent="-285750" algn="l">
              <a:buFont typeface="Courier New" panose="02070309020205020404" pitchFamily="49" charset="0"/>
              <a:buChar char="o"/>
            </a:pPr>
            <a:r>
              <a:rPr lang="en-US" b="0" i="0" dirty="0">
                <a:solidFill>
                  <a:srgbClr val="444444"/>
                </a:solidFill>
                <a:effectLst/>
                <a:latin typeface="arial" panose="020B0604020202020204" pitchFamily="34" charset="0"/>
              </a:rPr>
              <a:t>Journalist: “Do you go to the movies?”</a:t>
            </a:r>
          </a:p>
          <a:p>
            <a:pPr marL="285750" indent="-285750" algn="l">
              <a:buFont typeface="Courier New" panose="02070309020205020404" pitchFamily="49" charset="0"/>
              <a:buChar char="o"/>
            </a:pPr>
            <a:r>
              <a:rPr lang="en-US" b="0" i="0" dirty="0">
                <a:solidFill>
                  <a:srgbClr val="444444"/>
                </a:solidFill>
                <a:effectLst/>
                <a:latin typeface="arial" panose="020B0604020202020204" pitchFamily="34" charset="0"/>
              </a:rPr>
              <a:t>Dirac: “Yes.”</a:t>
            </a:r>
          </a:p>
          <a:p>
            <a:pPr marL="285750" indent="-285750" algn="l">
              <a:buFont typeface="Courier New" panose="02070309020205020404" pitchFamily="49" charset="0"/>
              <a:buChar char="o"/>
            </a:pPr>
            <a:r>
              <a:rPr lang="en-US" b="0" i="0" dirty="0">
                <a:solidFill>
                  <a:srgbClr val="444444"/>
                </a:solidFill>
                <a:effectLst/>
                <a:latin typeface="arial" panose="020B0604020202020204" pitchFamily="34" charset="0"/>
              </a:rPr>
              <a:t>Journalist: “When?”</a:t>
            </a:r>
          </a:p>
          <a:p>
            <a:pPr marL="285750" indent="-285750" algn="l">
              <a:buFont typeface="Courier New" panose="02070309020205020404" pitchFamily="49" charset="0"/>
              <a:buChar char="o"/>
            </a:pPr>
            <a:r>
              <a:rPr lang="en-US" b="0" i="0" dirty="0">
                <a:solidFill>
                  <a:srgbClr val="444444"/>
                </a:solidFill>
                <a:effectLst/>
                <a:latin typeface="arial" panose="020B0604020202020204" pitchFamily="34" charset="0"/>
              </a:rPr>
              <a:t>Dirac: “In 1920 – perhaps also in 1930.”</a:t>
            </a:r>
          </a:p>
          <a:p>
            <a:endParaRPr lang="en-US" dirty="0"/>
          </a:p>
        </p:txBody>
      </p:sp>
      <p:sp>
        <p:nvSpPr>
          <p:cNvPr id="5" name="Date Placeholder 4">
            <a:extLst>
              <a:ext uri="{FF2B5EF4-FFF2-40B4-BE49-F238E27FC236}">
                <a16:creationId xmlns:a16="http://schemas.microsoft.com/office/drawing/2014/main" id="{173ACC54-243F-DEE7-CBB3-CB567D40680D}"/>
              </a:ext>
            </a:extLst>
          </p:cNvPr>
          <p:cNvSpPr>
            <a:spLocks noGrp="1"/>
          </p:cNvSpPr>
          <p:nvPr>
            <p:ph type="dt" sz="half" idx="10"/>
          </p:nvPr>
        </p:nvSpPr>
        <p:spPr>
          <a:xfrm>
            <a:off x="7313357" y="6596148"/>
            <a:ext cx="4868025" cy="228600"/>
          </a:xfrm>
        </p:spPr>
        <p:txBody>
          <a:bodyPr wrap="square" anchor="t">
            <a:normAutofit/>
          </a:bodyPr>
          <a:lstStyle/>
          <a:p>
            <a:pPr>
              <a:lnSpc>
                <a:spcPct val="90000"/>
              </a:lnSpc>
              <a:spcAft>
                <a:spcPts val="600"/>
              </a:spcAft>
            </a:pPr>
            <a:r>
              <a:rPr lang="en-US"/>
              <a:t>.      NJU Graduate Student - Progress in Physics - Lecture 1                                 (116)</a:t>
            </a:r>
          </a:p>
        </p:txBody>
      </p:sp>
      <p:sp>
        <p:nvSpPr>
          <p:cNvPr id="6" name="Footer Placeholder 5">
            <a:extLst>
              <a:ext uri="{FF2B5EF4-FFF2-40B4-BE49-F238E27FC236}">
                <a16:creationId xmlns:a16="http://schemas.microsoft.com/office/drawing/2014/main" id="{18FA40BD-B3CA-7C6C-AD60-0EA88A93719F}"/>
              </a:ext>
            </a:extLst>
          </p:cNvPr>
          <p:cNvSpPr>
            <a:spLocks noGrp="1"/>
          </p:cNvSpPr>
          <p:nvPr>
            <p:ph type="ftr" sz="quarter" idx="11"/>
          </p:nvPr>
        </p:nvSpPr>
        <p:spPr>
          <a:xfrm>
            <a:off x="876301" y="6307138"/>
            <a:ext cx="7922684" cy="228600"/>
          </a:xfrm>
        </p:spPr>
        <p:txBody>
          <a:bodyPr wrap="square" anchor="t">
            <a:normAutofit/>
          </a:bodyPr>
          <a:lstStyle/>
          <a:p>
            <a:pPr>
              <a:spcAft>
                <a:spcPts val="600"/>
              </a:spcAft>
            </a:pPr>
            <a:r>
              <a:rPr lang="en-US"/>
              <a:t>Craig Roberts: cdroberts@nju.edu.cn  465 .. 25/04/11 ..."Strong Interactions and the Standard Model"</a:t>
            </a:r>
          </a:p>
        </p:txBody>
      </p:sp>
      <p:sp>
        <p:nvSpPr>
          <p:cNvPr id="7" name="Slide Number Placeholder 6">
            <a:extLst>
              <a:ext uri="{FF2B5EF4-FFF2-40B4-BE49-F238E27FC236}">
                <a16:creationId xmlns:a16="http://schemas.microsoft.com/office/drawing/2014/main" id="{D5E96F82-5A3D-D1BC-C4EE-78A5EDE854F6}"/>
              </a:ext>
            </a:extLst>
          </p:cNvPr>
          <p:cNvSpPr>
            <a:spLocks noGrp="1"/>
          </p:cNvSpPr>
          <p:nvPr>
            <p:ph type="sldNum" sz="quarter" idx="12"/>
          </p:nvPr>
        </p:nvSpPr>
        <p:spPr>
          <a:xfrm>
            <a:off x="11480801" y="6489701"/>
            <a:ext cx="512233" cy="365125"/>
          </a:xfrm>
        </p:spPr>
        <p:txBody>
          <a:bodyPr wrap="square" anchor="t">
            <a:normAutofit/>
          </a:bodyPr>
          <a:lstStyle/>
          <a:p>
            <a:pPr>
              <a:spcAft>
                <a:spcPts val="600"/>
              </a:spcAft>
            </a:pPr>
            <a:fld id="{87034D8C-3CB4-402A-BC46-2AB14C0FE90A}" type="slidenum">
              <a:rPr lang="en-US" smtClean="0"/>
              <a:pPr>
                <a:spcAft>
                  <a:spcPts val="600"/>
                </a:spcAft>
              </a:pPr>
              <a:t>18</a:t>
            </a:fld>
            <a:endParaRPr lang="en-US"/>
          </a:p>
        </p:txBody>
      </p:sp>
    </p:spTree>
    <p:extLst>
      <p:ext uri="{BB962C8B-B14F-4D97-AF65-F5344CB8AC3E}">
        <p14:creationId xmlns:p14="http://schemas.microsoft.com/office/powerpoint/2010/main" val="718844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6">
                                            <p:txEl>
                                              <p:pRg st="2" end="2"/>
                                            </p:txEl>
                                          </p:spTgt>
                                        </p:tgtEl>
                                        <p:attrNameLst>
                                          <p:attrName>style.visibility</p:attrName>
                                        </p:attrNameLst>
                                      </p:cBhvr>
                                      <p:to>
                                        <p:strVal val="visible"/>
                                      </p:to>
                                    </p:set>
                                    <p:animEffect transition="in" filter="barn(inVertical)">
                                      <p:cBhvr>
                                        <p:cTn id="7" dur="500"/>
                                        <p:tgtEl>
                                          <p:spTgt spid="1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6">
                                            <p:txEl>
                                              <p:pRg st="3" end="3"/>
                                            </p:txEl>
                                          </p:spTgt>
                                        </p:tgtEl>
                                        <p:attrNameLst>
                                          <p:attrName>style.visibility</p:attrName>
                                        </p:attrNameLst>
                                      </p:cBhvr>
                                      <p:to>
                                        <p:strVal val="visible"/>
                                      </p:to>
                                    </p:set>
                                    <p:animEffect transition="in" filter="barn(inVertical)">
                                      <p:cBhvr>
                                        <p:cTn id="12" dur="500"/>
                                        <p:tgtEl>
                                          <p:spTgt spid="1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6">
                                            <p:txEl>
                                              <p:pRg st="4" end="4"/>
                                            </p:txEl>
                                          </p:spTgt>
                                        </p:tgtEl>
                                        <p:attrNameLst>
                                          <p:attrName>style.visibility</p:attrName>
                                        </p:attrNameLst>
                                      </p:cBhvr>
                                      <p:to>
                                        <p:strVal val="visible"/>
                                      </p:to>
                                    </p:set>
                                    <p:animEffect transition="in" filter="barn(inVertical)">
                                      <p:cBhvr>
                                        <p:cTn id="17" dur="500"/>
                                        <p:tgtEl>
                                          <p:spTgt spid="1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6">
                                            <p:txEl>
                                              <p:pRg st="5" end="5"/>
                                            </p:txEl>
                                          </p:spTgt>
                                        </p:tgtEl>
                                        <p:attrNameLst>
                                          <p:attrName>style.visibility</p:attrName>
                                        </p:attrNameLst>
                                      </p:cBhvr>
                                      <p:to>
                                        <p:strVal val="visible"/>
                                      </p:to>
                                    </p:set>
                                    <p:animEffect transition="in" filter="barn(inVertical)">
                                      <p:cBhvr>
                                        <p:cTn id="22" dur="500"/>
                                        <p:tgtEl>
                                          <p:spTgt spid="1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6">
                                            <p:txEl>
                                              <p:pRg st="6" end="6"/>
                                            </p:txEl>
                                          </p:spTgt>
                                        </p:tgtEl>
                                        <p:attrNameLst>
                                          <p:attrName>style.visibility</p:attrName>
                                        </p:attrNameLst>
                                      </p:cBhvr>
                                      <p:to>
                                        <p:strVal val="visible"/>
                                      </p:to>
                                    </p:set>
                                    <p:animEffect transition="in" filter="barn(inVertical)">
                                      <p:cBhvr>
                                        <p:cTn id="27" dur="500"/>
                                        <p:tgtEl>
                                          <p:spTgt spid="16">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6">
                                            <p:txEl>
                                              <p:pRg st="7" end="7"/>
                                            </p:txEl>
                                          </p:spTgt>
                                        </p:tgtEl>
                                        <p:attrNameLst>
                                          <p:attrName>style.visibility</p:attrName>
                                        </p:attrNameLst>
                                      </p:cBhvr>
                                      <p:to>
                                        <p:strVal val="visible"/>
                                      </p:to>
                                    </p:set>
                                    <p:animEffect transition="in" filter="barn(inVertical)">
                                      <p:cBhvr>
                                        <p:cTn id="32" dur="500"/>
                                        <p:tgtEl>
                                          <p:spTgt spid="16">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16">
                                            <p:txEl>
                                              <p:pRg st="8" end="8"/>
                                            </p:txEl>
                                          </p:spTgt>
                                        </p:tgtEl>
                                        <p:attrNameLst>
                                          <p:attrName>style.visibility</p:attrName>
                                        </p:attrNameLst>
                                      </p:cBhvr>
                                      <p:to>
                                        <p:strVal val="visible"/>
                                      </p:to>
                                    </p:set>
                                    <p:animEffect transition="in" filter="barn(inVertical)">
                                      <p:cBhvr>
                                        <p:cTn id="37" dur="500"/>
                                        <p:tgtEl>
                                          <p:spTgt spid="1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6200"/>
            <a:ext cx="8229600" cy="1143000"/>
          </a:xfrm>
        </p:spPr>
        <p:txBody>
          <a:bodyPr/>
          <a:lstStyle/>
          <a:p>
            <a:r>
              <a:rPr lang="en-GB" sz="3600" dirty="0"/>
              <a:t>The Problem with Antimatter</a:t>
            </a:r>
          </a:p>
        </p:txBody>
      </p:sp>
      <p:sp>
        <p:nvSpPr>
          <p:cNvPr id="3" name="Content Placeholder 2"/>
          <p:cNvSpPr>
            <a:spLocks noGrp="1"/>
          </p:cNvSpPr>
          <p:nvPr>
            <p:ph idx="1"/>
          </p:nvPr>
        </p:nvSpPr>
        <p:spPr>
          <a:xfrm>
            <a:off x="876301" y="990603"/>
            <a:ext cx="10858499" cy="5029197"/>
          </a:xfrm>
        </p:spPr>
        <p:txBody>
          <a:bodyPr/>
          <a:lstStyle/>
          <a:p>
            <a:r>
              <a:rPr lang="en-AU" dirty="0" err="1"/>
              <a:t>Masslessness</a:t>
            </a:r>
            <a:r>
              <a:rPr lang="en-AU" dirty="0"/>
              <a:t> – the absence of mass – is impossible in nonrelativistic theories.  </a:t>
            </a:r>
            <a:r>
              <a:rPr lang="en-AU" dirty="0" err="1"/>
              <a:t>Nonrelativistically</a:t>
            </a:r>
            <a:r>
              <a:rPr lang="en-AU" dirty="0"/>
              <a:t>, all particles must possess a mass. </a:t>
            </a:r>
          </a:p>
          <a:p>
            <a:r>
              <a:rPr lang="en-GB" dirty="0" err="1"/>
              <a:t>Relativistically</a:t>
            </a:r>
            <a:r>
              <a:rPr lang="en-GB" dirty="0"/>
              <a:t>, </a:t>
            </a:r>
            <a:r>
              <a:rPr lang="en-GB" dirty="0" err="1"/>
              <a:t>masslessness</a:t>
            </a:r>
            <a:r>
              <a:rPr lang="en-GB" dirty="0"/>
              <a:t> is possible. </a:t>
            </a:r>
          </a:p>
          <a:p>
            <a:pPr lvl="1">
              <a:spcBef>
                <a:spcPts val="0"/>
              </a:spcBef>
            </a:pPr>
            <a:r>
              <a:rPr lang="en-GB" dirty="0"/>
              <a:t>Einstein’s Photon is a massless particle</a:t>
            </a:r>
          </a:p>
          <a:p>
            <a:r>
              <a:rPr lang="en-GB" dirty="0"/>
              <a:t>Antimatter = negative-energy matter </a:t>
            </a:r>
          </a:p>
          <a:p>
            <a:pPr marL="0" indent="0">
              <a:buNone/>
            </a:pPr>
            <a:r>
              <a:rPr lang="en-GB" dirty="0"/>
              <a:t>      … So, for any given system</a:t>
            </a:r>
          </a:p>
          <a:p>
            <a:pPr lvl="1">
              <a:spcBef>
                <a:spcPts val="0"/>
              </a:spcBef>
            </a:pPr>
            <a:r>
              <a:rPr lang="en-GB" dirty="0"/>
              <a:t>It costs ZERO energy to create a virtual </a:t>
            </a:r>
            <a:r>
              <a:rPr lang="en-GB" dirty="0" err="1"/>
              <a:t>matter+antimatter</a:t>
            </a:r>
            <a:r>
              <a:rPr lang="en-GB" dirty="0"/>
              <a:t> pair</a:t>
            </a:r>
          </a:p>
          <a:p>
            <a:pPr lvl="1">
              <a:spcBef>
                <a:spcPts val="0"/>
              </a:spcBef>
            </a:pPr>
            <a:r>
              <a:rPr lang="en-GB" dirty="0"/>
              <a:t>or 10 such pairs, or 100 pairs, … </a:t>
            </a:r>
          </a:p>
          <a:p>
            <a:pPr lvl="1">
              <a:spcBef>
                <a:spcPts val="0"/>
              </a:spcBef>
            </a:pPr>
            <a:r>
              <a:rPr lang="en-GB" dirty="0"/>
              <a:t>or infinitely many!</a:t>
            </a:r>
          </a:p>
          <a:p>
            <a:r>
              <a:rPr lang="en-GB" dirty="0"/>
              <a:t>Quantum mechanics is an exactly solvable theory when the number of particles is finite</a:t>
            </a:r>
          </a:p>
          <a:p>
            <a:pPr marL="0" indent="0">
              <a:spcBef>
                <a:spcPts val="0"/>
              </a:spcBef>
              <a:buNone/>
            </a:pPr>
            <a:r>
              <a:rPr lang="en-GB" dirty="0"/>
              <a:t>	 ( ∼ 14, with today’s computers and realistic Hamiltonians) </a:t>
            </a:r>
          </a:p>
          <a:p>
            <a:r>
              <a:rPr lang="en-GB" dirty="0"/>
              <a:t>Quantum mechanics is </a:t>
            </a:r>
            <a:r>
              <a:rPr lang="en-GB" i="1" u="sng" dirty="0"/>
              <a:t>unsolvable</a:t>
            </a:r>
            <a:r>
              <a:rPr lang="en-GB" dirty="0"/>
              <a:t> when there are infinitely many particles </a:t>
            </a:r>
          </a:p>
          <a:p>
            <a:r>
              <a:rPr lang="en-GB" dirty="0"/>
              <a:t>Relativistic quantum mechanics allows the existence of massless particles and antimatter (negative-energy matter) </a:t>
            </a:r>
          </a:p>
          <a:p>
            <a:pPr marL="0" indent="0">
              <a:buNone/>
            </a:pPr>
            <a:r>
              <a:rPr lang="en-GB" dirty="0"/>
              <a:t>      – but the existence of either/both destroys relativistic quantum mechanics!  </a:t>
            </a:r>
          </a:p>
        </p:txBody>
      </p:sp>
      <p:sp>
        <p:nvSpPr>
          <p:cNvPr id="4" name="Date Placeholder 3"/>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p:cNvSpPr>
            <a:spLocks noGrp="1"/>
          </p:cNvSpPr>
          <p:nvPr>
            <p:ph type="sldNum" sz="quarter" idx="12"/>
          </p:nvPr>
        </p:nvSpPr>
        <p:spPr/>
        <p:txBody>
          <a:bodyPr/>
          <a:lstStyle/>
          <a:p>
            <a:fld id="{87034D8C-3CB4-402A-BC46-2AB14C0FE90A}" type="slidenum">
              <a:rPr lang="en-US" smtClean="0"/>
              <a:pPr/>
              <a:t>19</a:t>
            </a:fld>
            <a:endParaRPr lang="en-US"/>
          </a:p>
        </p:txBody>
      </p:sp>
      <p:pic>
        <p:nvPicPr>
          <p:cNvPr id="8" name="Picture 7" descr="A close up of a person&#10;&#10;Description automatically generated">
            <a:extLst>
              <a:ext uri="{FF2B5EF4-FFF2-40B4-BE49-F238E27FC236}">
                <a16:creationId xmlns:a16="http://schemas.microsoft.com/office/drawing/2014/main" id="{ACF410F5-0B8D-4374-88E0-42B122D812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1000" y="1361377"/>
            <a:ext cx="4038600" cy="1901971"/>
          </a:xfrm>
          <a:prstGeom prst="rect">
            <a:avLst/>
          </a:prstGeom>
        </p:spPr>
      </p:pic>
      <p:sp>
        <p:nvSpPr>
          <p:cNvPr id="9" name="Rectangle 8">
            <a:extLst>
              <a:ext uri="{FF2B5EF4-FFF2-40B4-BE49-F238E27FC236}">
                <a16:creationId xmlns:a16="http://schemas.microsoft.com/office/drawing/2014/main" id="{8296C81B-06BF-4DFE-AE6E-2C3851FE1C88}"/>
              </a:ext>
            </a:extLst>
          </p:cNvPr>
          <p:cNvSpPr/>
          <p:nvPr/>
        </p:nvSpPr>
        <p:spPr bwMode="auto">
          <a:xfrm>
            <a:off x="10363200" y="2998305"/>
            <a:ext cx="685800" cy="22860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alibri" pitchFamily="34" charset="0"/>
            </a:endParaRPr>
          </a:p>
        </p:txBody>
      </p:sp>
    </p:spTree>
    <p:extLst>
      <p:ext uri="{BB962C8B-B14F-4D97-AF65-F5344CB8AC3E}">
        <p14:creationId xmlns:p14="http://schemas.microsoft.com/office/powerpoint/2010/main" val="2740297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inVertical)">
                                      <p:cBhvr>
                                        <p:cTn id="7" dur="500"/>
                                        <p:tgtEl>
                                          <p:spTgt spid="3">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arn(inVertical)">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arn(inVertical)">
                                      <p:cBhvr>
                                        <p:cTn id="15" dur="500"/>
                                        <p:tgtEl>
                                          <p:spTgt spid="3">
                                            <p:txEl>
                                              <p:pRg st="3" end="3"/>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arn(inVertical)">
                                      <p:cBhvr>
                                        <p:cTn id="18" dur="500"/>
                                        <p:tgtEl>
                                          <p:spTgt spid="3">
                                            <p:txEl>
                                              <p:pRg st="4" end="4"/>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barn(inVertical)">
                                      <p:cBhvr>
                                        <p:cTn id="21" dur="500"/>
                                        <p:tgtEl>
                                          <p:spTgt spid="3">
                                            <p:txEl>
                                              <p:pRg st="5" end="5"/>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arn(inVertical)">
                                      <p:cBhvr>
                                        <p:cTn id="24" dur="500"/>
                                        <p:tgtEl>
                                          <p:spTgt spid="3">
                                            <p:txEl>
                                              <p:pRg st="6" end="6"/>
                                            </p:txEl>
                                          </p:spTgt>
                                        </p:tgtEl>
                                      </p:cBhvr>
                                    </p:animEffect>
                                  </p:childTnLst>
                                </p:cTn>
                              </p:par>
                              <p:par>
                                <p:cTn id="25" presetID="16" presetClass="entr" presetSubtype="21"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barn(inVertical)">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wipe(down)">
                                      <p:cBhvr>
                                        <p:cTn id="32" dur="500"/>
                                        <p:tgtEl>
                                          <p:spTgt spid="3">
                                            <p:txEl>
                                              <p:pRg st="8" end="8"/>
                                            </p:txEl>
                                          </p:spTgt>
                                        </p:tgtEl>
                                      </p:cBhvr>
                                    </p:animEffect>
                                  </p:childTnLst>
                                </p:cTn>
                              </p:par>
                              <p:par>
                                <p:cTn id="33" presetID="22" presetClass="entr" presetSubtype="4"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wipe(down)">
                                      <p:cBhvr>
                                        <p:cTn id="35" dur="500"/>
                                        <p:tgtEl>
                                          <p:spTgt spid="3">
                                            <p:txEl>
                                              <p:pRg st="9" end="9"/>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3">
                                            <p:txEl>
                                              <p:pRg st="10" end="10"/>
                                            </p:txEl>
                                          </p:spTgt>
                                        </p:tgtEl>
                                        <p:attrNameLst>
                                          <p:attrName>style.visibility</p:attrName>
                                        </p:attrNameLst>
                                      </p:cBhvr>
                                      <p:to>
                                        <p:strVal val="visible"/>
                                      </p:to>
                                    </p:set>
                                    <p:animEffect transition="in" filter="randombar(horizontal)">
                                      <p:cBhvr>
                                        <p:cTn id="40" dur="500"/>
                                        <p:tgtEl>
                                          <p:spTgt spid="3">
                                            <p:txEl>
                                              <p:pRg st="10" end="1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nodeType="click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animEffect transition="in" filter="randombar(horizontal)">
                                      <p:cBhvr>
                                        <p:cTn id="45" dur="500"/>
                                        <p:tgtEl>
                                          <p:spTgt spid="3">
                                            <p:txEl>
                                              <p:pRg st="11" end="11"/>
                                            </p:txEl>
                                          </p:spTgt>
                                        </p:tgtEl>
                                      </p:cBhvr>
                                    </p:animEffect>
                                  </p:childTnLst>
                                </p:cTn>
                              </p:par>
                              <p:par>
                                <p:cTn id="46" presetID="14" presetClass="entr" presetSubtype="10" fill="hold" nodeType="withEffect">
                                  <p:stCondLst>
                                    <p:cond delay="0"/>
                                  </p:stCondLst>
                                  <p:childTnLst>
                                    <p:set>
                                      <p:cBhvr>
                                        <p:cTn id="47" dur="1" fill="hold">
                                          <p:stCondLst>
                                            <p:cond delay="0"/>
                                          </p:stCondLst>
                                        </p:cTn>
                                        <p:tgtEl>
                                          <p:spTgt spid="3">
                                            <p:txEl>
                                              <p:pRg st="12" end="12"/>
                                            </p:txEl>
                                          </p:spTgt>
                                        </p:tgtEl>
                                        <p:attrNameLst>
                                          <p:attrName>style.visibility</p:attrName>
                                        </p:attrNameLst>
                                      </p:cBhvr>
                                      <p:to>
                                        <p:strVal val="visible"/>
                                      </p:to>
                                    </p:set>
                                    <p:animEffect transition="in" filter="randombar(horizontal)">
                                      <p:cBhvr>
                                        <p:cTn id="48" dur="500"/>
                                        <p:tgtEl>
                                          <p:spTgt spid="3">
                                            <p:txEl>
                                              <p:pRg st="12" end="1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6" presetClass="entr" presetSubtype="16"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circle(in)">
                                      <p:cBhvr>
                                        <p:cTn id="53" dur="2000"/>
                                        <p:tgtEl>
                                          <p:spTgt spid="8"/>
                                        </p:tgtEl>
                                      </p:cBhvr>
                                    </p:animEffect>
                                  </p:childTnLst>
                                </p:cTn>
                              </p:par>
                              <p:par>
                                <p:cTn id="54" presetID="6" presetClass="entr" presetSubtype="16" fill="hold" grpId="0" nodeType="with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circle(in)">
                                      <p:cBhvr>
                                        <p:cTn id="56"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D900D-A0B4-4077-B6BB-A354C55D0B95}"/>
              </a:ext>
            </a:extLst>
          </p:cNvPr>
          <p:cNvSpPr>
            <a:spLocks noGrp="1"/>
          </p:cNvSpPr>
          <p:nvPr>
            <p:ph type="title"/>
          </p:nvPr>
        </p:nvSpPr>
        <p:spPr/>
        <p:txBody>
          <a:bodyPr/>
          <a:lstStyle/>
          <a:p>
            <a:pPr algn="ctr"/>
            <a:r>
              <a:rPr lang="en-GB" sz="3600" b="0" dirty="0">
                <a:ln w="0"/>
                <a:solidFill>
                  <a:schemeClr val="accent1"/>
                </a:solidFill>
                <a:effectLst>
                  <a:outerShdw blurRad="38100" dist="25400" dir="5400000" algn="ctr" rotWithShape="0">
                    <a:srgbClr val="6E747A">
                      <a:alpha val="43000"/>
                    </a:srgbClr>
                  </a:outerShdw>
                  <a:reflection blurRad="6350" stA="55000" endA="300" endPos="45500" dir="5400000" sy="-100000" algn="bl" rotWithShape="0"/>
                </a:effectLst>
              </a:rPr>
              <a:t>The Nature of Things</a:t>
            </a:r>
            <a:endParaRPr lang="en-US" sz="3600" b="0" dirty="0">
              <a:ln w="0"/>
              <a:solidFill>
                <a:schemeClr val="accent1"/>
              </a:solidFill>
              <a:effectLst>
                <a:outerShdw blurRad="38100" dist="25400" dir="5400000" algn="ctr" rotWithShape="0">
                  <a:srgbClr val="6E747A">
                    <a:alpha val="43000"/>
                  </a:srgbClr>
                </a:outerShdw>
                <a:reflection blurRad="6350" stA="55000" endA="300" endPos="45500" dir="5400000" sy="-100000" algn="bl" rotWithShape="0"/>
              </a:effectLst>
            </a:endParaRPr>
          </a:p>
        </p:txBody>
      </p:sp>
      <p:sp>
        <p:nvSpPr>
          <p:cNvPr id="3" name="Content Placeholder 2">
            <a:extLst>
              <a:ext uri="{FF2B5EF4-FFF2-40B4-BE49-F238E27FC236}">
                <a16:creationId xmlns:a16="http://schemas.microsoft.com/office/drawing/2014/main" id="{5E9E20F4-320F-4F06-AD3C-1DCC2BD5F4D7}"/>
              </a:ext>
            </a:extLst>
          </p:cNvPr>
          <p:cNvSpPr>
            <a:spLocks noGrp="1"/>
          </p:cNvSpPr>
          <p:nvPr>
            <p:ph idx="1"/>
          </p:nvPr>
        </p:nvSpPr>
        <p:spPr>
          <a:xfrm>
            <a:off x="609600" y="1219200"/>
            <a:ext cx="10972800" cy="4648200"/>
          </a:xfrm>
          <a:ln/>
        </p:spPr>
        <p:style>
          <a:lnRef idx="2">
            <a:schemeClr val="accent2"/>
          </a:lnRef>
          <a:fillRef idx="1">
            <a:schemeClr val="lt1"/>
          </a:fillRef>
          <a:effectRef idx="0">
            <a:schemeClr val="accent2"/>
          </a:effectRef>
          <a:fontRef idx="minor">
            <a:schemeClr val="dk1"/>
          </a:fontRef>
        </p:style>
        <p:txBody>
          <a:bodyPr/>
          <a:lstStyle/>
          <a:p>
            <a:r>
              <a:rPr lang="en-US" dirty="0"/>
              <a:t>Looking at the known Universe, one could be awed by the many complex things it contains.</a:t>
            </a:r>
          </a:p>
          <a:p>
            <a:r>
              <a:rPr lang="en-US" dirty="0"/>
              <a:t>Even the Earth itself is complicated enough to generate many questions in our minds</a:t>
            </a:r>
          </a:p>
          <a:p>
            <a:r>
              <a:rPr lang="en-US" dirty="0"/>
              <a:t>Basic amongst them are those which focus on our own existence and composition. </a:t>
            </a:r>
          </a:p>
          <a:p>
            <a:r>
              <a:rPr lang="en-US" dirty="0"/>
              <a:t>Here, too, there are many levels to be explored, running right down to the nuclei </a:t>
            </a:r>
          </a:p>
          <a:p>
            <a:pPr marL="0" indent="0">
              <a:spcBef>
                <a:spcPts val="0"/>
              </a:spcBef>
              <a:buNone/>
            </a:pPr>
            <a:r>
              <a:rPr lang="en-US" dirty="0"/>
              <a:t>      at the core of every atom and molecule</a:t>
            </a:r>
          </a:p>
          <a:p>
            <a:r>
              <a:rPr lang="en-US" dirty="0"/>
              <a:t>Even deeper, to the neutrons and protons (nucleons) that constitute those nuclei. </a:t>
            </a:r>
          </a:p>
          <a:p>
            <a:r>
              <a:rPr lang="en-US" dirty="0"/>
              <a:t>Faced with all this, physicists nevertheless assume that a few simple mathematical rules should be sufficient to provide a complete explanation of everything we can now perceive, and which might become perceptible in future. </a:t>
            </a:r>
          </a:p>
          <a:p>
            <a:r>
              <a:rPr lang="en-US" dirty="0">
                <a:ln w="0"/>
                <a:solidFill>
                  <a:schemeClr val="accent1"/>
                </a:solidFill>
                <a:effectLst>
                  <a:outerShdw blurRad="50800" dist="38100" dir="18900000" algn="bl" rotWithShape="0">
                    <a:prstClr val="black">
                      <a:alpha val="40000"/>
                    </a:prstClr>
                  </a:outerShdw>
                </a:effectLst>
              </a:rPr>
              <a:t>This may be correct </a:t>
            </a:r>
          </a:p>
          <a:p>
            <a:pPr marL="400050" lvl="1" indent="0">
              <a:buNone/>
            </a:pPr>
            <a:r>
              <a:rPr lang="en-US" sz="2400" dirty="0">
                <a:ln w="0"/>
                <a:solidFill>
                  <a:schemeClr val="accent1"/>
                </a:solidFill>
                <a:effectLst>
                  <a:outerShdw blurRad="50800" dist="38100" dir="18900000" algn="bl" rotWithShape="0">
                    <a:prstClr val="black">
                      <a:alpha val="40000"/>
                    </a:prstClr>
                  </a:outerShdw>
                </a:effectLst>
              </a:rPr>
              <a:t>         Or it might be supreme arrogance = hubris</a:t>
            </a:r>
          </a:p>
        </p:txBody>
      </p:sp>
      <p:sp>
        <p:nvSpPr>
          <p:cNvPr id="4" name="Date Placeholder 3">
            <a:extLst>
              <a:ext uri="{FF2B5EF4-FFF2-40B4-BE49-F238E27FC236}">
                <a16:creationId xmlns:a16="http://schemas.microsoft.com/office/drawing/2014/main" id="{FC7387FC-6AE0-4CA0-B793-8BBA8A6DEEA3}"/>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740640EE-57CA-4898-8F0F-6B2810EB0885}"/>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660B040D-CD35-4A32-B8B6-223CEE2AD5B9}"/>
              </a:ext>
            </a:extLst>
          </p:cNvPr>
          <p:cNvSpPr>
            <a:spLocks noGrp="1"/>
          </p:cNvSpPr>
          <p:nvPr>
            <p:ph type="sldNum" sz="quarter" idx="12"/>
          </p:nvPr>
        </p:nvSpPr>
        <p:spPr/>
        <p:txBody>
          <a:bodyPr/>
          <a:lstStyle/>
          <a:p>
            <a:fld id="{87034D8C-3CB4-402A-BC46-2AB14C0FE90A}" type="slidenum">
              <a:rPr lang="en-US" smtClean="0"/>
              <a:pPr/>
              <a:t>2</a:t>
            </a:fld>
            <a:endParaRPr lang="en-US"/>
          </a:p>
        </p:txBody>
      </p:sp>
      <p:pic>
        <p:nvPicPr>
          <p:cNvPr id="8" name="Picture 7" descr="A red and blue spheres&#10;&#10;Description automatically generated">
            <a:extLst>
              <a:ext uri="{FF2B5EF4-FFF2-40B4-BE49-F238E27FC236}">
                <a16:creationId xmlns:a16="http://schemas.microsoft.com/office/drawing/2014/main" id="{10FB4732-CA77-DF4D-4A7F-14838E0F35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15600" y="2209800"/>
            <a:ext cx="1504950" cy="1489710"/>
          </a:xfrm>
          <a:prstGeom prst="rect">
            <a:avLst/>
          </a:prstGeom>
        </p:spPr>
      </p:pic>
    </p:spTree>
    <p:extLst>
      <p:ext uri="{BB962C8B-B14F-4D97-AF65-F5344CB8AC3E}">
        <p14:creationId xmlns:p14="http://schemas.microsoft.com/office/powerpoint/2010/main" val="1757136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1000"/>
                                        <p:tgtEl>
                                          <p:spTgt spid="3">
                                            <p:txEl>
                                              <p:pRg st="2" end="2"/>
                                            </p:txEl>
                                          </p:spTgt>
                                        </p:tgtEl>
                                      </p:cBhvr>
                                    </p:animEffect>
                                    <p:anim calcmode="lin" valueType="num">
                                      <p:cBhvr>
                                        <p:cTn id="1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1"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 calcmode="lin" valueType="num">
                                      <p:cBhvr additive="base">
                                        <p:cTn id="18"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3" end="3"/>
                                            </p:txEl>
                                          </p:spTgt>
                                        </p:tgtEl>
                                        <p:attrNameLst>
                                          <p:attrName>ppt_y</p:attrName>
                                        </p:attrNameLst>
                                      </p:cBhvr>
                                      <p:tavLst>
                                        <p:tav tm="0">
                                          <p:val>
                                            <p:strVal val="0-#ppt_h/2"/>
                                          </p:val>
                                        </p:tav>
                                        <p:tav tm="100000">
                                          <p:val>
                                            <p:strVal val="#ppt_y"/>
                                          </p:val>
                                        </p:tav>
                                      </p:tavLst>
                                    </p:anim>
                                  </p:childTnLst>
                                </p:cTn>
                              </p:par>
                              <p:par>
                                <p:cTn id="20" presetID="2" presetClass="entr" presetSubtype="1"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 calcmode="lin" valueType="num">
                                      <p:cBhvr additive="base">
                                        <p:cTn id="2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4" end="4"/>
                                            </p:txEl>
                                          </p:spTgt>
                                        </p:tgtEl>
                                        <p:attrNameLst>
                                          <p:attrName>ppt_y</p:attrName>
                                        </p:attrNameLst>
                                      </p:cBhvr>
                                      <p:tavLst>
                                        <p:tav tm="0">
                                          <p:val>
                                            <p:strVal val="0-#ppt_h/2"/>
                                          </p:val>
                                        </p:tav>
                                        <p:tav tm="100000">
                                          <p:val>
                                            <p:strVal val="#ppt_y"/>
                                          </p:val>
                                        </p:tav>
                                      </p:tavLst>
                                    </p:anim>
                                  </p:childTnLst>
                                </p:cTn>
                              </p:par>
                              <p:par>
                                <p:cTn id="24" presetID="6" presetClass="entr" presetSubtype="16"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circle(in)">
                                      <p:cBhvr>
                                        <p:cTn id="26" dur="20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right)">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randombar(horizontal)">
                                      <p:cBhvr>
                                        <p:cTn id="42" dur="500"/>
                                        <p:tgtEl>
                                          <p:spTgt spid="3">
                                            <p:txEl>
                                              <p:pRg st="7" end="7"/>
                                            </p:txEl>
                                          </p:spTgt>
                                        </p:tgtEl>
                                      </p:cBhvr>
                                    </p:animEffect>
                                  </p:childTnLst>
                                </p:cTn>
                              </p:par>
                              <p:par>
                                <p:cTn id="43" presetID="6" presetClass="entr" presetSubtype="16" fill="hold" nodeType="withEffect">
                                  <p:stCondLst>
                                    <p:cond delay="0"/>
                                  </p:stCondLst>
                                  <p:iterate type="wd">
                                    <p:tmPct val="10000"/>
                                  </p:iterate>
                                  <p:childTnLst>
                                    <p:set>
                                      <p:cBhvr>
                                        <p:cTn id="44" dur="1" fill="hold">
                                          <p:stCondLst>
                                            <p:cond delay="0"/>
                                          </p:stCondLst>
                                        </p:cTn>
                                        <p:tgtEl>
                                          <p:spTgt spid="3">
                                            <p:txEl>
                                              <p:pRg st="8" end="8"/>
                                            </p:txEl>
                                          </p:spTgt>
                                        </p:tgtEl>
                                        <p:attrNameLst>
                                          <p:attrName>style.visibility</p:attrName>
                                        </p:attrNameLst>
                                      </p:cBhvr>
                                      <p:to>
                                        <p:strVal val="visible"/>
                                      </p:to>
                                    </p:set>
                                    <p:animEffect transition="in" filter="circle(in)">
                                      <p:cBhvr>
                                        <p:cTn id="45" dur="2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400"/>
            <a:ext cx="8229600" cy="1143000"/>
          </a:xfrm>
        </p:spPr>
        <p:txBody>
          <a:bodyPr/>
          <a:lstStyle/>
          <a:p>
            <a:r>
              <a:rPr lang="en-GB" sz="3600" dirty="0"/>
              <a:t>Solving the Problem with Antimatter</a:t>
            </a:r>
          </a:p>
        </p:txBody>
      </p:sp>
      <p:sp>
        <p:nvSpPr>
          <p:cNvPr id="3" name="Content Placeholder 2"/>
          <p:cNvSpPr>
            <a:spLocks noGrp="1"/>
          </p:cNvSpPr>
          <p:nvPr>
            <p:ph idx="1"/>
          </p:nvPr>
        </p:nvSpPr>
        <p:spPr>
          <a:xfrm>
            <a:off x="876300" y="1555538"/>
            <a:ext cx="10782299" cy="3091295"/>
          </a:xfrm>
        </p:spPr>
        <p:txBody>
          <a:bodyPr/>
          <a:lstStyle/>
          <a:p>
            <a:r>
              <a:rPr lang="en-AU" sz="2400" dirty="0"/>
              <a:t>There is only one way known to combine quantum mechanics and special relativity</a:t>
            </a:r>
          </a:p>
          <a:p>
            <a:pPr marL="0" indent="0" algn="ctr">
              <a:buNone/>
            </a:pPr>
            <a:r>
              <a:rPr lang="en-AU" sz="3200" i="1" dirty="0">
                <a:solidFill>
                  <a:srgbClr val="008000"/>
                </a:solidFill>
              </a:rPr>
              <a:t>Poincaré-invariant Quantum Field Theory</a:t>
            </a:r>
          </a:p>
          <a:p>
            <a:r>
              <a:rPr lang="en-US" sz="2400" dirty="0"/>
              <a:t>1</a:t>
            </a:r>
            <a:r>
              <a:rPr lang="en-US" sz="2400" baseline="30000" dirty="0"/>
              <a:t>st</a:t>
            </a:r>
            <a:r>
              <a:rPr lang="en-US" sz="2400" dirty="0"/>
              <a:t> example: </a:t>
            </a:r>
            <a:r>
              <a:rPr lang="en-US" sz="2400" i="1" dirty="0"/>
              <a:t>Electromagnetism</a:t>
            </a:r>
          </a:p>
          <a:p>
            <a:pPr lvl="1"/>
            <a:r>
              <a:rPr lang="en-US" sz="2400" dirty="0"/>
              <a:t>Quantum electrodynamics (QED), 1946-1950</a:t>
            </a:r>
          </a:p>
          <a:p>
            <a:pPr lvl="1"/>
            <a:r>
              <a:rPr lang="en-US" sz="2400" dirty="0"/>
              <a:t>Feynman, Schwinger, </a:t>
            </a:r>
            <a:r>
              <a:rPr lang="en-US" sz="2400" dirty="0" err="1"/>
              <a:t>Tomonaga</a:t>
            </a:r>
            <a:endParaRPr lang="en-US" sz="2400" dirty="0"/>
          </a:p>
          <a:p>
            <a:pPr lvl="2"/>
            <a:r>
              <a:rPr lang="en-US" sz="2400" dirty="0"/>
              <a:t>Nobel Prize (1965): </a:t>
            </a:r>
          </a:p>
          <a:p>
            <a:pPr lvl="2">
              <a:buNone/>
            </a:pPr>
            <a:r>
              <a:rPr lang="en-US" sz="2400" i="1" dirty="0"/>
              <a:t>	"for their fundamental work in quantum electrodynamics, with deep-ploughing consequences for the physics of elementary particles"</a:t>
            </a:r>
            <a:r>
              <a:rPr lang="en-US" sz="2400" dirty="0"/>
              <a:t>.</a:t>
            </a:r>
          </a:p>
        </p:txBody>
      </p:sp>
      <p:sp>
        <p:nvSpPr>
          <p:cNvPr id="4" name="Date Placeholder 3"/>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p:cNvSpPr>
            <a:spLocks noGrp="1"/>
          </p:cNvSpPr>
          <p:nvPr>
            <p:ph type="sldNum" sz="quarter" idx="12"/>
          </p:nvPr>
        </p:nvSpPr>
        <p:spPr/>
        <p:txBody>
          <a:bodyPr/>
          <a:lstStyle/>
          <a:p>
            <a:fld id="{87034D8C-3CB4-402A-BC46-2AB14C0FE90A}" type="slidenum">
              <a:rPr lang="en-US" smtClean="0"/>
              <a:pPr/>
              <a:t>20</a:t>
            </a:fld>
            <a:endParaRPr lang="en-US"/>
          </a:p>
        </p:txBody>
      </p:sp>
      <p:pic>
        <p:nvPicPr>
          <p:cNvPr id="7" name="Picture 6" descr="Nobel Prize Logo.jpg"/>
          <p:cNvPicPr>
            <a:picLocks noChangeAspect="1"/>
          </p:cNvPicPr>
          <p:nvPr/>
        </p:nvPicPr>
        <p:blipFill>
          <a:blip r:embed="rId2" cstate="print"/>
          <a:stretch>
            <a:fillRect/>
          </a:stretch>
        </p:blipFill>
        <p:spPr>
          <a:xfrm>
            <a:off x="8991600" y="2895600"/>
            <a:ext cx="1447800" cy="1447800"/>
          </a:xfrm>
          <a:prstGeom prst="rect">
            <a:avLst/>
          </a:prstGeom>
        </p:spPr>
      </p:pic>
    </p:spTree>
    <p:extLst>
      <p:ext uri="{BB962C8B-B14F-4D97-AF65-F5344CB8AC3E}">
        <p14:creationId xmlns:p14="http://schemas.microsoft.com/office/powerpoint/2010/main" val="367329964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p:cTn id="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9" dur="500"/>
                                        <p:tgtEl>
                                          <p:spTgt spid="3">
                                            <p:txEl>
                                              <p:pRg st="2" end="2"/>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 calcmode="lin" valueType="num">
                                      <p:cBhvr>
                                        <p:cTn id="12"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14" dur="500"/>
                                        <p:tgtEl>
                                          <p:spTgt spid="3">
                                            <p:txEl>
                                              <p:pRg st="3" end="3"/>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p:cTn id="17"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19" dur="500"/>
                                        <p:tgtEl>
                                          <p:spTgt spid="3">
                                            <p:txEl>
                                              <p:pRg st="4" end="4"/>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 calcmode="lin" valueType="num">
                                      <p:cBhvr>
                                        <p:cTn id="2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24" dur="500"/>
                                        <p:tgtEl>
                                          <p:spTgt spid="3">
                                            <p:txEl>
                                              <p:pRg st="5" end="5"/>
                                            </p:txEl>
                                          </p:spTgt>
                                        </p:tgtEl>
                                      </p:cBhvr>
                                    </p:animEffect>
                                  </p:childTnLst>
                                </p:cTn>
                              </p:par>
                              <p:par>
                                <p:cTn id="25" presetID="53" presetClass="entr" presetSubtype="16"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p:cTn id="27"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29" dur="500"/>
                                        <p:tgtEl>
                                          <p:spTgt spid="3">
                                            <p:txEl>
                                              <p:pRg st="6" end="6"/>
                                            </p:txEl>
                                          </p:spTgt>
                                        </p:tgtEl>
                                      </p:cBhvr>
                                    </p:animEffect>
                                  </p:childTnLst>
                                </p:cTn>
                              </p:par>
                              <p:par>
                                <p:cTn id="30" presetID="53" presetClass="entr" presetSubtype="16"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fltVal val="0"/>
                                          </p:val>
                                        </p:tav>
                                        <p:tav tm="100000">
                                          <p:val>
                                            <p:strVal val="#ppt_h"/>
                                          </p:val>
                                        </p:tav>
                                      </p:tavLst>
                                    </p:anim>
                                    <p:animEffect transition="in" filter="fade">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62790"/>
            <a:ext cx="8229600" cy="1143000"/>
          </a:xfrm>
        </p:spPr>
        <p:txBody>
          <a:bodyPr/>
          <a:lstStyle/>
          <a:p>
            <a:r>
              <a:rPr lang="en-GB" sz="3600" dirty="0"/>
              <a:t>Solving the Problem with Antimatter</a:t>
            </a:r>
          </a:p>
        </p:txBody>
      </p:sp>
      <p:sp>
        <p:nvSpPr>
          <p:cNvPr id="3" name="Content Placeholder 2"/>
          <p:cNvSpPr>
            <a:spLocks noGrp="1"/>
          </p:cNvSpPr>
          <p:nvPr>
            <p:ph idx="1"/>
          </p:nvPr>
        </p:nvSpPr>
        <p:spPr>
          <a:xfrm>
            <a:off x="838199" y="1555537"/>
            <a:ext cx="10820401" cy="4540467"/>
          </a:xfrm>
        </p:spPr>
        <p:txBody>
          <a:bodyPr/>
          <a:lstStyle/>
          <a:p>
            <a:r>
              <a:rPr lang="en-AU" sz="2400" dirty="0"/>
              <a:t>There is only one way known to combine quantum mechanics and special relativity</a:t>
            </a:r>
          </a:p>
          <a:p>
            <a:pPr marL="0" indent="0" algn="ctr">
              <a:buNone/>
            </a:pPr>
            <a:r>
              <a:rPr lang="en-AU" sz="3200" i="1" dirty="0">
                <a:solidFill>
                  <a:srgbClr val="008000"/>
                </a:solidFill>
              </a:rPr>
              <a:t>Poincaré-invariant Quantum Field Theory</a:t>
            </a:r>
          </a:p>
          <a:p>
            <a:pPr lvl="0">
              <a:defRPr/>
            </a:pPr>
            <a:r>
              <a:rPr lang="en-US" sz="2400" dirty="0"/>
              <a:t>2</a:t>
            </a:r>
            <a:r>
              <a:rPr lang="en-US" sz="2400" baseline="30000" dirty="0"/>
              <a:t>nd</a:t>
            </a:r>
            <a:r>
              <a:rPr lang="en-US" sz="2400" dirty="0"/>
              <a:t> example: Weak interaction</a:t>
            </a:r>
          </a:p>
          <a:p>
            <a:pPr lvl="1">
              <a:defRPr/>
            </a:pPr>
            <a:r>
              <a:rPr lang="en-US" sz="2400" dirty="0"/>
              <a:t>Radioactive decays, parity-violating decays, </a:t>
            </a:r>
          </a:p>
          <a:p>
            <a:pPr marL="457189" lvl="1" indent="0">
              <a:spcBef>
                <a:spcPts val="0"/>
              </a:spcBef>
              <a:buNone/>
              <a:defRPr/>
            </a:pPr>
            <a:r>
              <a:rPr lang="en-US" sz="2400" dirty="0"/>
              <a:t>    electron-neutrino scattering</a:t>
            </a:r>
          </a:p>
          <a:p>
            <a:pPr lvl="1">
              <a:defRPr/>
            </a:pPr>
            <a:r>
              <a:rPr lang="en-US" sz="2400" dirty="0"/>
              <a:t>Glashow, Salam, Weinberg  - 1963-1973</a:t>
            </a:r>
          </a:p>
          <a:p>
            <a:pPr lvl="2">
              <a:defRPr/>
            </a:pPr>
            <a:r>
              <a:rPr lang="en-US" sz="2400" dirty="0"/>
              <a:t>Nobel Prize (1979): </a:t>
            </a:r>
          </a:p>
          <a:p>
            <a:pPr lvl="2">
              <a:defRPr/>
            </a:pPr>
            <a:r>
              <a:rPr lang="en-US" sz="2400" dirty="0"/>
              <a:t>	</a:t>
            </a:r>
            <a:r>
              <a:rPr lang="en-US" sz="2400" i="1" dirty="0"/>
              <a:t>"for their contributions to the theory of the unified weak and electromagnetic interaction between elementary particles, including, </a:t>
            </a:r>
            <a:r>
              <a:rPr lang="en-US" sz="2400" dirty="0"/>
              <a:t>inter alia</a:t>
            </a:r>
            <a:r>
              <a:rPr lang="en-US" sz="2400" i="1" dirty="0"/>
              <a:t>, the prediction of the weak neutral current"</a:t>
            </a:r>
            <a:r>
              <a:rPr lang="en-US" sz="2400" dirty="0"/>
              <a:t>. </a:t>
            </a:r>
          </a:p>
          <a:p>
            <a:pPr lvl="2">
              <a:buNone/>
            </a:pPr>
            <a:endParaRPr lang="en-US" sz="1800" dirty="0"/>
          </a:p>
        </p:txBody>
      </p:sp>
      <p:sp>
        <p:nvSpPr>
          <p:cNvPr id="4" name="Date Placeholder 3"/>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p:cNvSpPr>
            <a:spLocks noGrp="1"/>
          </p:cNvSpPr>
          <p:nvPr>
            <p:ph type="ftr" sz="quarter" idx="11"/>
          </p:nvPr>
        </p:nvSpPr>
        <p:spPr>
          <a:xfrm>
            <a:off x="2181228" y="6357255"/>
            <a:ext cx="5942013" cy="228600"/>
          </a:xfrm>
        </p:spPr>
        <p:txBody>
          <a:bodyPr/>
          <a:lstStyle/>
          <a:p>
            <a:r>
              <a:rPr lang="en-US"/>
              <a:t>Craig Roberts: cdroberts@nju.edu.cn  465 .. 25/04/11 ..."Strong Interactions and the Standard Model"</a:t>
            </a:r>
            <a:endParaRPr lang="en-US" dirty="0"/>
          </a:p>
        </p:txBody>
      </p:sp>
      <p:sp>
        <p:nvSpPr>
          <p:cNvPr id="6" name="Slide Number Placeholder 5"/>
          <p:cNvSpPr>
            <a:spLocks noGrp="1"/>
          </p:cNvSpPr>
          <p:nvPr>
            <p:ph type="sldNum" sz="quarter" idx="12"/>
          </p:nvPr>
        </p:nvSpPr>
        <p:spPr/>
        <p:txBody>
          <a:bodyPr/>
          <a:lstStyle/>
          <a:p>
            <a:fld id="{87034D8C-3CB4-402A-BC46-2AB14C0FE90A}" type="slidenum">
              <a:rPr lang="en-US" smtClean="0"/>
              <a:pPr/>
              <a:t>21</a:t>
            </a:fld>
            <a:endParaRPr lang="en-US"/>
          </a:p>
        </p:txBody>
      </p:sp>
      <p:pic>
        <p:nvPicPr>
          <p:cNvPr id="8" name="Picture 7" descr="Nobel Prize Logo.jpg"/>
          <p:cNvPicPr>
            <a:picLocks noChangeAspect="1"/>
          </p:cNvPicPr>
          <p:nvPr/>
        </p:nvPicPr>
        <p:blipFill>
          <a:blip r:embed="rId3" cstate="print"/>
          <a:stretch>
            <a:fillRect/>
          </a:stretch>
        </p:blipFill>
        <p:spPr>
          <a:xfrm>
            <a:off x="8991600" y="2895600"/>
            <a:ext cx="1447800" cy="14478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619" y="4343400"/>
            <a:ext cx="1462781" cy="1842021"/>
          </a:xfrm>
          <a:prstGeom prst="rect">
            <a:avLst/>
          </a:prstGeom>
        </p:spPr>
      </p:pic>
      <p:sp>
        <p:nvSpPr>
          <p:cNvPr id="10" name="Rectangle 9"/>
          <p:cNvSpPr/>
          <p:nvPr/>
        </p:nvSpPr>
        <p:spPr bwMode="auto">
          <a:xfrm>
            <a:off x="304796" y="4425504"/>
            <a:ext cx="762000" cy="304800"/>
          </a:xfrm>
          <a:prstGeom prst="rect">
            <a:avLst/>
          </a:prstGeom>
          <a:solidFill>
            <a:srgbClr val="D269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en-GB" dirty="0">
                <a:solidFill>
                  <a:schemeClr val="bg2">
                    <a:lumMod val="10000"/>
                  </a:schemeClr>
                </a:solidFill>
                <a:latin typeface="Calibri" pitchFamily="34" charset="0"/>
              </a:rPr>
              <a:t>   125</a:t>
            </a:r>
          </a:p>
        </p:txBody>
      </p:sp>
    </p:spTree>
    <p:extLst>
      <p:ext uri="{BB962C8B-B14F-4D97-AF65-F5344CB8AC3E}">
        <p14:creationId xmlns:p14="http://schemas.microsoft.com/office/powerpoint/2010/main" val="3908135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599" y="914400"/>
            <a:ext cx="10871201" cy="5257800"/>
          </a:xfrm>
        </p:spPr>
        <p:txBody>
          <a:bodyPr/>
          <a:lstStyle/>
          <a:p>
            <a:r>
              <a:rPr lang="en-US" sz="2400" dirty="0"/>
              <a:t>3</a:t>
            </a:r>
            <a:r>
              <a:rPr lang="en-US" sz="2400" baseline="30000" dirty="0"/>
              <a:t>rd</a:t>
            </a:r>
            <a:r>
              <a:rPr lang="en-US" sz="2400" dirty="0"/>
              <a:t> example: </a:t>
            </a:r>
          </a:p>
          <a:p>
            <a:pPr marL="400041" lvl="1" indent="0">
              <a:buNone/>
            </a:pPr>
            <a:r>
              <a:rPr lang="en-US" sz="2400" dirty="0"/>
              <a:t>Strong interaction … all of nuclear physics and anything made from nuclei = basically everything that we can see and/or touch</a:t>
            </a:r>
          </a:p>
          <a:p>
            <a:pPr lvl="1"/>
            <a:r>
              <a:rPr lang="en-US" sz="2400" dirty="0"/>
              <a:t>Existence and composition of the vast bulk of visible matter in the Universe: </a:t>
            </a:r>
          </a:p>
          <a:p>
            <a:pPr lvl="2"/>
            <a:r>
              <a:rPr lang="en-US" sz="2400" dirty="0"/>
              <a:t>proton, neutron </a:t>
            </a:r>
          </a:p>
          <a:p>
            <a:pPr lvl="2"/>
            <a:r>
              <a:rPr lang="en-US" sz="2400" dirty="0"/>
              <a:t>the forces that form them and bind them into nuclei</a:t>
            </a:r>
          </a:p>
          <a:p>
            <a:pPr lvl="2"/>
            <a:r>
              <a:rPr lang="en-US" sz="2400" dirty="0"/>
              <a:t>responsible for more than 98% of the visible matter in the Universe</a:t>
            </a:r>
          </a:p>
        </p:txBody>
      </p:sp>
      <p:sp>
        <p:nvSpPr>
          <p:cNvPr id="4" name="Date Placeholder 3"/>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p:cNvSpPr>
            <a:spLocks noGrp="1"/>
          </p:cNvSpPr>
          <p:nvPr>
            <p:ph type="ftr" sz="quarter" idx="11"/>
          </p:nvPr>
        </p:nvSpPr>
        <p:spPr/>
        <p:txBody>
          <a:bodyPr/>
          <a:lstStyle/>
          <a:p>
            <a:r>
              <a:rPr lang="en-US" i="0"/>
              <a:t>Craig Roberts: cdroberts@nju.edu.cn  465 .. 25/04/11 ..."Strong Interactions and the Standard Model"</a:t>
            </a:r>
            <a:endParaRPr lang="en-US" dirty="0"/>
          </a:p>
        </p:txBody>
      </p:sp>
      <p:sp>
        <p:nvSpPr>
          <p:cNvPr id="6" name="Slide Number Placeholder 5"/>
          <p:cNvSpPr>
            <a:spLocks noGrp="1"/>
          </p:cNvSpPr>
          <p:nvPr>
            <p:ph type="sldNum" sz="quarter" idx="12"/>
          </p:nvPr>
        </p:nvSpPr>
        <p:spPr/>
        <p:txBody>
          <a:bodyPr/>
          <a:lstStyle/>
          <a:p>
            <a:fld id="{87034D8C-3CB4-402A-BC46-2AB14C0FE90A}" type="slidenum">
              <a:rPr lang="en-US" smtClean="0"/>
              <a:pPr/>
              <a:t>22</a:t>
            </a:fld>
            <a:endParaRPr lang="en-US"/>
          </a:p>
        </p:txBody>
      </p:sp>
      <p:pic>
        <p:nvPicPr>
          <p:cNvPr id="7" name="Picture 6" descr="Nobel Prize Logo.jpg"/>
          <p:cNvPicPr>
            <a:picLocks noChangeAspect="1"/>
          </p:cNvPicPr>
          <p:nvPr/>
        </p:nvPicPr>
        <p:blipFill>
          <a:blip r:embed="rId3" cstate="print"/>
          <a:stretch>
            <a:fillRect/>
          </a:stretch>
        </p:blipFill>
        <p:spPr>
          <a:xfrm>
            <a:off x="9677400" y="4038600"/>
            <a:ext cx="2057400" cy="2057400"/>
          </a:xfrm>
          <a:prstGeom prst="rect">
            <a:avLst/>
          </a:prstGeom>
        </p:spPr>
      </p:pic>
      <p:sp>
        <p:nvSpPr>
          <p:cNvPr id="8" name="Content Placeholder 2"/>
          <p:cNvSpPr txBox="1">
            <a:spLocks/>
          </p:cNvSpPr>
          <p:nvPr/>
        </p:nvSpPr>
        <p:spPr bwMode="auto">
          <a:xfrm>
            <a:off x="609600" y="4191000"/>
            <a:ext cx="8534400" cy="2209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742932" lvl="1" indent="-285744" fontAlgn="base">
              <a:spcBef>
                <a:spcPct val="20000"/>
              </a:spcBef>
              <a:spcAft>
                <a:spcPct val="0"/>
              </a:spcAft>
              <a:buClr>
                <a:srgbClr val="1F497D"/>
              </a:buClr>
              <a:buFontTx/>
              <a:buChar char="–"/>
            </a:pPr>
            <a:r>
              <a:rPr lang="en-US" sz="2400" kern="0" dirty="0" err="1">
                <a:solidFill>
                  <a:schemeClr val="tx2">
                    <a:lumMod val="75000"/>
                  </a:schemeClr>
                </a:solidFill>
              </a:rPr>
              <a:t>Politzer</a:t>
            </a:r>
            <a:r>
              <a:rPr lang="en-US" sz="2400" kern="0" dirty="0">
                <a:solidFill>
                  <a:schemeClr val="tx2">
                    <a:lumMod val="75000"/>
                  </a:schemeClr>
                </a:solidFill>
              </a:rPr>
              <a:t>, Gross and </a:t>
            </a:r>
            <a:r>
              <a:rPr lang="en-US" sz="2400" kern="0" dirty="0" err="1">
                <a:solidFill>
                  <a:schemeClr val="tx2">
                    <a:lumMod val="75000"/>
                  </a:schemeClr>
                </a:solidFill>
              </a:rPr>
              <a:t>Wilczek</a:t>
            </a:r>
            <a:r>
              <a:rPr lang="en-US" sz="2400" kern="0" dirty="0">
                <a:solidFill>
                  <a:schemeClr val="tx2">
                    <a:lumMod val="75000"/>
                  </a:schemeClr>
                </a:solidFill>
              </a:rPr>
              <a:t> – 1973-1974 </a:t>
            </a:r>
          </a:p>
          <a:p>
            <a:pPr marL="742932" lvl="1" indent="-285744" fontAlgn="base">
              <a:spcAft>
                <a:spcPct val="0"/>
              </a:spcAft>
              <a:buClr>
                <a:srgbClr val="1F497D"/>
              </a:buClr>
            </a:pPr>
            <a:r>
              <a:rPr lang="en-US" sz="2400" kern="0" dirty="0">
                <a:solidFill>
                  <a:schemeClr val="tx2">
                    <a:lumMod val="75000"/>
                  </a:schemeClr>
                </a:solidFill>
              </a:rPr>
              <a:t>	Quantum </a:t>
            </a:r>
            <a:r>
              <a:rPr lang="en-US" sz="2400" kern="0" dirty="0" err="1">
                <a:solidFill>
                  <a:schemeClr val="tx2">
                    <a:lumMod val="75000"/>
                  </a:schemeClr>
                </a:solidFill>
              </a:rPr>
              <a:t>Chromodynamics</a:t>
            </a:r>
            <a:r>
              <a:rPr lang="en-US" sz="2400" kern="0" dirty="0">
                <a:solidFill>
                  <a:schemeClr val="tx2">
                    <a:lumMod val="75000"/>
                  </a:schemeClr>
                </a:solidFill>
              </a:rPr>
              <a:t> – </a:t>
            </a:r>
            <a:r>
              <a:rPr lang="en-US" sz="2400" kern="0" dirty="0">
                <a:solidFill>
                  <a:srgbClr val="FF0000"/>
                </a:solidFill>
              </a:rPr>
              <a:t>Q</a:t>
            </a:r>
            <a:r>
              <a:rPr lang="en-US" sz="2400" kern="0" dirty="0">
                <a:solidFill>
                  <a:srgbClr val="008000"/>
                </a:solidFill>
              </a:rPr>
              <a:t>C</a:t>
            </a:r>
            <a:r>
              <a:rPr lang="en-US" sz="2400" kern="0" dirty="0">
                <a:solidFill>
                  <a:srgbClr val="0033CC"/>
                </a:solidFill>
              </a:rPr>
              <a:t>D</a:t>
            </a:r>
          </a:p>
          <a:p>
            <a:pPr marL="1142971" lvl="2" indent="-228594" fontAlgn="base">
              <a:spcBef>
                <a:spcPct val="20000"/>
              </a:spcBef>
              <a:spcAft>
                <a:spcPct val="0"/>
              </a:spcAft>
              <a:buClr>
                <a:srgbClr val="1F497D"/>
              </a:buClr>
              <a:buFontTx/>
              <a:buChar char="•"/>
            </a:pPr>
            <a:r>
              <a:rPr lang="en-US" sz="2400" kern="0" dirty="0">
                <a:solidFill>
                  <a:schemeClr val="tx2">
                    <a:lumMod val="75000"/>
                  </a:schemeClr>
                </a:solidFill>
              </a:rPr>
              <a:t>Nobel Prize (2004): </a:t>
            </a:r>
          </a:p>
          <a:p>
            <a:pPr marL="1142971" lvl="2" indent="-228594" fontAlgn="base">
              <a:spcBef>
                <a:spcPct val="20000"/>
              </a:spcBef>
              <a:spcAft>
                <a:spcPct val="0"/>
              </a:spcAft>
              <a:buClr>
                <a:srgbClr val="1F497D"/>
              </a:buClr>
            </a:pPr>
            <a:r>
              <a:rPr lang="en-US" sz="2400" kern="0" dirty="0">
                <a:solidFill>
                  <a:schemeClr val="tx2">
                    <a:lumMod val="75000"/>
                  </a:schemeClr>
                </a:solidFill>
              </a:rPr>
              <a:t>	</a:t>
            </a:r>
            <a:r>
              <a:rPr lang="en-US" sz="2400" i="1" dirty="0">
                <a:solidFill>
                  <a:schemeClr val="tx2">
                    <a:lumMod val="75000"/>
                  </a:schemeClr>
                </a:solidFill>
              </a:rPr>
              <a:t>"for the discovery of asymptotic freedom in the theory of the strong interaction"</a:t>
            </a:r>
            <a:r>
              <a:rPr lang="en-US" sz="2400" dirty="0">
                <a:solidFill>
                  <a:schemeClr val="tx2">
                    <a:lumMod val="75000"/>
                  </a:schemeClr>
                </a:solidFill>
              </a:rPr>
              <a:t>.   </a:t>
            </a:r>
            <a:endParaRPr lang="en-US" sz="2400" kern="0" dirty="0">
              <a:solidFill>
                <a:schemeClr val="tx2">
                  <a:lumMod val="75000"/>
                </a:schemeClr>
              </a:solidFill>
            </a:endParaRPr>
          </a:p>
        </p:txBody>
      </p:sp>
      <p:sp>
        <p:nvSpPr>
          <p:cNvPr id="10" name="Title 1"/>
          <p:cNvSpPr>
            <a:spLocks noGrp="1"/>
          </p:cNvSpPr>
          <p:nvPr>
            <p:ph type="title"/>
          </p:nvPr>
        </p:nvSpPr>
        <p:spPr>
          <a:xfrm>
            <a:off x="1981200" y="173180"/>
            <a:ext cx="8229600" cy="1143000"/>
          </a:xfrm>
        </p:spPr>
        <p:txBody>
          <a:bodyPr/>
          <a:lstStyle/>
          <a:p>
            <a:r>
              <a:rPr lang="en-GB" sz="3600" dirty="0"/>
              <a:t>Solving the Problem with Antimatter</a:t>
            </a:r>
          </a:p>
        </p:txBody>
      </p:sp>
    </p:spTree>
    <p:extLst>
      <p:ext uri="{BB962C8B-B14F-4D97-AF65-F5344CB8AC3E}">
        <p14:creationId xmlns:p14="http://schemas.microsoft.com/office/powerpoint/2010/main" val="23228803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70" decel="100000"/>
                                        <p:tgtEl>
                                          <p:spTgt spid="3">
                                            <p:txEl>
                                              <p:pRg st="0" end="0"/>
                                            </p:txEl>
                                          </p:spTgt>
                                        </p:tgtEl>
                                      </p:cBhvr>
                                    </p:animEffect>
                                    <p:animScale>
                                      <p:cBhvr>
                                        <p:cTn id="8" dur="770" decel="100000"/>
                                        <p:tgtEl>
                                          <p:spTgt spid="3">
                                            <p:txEl>
                                              <p:pRg st="0" end="0"/>
                                            </p:txEl>
                                          </p:spTgt>
                                        </p:tgtEl>
                                      </p:cBhvr>
                                      <p:from x="10000" y="10000"/>
                                      <p:to x="200000" y="450000"/>
                                    </p:animScale>
                                    <p:animScale>
                                      <p:cBhvr>
                                        <p:cTn id="9" dur="1230" accel="100000" fill="hold">
                                          <p:stCondLst>
                                            <p:cond delay="770"/>
                                          </p:stCondLst>
                                        </p:cTn>
                                        <p:tgtEl>
                                          <p:spTgt spid="3">
                                            <p:txEl>
                                              <p:pRg st="0" end="0"/>
                                            </p:txEl>
                                          </p:spTgt>
                                        </p:tgtEl>
                                      </p:cBhvr>
                                      <p:from x="200000" y="450000"/>
                                      <p:to x="100000" y="100000"/>
                                    </p:animScale>
                                    <p:set>
                                      <p:cBhvr>
                                        <p:cTn id="10" dur="770" fill="hold"/>
                                        <p:tgtEl>
                                          <p:spTgt spid="3">
                                            <p:txEl>
                                              <p:pRg st="0" end="0"/>
                                            </p:txEl>
                                          </p:spTgt>
                                        </p:tgtEl>
                                        <p:attrNameLst>
                                          <p:attrName>ppt_x</p:attrName>
                                        </p:attrNameLst>
                                      </p:cBhvr>
                                      <p:to>
                                        <p:strVal val="(0.5)"/>
                                      </p:to>
                                    </p:set>
                                    <p:anim from="(0.5)" to="(#ppt_x)" calcmode="lin" valueType="num">
                                      <p:cBhvr>
                                        <p:cTn id="11" dur="1230" accel="100000" fill="hold">
                                          <p:stCondLst>
                                            <p:cond delay="770"/>
                                          </p:stCondLst>
                                        </p:cTn>
                                        <p:tgtEl>
                                          <p:spTgt spid="3">
                                            <p:txEl>
                                              <p:pRg st="0" end="0"/>
                                            </p:txEl>
                                          </p:spTgt>
                                        </p:tgtEl>
                                        <p:attrNameLst>
                                          <p:attrName>ppt_x</p:attrName>
                                        </p:attrNameLst>
                                      </p:cBhvr>
                                    </p:anim>
                                    <p:set>
                                      <p:cBhvr>
                                        <p:cTn id="12" dur="770" fill="hold"/>
                                        <p:tgtEl>
                                          <p:spTgt spid="3">
                                            <p:txEl>
                                              <p:pRg st="0" end="0"/>
                                            </p:txEl>
                                          </p:spTgt>
                                        </p:tgtEl>
                                        <p:attrNameLst>
                                          <p:attrName>ppt_y</p:attrName>
                                        </p:attrNameLst>
                                      </p:cBhvr>
                                      <p:to>
                                        <p:strVal val="(#ppt_y+0.4)"/>
                                      </p:to>
                                    </p:set>
                                    <p:anim from="(#ppt_y+0.4)" to="(#ppt_y)" calcmode="lin" valueType="num">
                                      <p:cBhvr>
                                        <p:cTn id="13" dur="1230" accel="100000" fill="hold">
                                          <p:stCondLst>
                                            <p:cond delay="770"/>
                                          </p:stCondLst>
                                        </p:cTn>
                                        <p:tgtEl>
                                          <p:spTgt spid="3">
                                            <p:txEl>
                                              <p:pRg st="0" end="0"/>
                                            </p:txEl>
                                          </p:spTgt>
                                        </p:tgtEl>
                                        <p:attrNameLst>
                                          <p:attrName>ppt_y</p:attrName>
                                        </p:attrNameLst>
                                      </p:cBhvr>
                                    </p:anim>
                                  </p:childTnLst>
                                </p:cTn>
                              </p:par>
                              <p:par>
                                <p:cTn id="14" presetID="51" presetClass="entr" presetSubtype="0"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770" decel="100000"/>
                                        <p:tgtEl>
                                          <p:spTgt spid="3">
                                            <p:txEl>
                                              <p:pRg st="1" end="1"/>
                                            </p:txEl>
                                          </p:spTgt>
                                        </p:tgtEl>
                                      </p:cBhvr>
                                    </p:animEffect>
                                    <p:animScale>
                                      <p:cBhvr>
                                        <p:cTn id="17" dur="770" decel="100000"/>
                                        <p:tgtEl>
                                          <p:spTgt spid="3">
                                            <p:txEl>
                                              <p:pRg st="1" end="1"/>
                                            </p:txEl>
                                          </p:spTgt>
                                        </p:tgtEl>
                                      </p:cBhvr>
                                      <p:from x="10000" y="10000"/>
                                      <p:to x="200000" y="450000"/>
                                    </p:animScale>
                                    <p:animScale>
                                      <p:cBhvr>
                                        <p:cTn id="18" dur="1230" accel="100000" fill="hold">
                                          <p:stCondLst>
                                            <p:cond delay="770"/>
                                          </p:stCondLst>
                                        </p:cTn>
                                        <p:tgtEl>
                                          <p:spTgt spid="3">
                                            <p:txEl>
                                              <p:pRg st="1" end="1"/>
                                            </p:txEl>
                                          </p:spTgt>
                                        </p:tgtEl>
                                      </p:cBhvr>
                                      <p:from x="200000" y="450000"/>
                                      <p:to x="100000" y="100000"/>
                                    </p:animScale>
                                    <p:set>
                                      <p:cBhvr>
                                        <p:cTn id="19" dur="770" fill="hold"/>
                                        <p:tgtEl>
                                          <p:spTgt spid="3">
                                            <p:txEl>
                                              <p:pRg st="1" end="1"/>
                                            </p:txEl>
                                          </p:spTgt>
                                        </p:tgtEl>
                                        <p:attrNameLst>
                                          <p:attrName>ppt_x</p:attrName>
                                        </p:attrNameLst>
                                      </p:cBhvr>
                                      <p:to>
                                        <p:strVal val="(0.5)"/>
                                      </p:to>
                                    </p:set>
                                    <p:anim from="(0.5)" to="(#ppt_x)" calcmode="lin" valueType="num">
                                      <p:cBhvr>
                                        <p:cTn id="20" dur="1230" accel="100000" fill="hold">
                                          <p:stCondLst>
                                            <p:cond delay="770"/>
                                          </p:stCondLst>
                                        </p:cTn>
                                        <p:tgtEl>
                                          <p:spTgt spid="3">
                                            <p:txEl>
                                              <p:pRg st="1" end="1"/>
                                            </p:txEl>
                                          </p:spTgt>
                                        </p:tgtEl>
                                        <p:attrNameLst>
                                          <p:attrName>ppt_x</p:attrName>
                                        </p:attrNameLst>
                                      </p:cBhvr>
                                    </p:anim>
                                    <p:set>
                                      <p:cBhvr>
                                        <p:cTn id="21" dur="770" fill="hold"/>
                                        <p:tgtEl>
                                          <p:spTgt spid="3">
                                            <p:txEl>
                                              <p:pRg st="1" end="1"/>
                                            </p:txEl>
                                          </p:spTgt>
                                        </p:tgtEl>
                                        <p:attrNameLst>
                                          <p:attrName>ppt_y</p:attrName>
                                        </p:attrNameLst>
                                      </p:cBhvr>
                                      <p:to>
                                        <p:strVal val="(#ppt_y+0.4)"/>
                                      </p:to>
                                    </p:set>
                                    <p:anim from="(#ppt_y+0.4)" to="(#ppt_y)" calcmode="lin" valueType="num">
                                      <p:cBhvr>
                                        <p:cTn id="22" dur="1230" accel="100000" fill="hold">
                                          <p:stCondLst>
                                            <p:cond delay="770"/>
                                          </p:stCondLst>
                                        </p:cTn>
                                        <p:tgtEl>
                                          <p:spTgt spid="3">
                                            <p:txEl>
                                              <p:pRg st="1" end="1"/>
                                            </p:txEl>
                                          </p:spTgt>
                                        </p:tgtEl>
                                        <p:attrNameLst>
                                          <p:attrName>ppt_y</p:attrName>
                                        </p:attrNameLst>
                                      </p:cBhvr>
                                    </p:anim>
                                  </p:childTnLst>
                                </p:cTn>
                              </p:par>
                              <p:par>
                                <p:cTn id="23" presetID="51" presetClass="entr" presetSubtype="0" fill="hold" grpId="0"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770" decel="100000"/>
                                        <p:tgtEl>
                                          <p:spTgt spid="3">
                                            <p:txEl>
                                              <p:pRg st="2" end="2"/>
                                            </p:txEl>
                                          </p:spTgt>
                                        </p:tgtEl>
                                      </p:cBhvr>
                                    </p:animEffect>
                                    <p:animScale>
                                      <p:cBhvr>
                                        <p:cTn id="26" dur="770" decel="100000"/>
                                        <p:tgtEl>
                                          <p:spTgt spid="3">
                                            <p:txEl>
                                              <p:pRg st="2" end="2"/>
                                            </p:txEl>
                                          </p:spTgt>
                                        </p:tgtEl>
                                      </p:cBhvr>
                                      <p:from x="10000" y="10000"/>
                                      <p:to x="200000" y="450000"/>
                                    </p:animScale>
                                    <p:animScale>
                                      <p:cBhvr>
                                        <p:cTn id="27" dur="1230" accel="100000" fill="hold">
                                          <p:stCondLst>
                                            <p:cond delay="770"/>
                                          </p:stCondLst>
                                        </p:cTn>
                                        <p:tgtEl>
                                          <p:spTgt spid="3">
                                            <p:txEl>
                                              <p:pRg st="2" end="2"/>
                                            </p:txEl>
                                          </p:spTgt>
                                        </p:tgtEl>
                                      </p:cBhvr>
                                      <p:from x="200000" y="450000"/>
                                      <p:to x="100000" y="100000"/>
                                    </p:animScale>
                                    <p:set>
                                      <p:cBhvr>
                                        <p:cTn id="28" dur="770" fill="hold"/>
                                        <p:tgtEl>
                                          <p:spTgt spid="3">
                                            <p:txEl>
                                              <p:pRg st="2" end="2"/>
                                            </p:txEl>
                                          </p:spTgt>
                                        </p:tgtEl>
                                        <p:attrNameLst>
                                          <p:attrName>ppt_x</p:attrName>
                                        </p:attrNameLst>
                                      </p:cBhvr>
                                      <p:to>
                                        <p:strVal val="(0.5)"/>
                                      </p:to>
                                    </p:set>
                                    <p:anim from="(0.5)" to="(#ppt_x)" calcmode="lin" valueType="num">
                                      <p:cBhvr>
                                        <p:cTn id="29" dur="1230" accel="100000" fill="hold">
                                          <p:stCondLst>
                                            <p:cond delay="770"/>
                                          </p:stCondLst>
                                        </p:cTn>
                                        <p:tgtEl>
                                          <p:spTgt spid="3">
                                            <p:txEl>
                                              <p:pRg st="2" end="2"/>
                                            </p:txEl>
                                          </p:spTgt>
                                        </p:tgtEl>
                                        <p:attrNameLst>
                                          <p:attrName>ppt_x</p:attrName>
                                        </p:attrNameLst>
                                      </p:cBhvr>
                                    </p:anim>
                                    <p:set>
                                      <p:cBhvr>
                                        <p:cTn id="30" dur="770" fill="hold"/>
                                        <p:tgtEl>
                                          <p:spTgt spid="3">
                                            <p:txEl>
                                              <p:pRg st="2" end="2"/>
                                            </p:txEl>
                                          </p:spTgt>
                                        </p:tgtEl>
                                        <p:attrNameLst>
                                          <p:attrName>ppt_y</p:attrName>
                                        </p:attrNameLst>
                                      </p:cBhvr>
                                      <p:to>
                                        <p:strVal val="(#ppt_y+0.4)"/>
                                      </p:to>
                                    </p:set>
                                    <p:anim from="(#ppt_y+0.4)" to="(#ppt_y)" calcmode="lin" valueType="num">
                                      <p:cBhvr>
                                        <p:cTn id="31" dur="1230" accel="100000" fill="hold">
                                          <p:stCondLst>
                                            <p:cond delay="770"/>
                                          </p:stCondLst>
                                        </p:cTn>
                                        <p:tgtEl>
                                          <p:spTgt spid="3">
                                            <p:txEl>
                                              <p:pRg st="2" end="2"/>
                                            </p:txEl>
                                          </p:spTgt>
                                        </p:tgtEl>
                                        <p:attrNameLst>
                                          <p:attrName>ppt_y</p:attrName>
                                        </p:attrNameLst>
                                      </p:cBhvr>
                                    </p:anim>
                                  </p:childTnLst>
                                </p:cTn>
                              </p:par>
                              <p:par>
                                <p:cTn id="32" presetID="51" presetClass="entr" presetSubtype="0" fill="hold" grpId="0" nodeType="with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770" decel="100000"/>
                                        <p:tgtEl>
                                          <p:spTgt spid="3">
                                            <p:txEl>
                                              <p:pRg st="3" end="3"/>
                                            </p:txEl>
                                          </p:spTgt>
                                        </p:tgtEl>
                                      </p:cBhvr>
                                    </p:animEffect>
                                    <p:animScale>
                                      <p:cBhvr>
                                        <p:cTn id="35" dur="770" decel="100000"/>
                                        <p:tgtEl>
                                          <p:spTgt spid="3">
                                            <p:txEl>
                                              <p:pRg st="3" end="3"/>
                                            </p:txEl>
                                          </p:spTgt>
                                        </p:tgtEl>
                                      </p:cBhvr>
                                      <p:from x="10000" y="10000"/>
                                      <p:to x="200000" y="450000"/>
                                    </p:animScale>
                                    <p:animScale>
                                      <p:cBhvr>
                                        <p:cTn id="36" dur="1230" accel="100000" fill="hold">
                                          <p:stCondLst>
                                            <p:cond delay="770"/>
                                          </p:stCondLst>
                                        </p:cTn>
                                        <p:tgtEl>
                                          <p:spTgt spid="3">
                                            <p:txEl>
                                              <p:pRg st="3" end="3"/>
                                            </p:txEl>
                                          </p:spTgt>
                                        </p:tgtEl>
                                      </p:cBhvr>
                                      <p:from x="200000" y="450000"/>
                                      <p:to x="100000" y="100000"/>
                                    </p:animScale>
                                    <p:set>
                                      <p:cBhvr>
                                        <p:cTn id="37" dur="770" fill="hold"/>
                                        <p:tgtEl>
                                          <p:spTgt spid="3">
                                            <p:txEl>
                                              <p:pRg st="3" end="3"/>
                                            </p:txEl>
                                          </p:spTgt>
                                        </p:tgtEl>
                                        <p:attrNameLst>
                                          <p:attrName>ppt_x</p:attrName>
                                        </p:attrNameLst>
                                      </p:cBhvr>
                                      <p:to>
                                        <p:strVal val="(0.5)"/>
                                      </p:to>
                                    </p:set>
                                    <p:anim from="(0.5)" to="(#ppt_x)" calcmode="lin" valueType="num">
                                      <p:cBhvr>
                                        <p:cTn id="38" dur="1230" accel="100000" fill="hold">
                                          <p:stCondLst>
                                            <p:cond delay="770"/>
                                          </p:stCondLst>
                                        </p:cTn>
                                        <p:tgtEl>
                                          <p:spTgt spid="3">
                                            <p:txEl>
                                              <p:pRg st="3" end="3"/>
                                            </p:txEl>
                                          </p:spTgt>
                                        </p:tgtEl>
                                        <p:attrNameLst>
                                          <p:attrName>ppt_x</p:attrName>
                                        </p:attrNameLst>
                                      </p:cBhvr>
                                    </p:anim>
                                    <p:set>
                                      <p:cBhvr>
                                        <p:cTn id="39" dur="770" fill="hold"/>
                                        <p:tgtEl>
                                          <p:spTgt spid="3">
                                            <p:txEl>
                                              <p:pRg st="3" end="3"/>
                                            </p:txEl>
                                          </p:spTgt>
                                        </p:tgtEl>
                                        <p:attrNameLst>
                                          <p:attrName>ppt_y</p:attrName>
                                        </p:attrNameLst>
                                      </p:cBhvr>
                                      <p:to>
                                        <p:strVal val="(#ppt_y+0.4)"/>
                                      </p:to>
                                    </p:set>
                                    <p:anim from="(#ppt_y+0.4)" to="(#ppt_y)" calcmode="lin" valueType="num">
                                      <p:cBhvr>
                                        <p:cTn id="40" dur="1230" accel="100000" fill="hold">
                                          <p:stCondLst>
                                            <p:cond delay="770"/>
                                          </p:stCondLst>
                                        </p:cTn>
                                        <p:tgtEl>
                                          <p:spTgt spid="3">
                                            <p:txEl>
                                              <p:pRg st="3" end="3"/>
                                            </p:txEl>
                                          </p:spTgt>
                                        </p:tgtEl>
                                        <p:attrNameLst>
                                          <p:attrName>ppt_y</p:attrName>
                                        </p:attrNameLst>
                                      </p:cBhvr>
                                    </p:anim>
                                  </p:childTnLst>
                                </p:cTn>
                              </p:par>
                              <p:par>
                                <p:cTn id="41" presetID="51" presetClass="entr" presetSubtype="0" fill="hold" grpId="0" nodeType="with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Effect transition="in" filter="fade">
                                      <p:cBhvr>
                                        <p:cTn id="43" dur="770" decel="100000"/>
                                        <p:tgtEl>
                                          <p:spTgt spid="3">
                                            <p:txEl>
                                              <p:pRg st="4" end="4"/>
                                            </p:txEl>
                                          </p:spTgt>
                                        </p:tgtEl>
                                      </p:cBhvr>
                                    </p:animEffect>
                                    <p:animScale>
                                      <p:cBhvr>
                                        <p:cTn id="44" dur="770" decel="100000"/>
                                        <p:tgtEl>
                                          <p:spTgt spid="3">
                                            <p:txEl>
                                              <p:pRg st="4" end="4"/>
                                            </p:txEl>
                                          </p:spTgt>
                                        </p:tgtEl>
                                      </p:cBhvr>
                                      <p:from x="10000" y="10000"/>
                                      <p:to x="200000" y="450000"/>
                                    </p:animScale>
                                    <p:animScale>
                                      <p:cBhvr>
                                        <p:cTn id="45" dur="1230" accel="100000" fill="hold">
                                          <p:stCondLst>
                                            <p:cond delay="770"/>
                                          </p:stCondLst>
                                        </p:cTn>
                                        <p:tgtEl>
                                          <p:spTgt spid="3">
                                            <p:txEl>
                                              <p:pRg st="4" end="4"/>
                                            </p:txEl>
                                          </p:spTgt>
                                        </p:tgtEl>
                                      </p:cBhvr>
                                      <p:from x="200000" y="450000"/>
                                      <p:to x="100000" y="100000"/>
                                    </p:animScale>
                                    <p:set>
                                      <p:cBhvr>
                                        <p:cTn id="46" dur="770" fill="hold"/>
                                        <p:tgtEl>
                                          <p:spTgt spid="3">
                                            <p:txEl>
                                              <p:pRg st="4" end="4"/>
                                            </p:txEl>
                                          </p:spTgt>
                                        </p:tgtEl>
                                        <p:attrNameLst>
                                          <p:attrName>ppt_x</p:attrName>
                                        </p:attrNameLst>
                                      </p:cBhvr>
                                      <p:to>
                                        <p:strVal val="(0.5)"/>
                                      </p:to>
                                    </p:set>
                                    <p:anim from="(0.5)" to="(#ppt_x)" calcmode="lin" valueType="num">
                                      <p:cBhvr>
                                        <p:cTn id="47" dur="1230" accel="100000" fill="hold">
                                          <p:stCondLst>
                                            <p:cond delay="770"/>
                                          </p:stCondLst>
                                        </p:cTn>
                                        <p:tgtEl>
                                          <p:spTgt spid="3">
                                            <p:txEl>
                                              <p:pRg st="4" end="4"/>
                                            </p:txEl>
                                          </p:spTgt>
                                        </p:tgtEl>
                                        <p:attrNameLst>
                                          <p:attrName>ppt_x</p:attrName>
                                        </p:attrNameLst>
                                      </p:cBhvr>
                                    </p:anim>
                                    <p:set>
                                      <p:cBhvr>
                                        <p:cTn id="48" dur="770" fill="hold"/>
                                        <p:tgtEl>
                                          <p:spTgt spid="3">
                                            <p:txEl>
                                              <p:pRg st="4" end="4"/>
                                            </p:txEl>
                                          </p:spTgt>
                                        </p:tgtEl>
                                        <p:attrNameLst>
                                          <p:attrName>ppt_y</p:attrName>
                                        </p:attrNameLst>
                                      </p:cBhvr>
                                      <p:to>
                                        <p:strVal val="(#ppt_y+0.4)"/>
                                      </p:to>
                                    </p:set>
                                    <p:anim from="(#ppt_y+0.4)" to="(#ppt_y)" calcmode="lin" valueType="num">
                                      <p:cBhvr>
                                        <p:cTn id="49" dur="1230" accel="100000" fill="hold">
                                          <p:stCondLst>
                                            <p:cond delay="770"/>
                                          </p:stCondLst>
                                        </p:cTn>
                                        <p:tgtEl>
                                          <p:spTgt spid="3">
                                            <p:txEl>
                                              <p:pRg st="4" end="4"/>
                                            </p:txEl>
                                          </p:spTgt>
                                        </p:tgtEl>
                                        <p:attrNameLst>
                                          <p:attrName>ppt_y</p:attrName>
                                        </p:attrNameLst>
                                      </p:cBhvr>
                                    </p:anim>
                                  </p:childTnLst>
                                </p:cTn>
                              </p:par>
                              <p:par>
                                <p:cTn id="50" presetID="51" presetClass="entr" presetSubtype="0" fill="hold" grpId="0" nodeType="withEffect">
                                  <p:stCondLst>
                                    <p:cond delay="0"/>
                                  </p:stCondLst>
                                  <p:childTnLst>
                                    <p:set>
                                      <p:cBhvr>
                                        <p:cTn id="51" dur="1" fill="hold">
                                          <p:stCondLst>
                                            <p:cond delay="0"/>
                                          </p:stCondLst>
                                        </p:cTn>
                                        <p:tgtEl>
                                          <p:spTgt spid="3">
                                            <p:txEl>
                                              <p:pRg st="5" end="5"/>
                                            </p:txEl>
                                          </p:spTgt>
                                        </p:tgtEl>
                                        <p:attrNameLst>
                                          <p:attrName>style.visibility</p:attrName>
                                        </p:attrNameLst>
                                      </p:cBhvr>
                                      <p:to>
                                        <p:strVal val="visible"/>
                                      </p:to>
                                    </p:set>
                                    <p:animEffect transition="in" filter="fade">
                                      <p:cBhvr>
                                        <p:cTn id="52" dur="770" decel="100000"/>
                                        <p:tgtEl>
                                          <p:spTgt spid="3">
                                            <p:txEl>
                                              <p:pRg st="5" end="5"/>
                                            </p:txEl>
                                          </p:spTgt>
                                        </p:tgtEl>
                                      </p:cBhvr>
                                    </p:animEffect>
                                    <p:animScale>
                                      <p:cBhvr>
                                        <p:cTn id="53" dur="770" decel="100000"/>
                                        <p:tgtEl>
                                          <p:spTgt spid="3">
                                            <p:txEl>
                                              <p:pRg st="5" end="5"/>
                                            </p:txEl>
                                          </p:spTgt>
                                        </p:tgtEl>
                                      </p:cBhvr>
                                      <p:from x="10000" y="10000"/>
                                      <p:to x="200000" y="450000"/>
                                    </p:animScale>
                                    <p:animScale>
                                      <p:cBhvr>
                                        <p:cTn id="54" dur="1230" accel="100000" fill="hold">
                                          <p:stCondLst>
                                            <p:cond delay="770"/>
                                          </p:stCondLst>
                                        </p:cTn>
                                        <p:tgtEl>
                                          <p:spTgt spid="3">
                                            <p:txEl>
                                              <p:pRg st="5" end="5"/>
                                            </p:txEl>
                                          </p:spTgt>
                                        </p:tgtEl>
                                      </p:cBhvr>
                                      <p:from x="200000" y="450000"/>
                                      <p:to x="100000" y="100000"/>
                                    </p:animScale>
                                    <p:set>
                                      <p:cBhvr>
                                        <p:cTn id="55" dur="770" fill="hold"/>
                                        <p:tgtEl>
                                          <p:spTgt spid="3">
                                            <p:txEl>
                                              <p:pRg st="5" end="5"/>
                                            </p:txEl>
                                          </p:spTgt>
                                        </p:tgtEl>
                                        <p:attrNameLst>
                                          <p:attrName>ppt_x</p:attrName>
                                        </p:attrNameLst>
                                      </p:cBhvr>
                                      <p:to>
                                        <p:strVal val="(0.5)"/>
                                      </p:to>
                                    </p:set>
                                    <p:anim from="(0.5)" to="(#ppt_x)" calcmode="lin" valueType="num">
                                      <p:cBhvr>
                                        <p:cTn id="56" dur="1230" accel="100000" fill="hold">
                                          <p:stCondLst>
                                            <p:cond delay="770"/>
                                          </p:stCondLst>
                                        </p:cTn>
                                        <p:tgtEl>
                                          <p:spTgt spid="3">
                                            <p:txEl>
                                              <p:pRg st="5" end="5"/>
                                            </p:txEl>
                                          </p:spTgt>
                                        </p:tgtEl>
                                        <p:attrNameLst>
                                          <p:attrName>ppt_x</p:attrName>
                                        </p:attrNameLst>
                                      </p:cBhvr>
                                    </p:anim>
                                    <p:set>
                                      <p:cBhvr>
                                        <p:cTn id="57" dur="770" fill="hold"/>
                                        <p:tgtEl>
                                          <p:spTgt spid="3">
                                            <p:txEl>
                                              <p:pRg st="5" end="5"/>
                                            </p:txEl>
                                          </p:spTgt>
                                        </p:tgtEl>
                                        <p:attrNameLst>
                                          <p:attrName>ppt_y</p:attrName>
                                        </p:attrNameLst>
                                      </p:cBhvr>
                                      <p:to>
                                        <p:strVal val="(#ppt_y+0.4)"/>
                                      </p:to>
                                    </p:set>
                                    <p:anim from="(#ppt_y+0.4)" to="(#ppt_y)" calcmode="lin" valueType="num">
                                      <p:cBhvr>
                                        <p:cTn id="58" dur="1230" accel="100000" fill="hold">
                                          <p:stCondLst>
                                            <p:cond delay="770"/>
                                          </p:stCondLst>
                                        </p:cTn>
                                        <p:tgtEl>
                                          <p:spTgt spid="3">
                                            <p:txEl>
                                              <p:pRg st="5" end="5"/>
                                            </p:txEl>
                                          </p:spTgt>
                                        </p:tgtEl>
                                        <p:attrNameLst>
                                          <p:attrName>ppt_y</p:attrName>
                                        </p:attrNameLst>
                                      </p:cBhvr>
                                    </p:anim>
                                  </p:childTnLst>
                                </p:cTn>
                              </p:par>
                              <p:par>
                                <p:cTn id="59" presetID="51" presetClass="entr" presetSubtype="0" fill="hold" grpId="0" nodeType="withEffect">
                                  <p:stCondLst>
                                    <p:cond delay="0"/>
                                  </p:stCondLst>
                                  <p:childTnLst>
                                    <p:set>
                                      <p:cBhvr>
                                        <p:cTn id="60" dur="1" fill="hold">
                                          <p:stCondLst>
                                            <p:cond delay="0"/>
                                          </p:stCondLst>
                                        </p:cTn>
                                        <p:tgtEl>
                                          <p:spTgt spid="8">
                                            <p:txEl>
                                              <p:pRg st="0" end="0"/>
                                            </p:txEl>
                                          </p:spTgt>
                                        </p:tgtEl>
                                        <p:attrNameLst>
                                          <p:attrName>style.visibility</p:attrName>
                                        </p:attrNameLst>
                                      </p:cBhvr>
                                      <p:to>
                                        <p:strVal val="visible"/>
                                      </p:to>
                                    </p:set>
                                    <p:animEffect transition="in" filter="fade">
                                      <p:cBhvr>
                                        <p:cTn id="61" dur="770" decel="100000"/>
                                        <p:tgtEl>
                                          <p:spTgt spid="8">
                                            <p:txEl>
                                              <p:pRg st="0" end="0"/>
                                            </p:txEl>
                                          </p:spTgt>
                                        </p:tgtEl>
                                      </p:cBhvr>
                                    </p:animEffect>
                                    <p:animScale>
                                      <p:cBhvr>
                                        <p:cTn id="62" dur="770" decel="100000"/>
                                        <p:tgtEl>
                                          <p:spTgt spid="8">
                                            <p:txEl>
                                              <p:pRg st="0" end="0"/>
                                            </p:txEl>
                                          </p:spTgt>
                                        </p:tgtEl>
                                      </p:cBhvr>
                                      <p:from x="10000" y="10000"/>
                                      <p:to x="200000" y="450000"/>
                                    </p:animScale>
                                    <p:animScale>
                                      <p:cBhvr>
                                        <p:cTn id="63" dur="1230" accel="100000" fill="hold">
                                          <p:stCondLst>
                                            <p:cond delay="770"/>
                                          </p:stCondLst>
                                        </p:cTn>
                                        <p:tgtEl>
                                          <p:spTgt spid="8">
                                            <p:txEl>
                                              <p:pRg st="0" end="0"/>
                                            </p:txEl>
                                          </p:spTgt>
                                        </p:tgtEl>
                                      </p:cBhvr>
                                      <p:from x="200000" y="450000"/>
                                      <p:to x="100000" y="100000"/>
                                    </p:animScale>
                                    <p:set>
                                      <p:cBhvr>
                                        <p:cTn id="64" dur="770" fill="hold"/>
                                        <p:tgtEl>
                                          <p:spTgt spid="8">
                                            <p:txEl>
                                              <p:pRg st="0" end="0"/>
                                            </p:txEl>
                                          </p:spTgt>
                                        </p:tgtEl>
                                        <p:attrNameLst>
                                          <p:attrName>ppt_x</p:attrName>
                                        </p:attrNameLst>
                                      </p:cBhvr>
                                      <p:to>
                                        <p:strVal val="(0.5)"/>
                                      </p:to>
                                    </p:set>
                                    <p:anim from="(0.5)" to="(#ppt_x)" calcmode="lin" valueType="num">
                                      <p:cBhvr>
                                        <p:cTn id="65" dur="1230" accel="100000" fill="hold">
                                          <p:stCondLst>
                                            <p:cond delay="770"/>
                                          </p:stCondLst>
                                        </p:cTn>
                                        <p:tgtEl>
                                          <p:spTgt spid="8">
                                            <p:txEl>
                                              <p:pRg st="0" end="0"/>
                                            </p:txEl>
                                          </p:spTgt>
                                        </p:tgtEl>
                                        <p:attrNameLst>
                                          <p:attrName>ppt_x</p:attrName>
                                        </p:attrNameLst>
                                      </p:cBhvr>
                                    </p:anim>
                                    <p:set>
                                      <p:cBhvr>
                                        <p:cTn id="66" dur="770" fill="hold"/>
                                        <p:tgtEl>
                                          <p:spTgt spid="8">
                                            <p:txEl>
                                              <p:pRg st="0" end="0"/>
                                            </p:txEl>
                                          </p:spTgt>
                                        </p:tgtEl>
                                        <p:attrNameLst>
                                          <p:attrName>ppt_y</p:attrName>
                                        </p:attrNameLst>
                                      </p:cBhvr>
                                      <p:to>
                                        <p:strVal val="(#ppt_y+0.4)"/>
                                      </p:to>
                                    </p:set>
                                    <p:anim from="(#ppt_y+0.4)" to="(#ppt_y)" calcmode="lin" valueType="num">
                                      <p:cBhvr>
                                        <p:cTn id="67" dur="1230" accel="100000" fill="hold">
                                          <p:stCondLst>
                                            <p:cond delay="770"/>
                                          </p:stCondLst>
                                        </p:cTn>
                                        <p:tgtEl>
                                          <p:spTgt spid="8">
                                            <p:txEl>
                                              <p:pRg st="0" end="0"/>
                                            </p:txEl>
                                          </p:spTgt>
                                        </p:tgtEl>
                                        <p:attrNameLst>
                                          <p:attrName>ppt_y</p:attrName>
                                        </p:attrNameLst>
                                      </p:cBhvr>
                                    </p:anim>
                                  </p:childTnLst>
                                </p:cTn>
                              </p:par>
                              <p:par>
                                <p:cTn id="68" presetID="51" presetClass="entr" presetSubtype="0" fill="hold" grpId="0" nodeType="withEffect">
                                  <p:stCondLst>
                                    <p:cond delay="0"/>
                                  </p:stCondLst>
                                  <p:childTnLst>
                                    <p:set>
                                      <p:cBhvr>
                                        <p:cTn id="69" dur="1" fill="hold">
                                          <p:stCondLst>
                                            <p:cond delay="0"/>
                                          </p:stCondLst>
                                        </p:cTn>
                                        <p:tgtEl>
                                          <p:spTgt spid="8">
                                            <p:txEl>
                                              <p:pRg st="1" end="1"/>
                                            </p:txEl>
                                          </p:spTgt>
                                        </p:tgtEl>
                                        <p:attrNameLst>
                                          <p:attrName>style.visibility</p:attrName>
                                        </p:attrNameLst>
                                      </p:cBhvr>
                                      <p:to>
                                        <p:strVal val="visible"/>
                                      </p:to>
                                    </p:set>
                                    <p:animEffect transition="in" filter="fade">
                                      <p:cBhvr>
                                        <p:cTn id="70" dur="770" decel="100000"/>
                                        <p:tgtEl>
                                          <p:spTgt spid="8">
                                            <p:txEl>
                                              <p:pRg st="1" end="1"/>
                                            </p:txEl>
                                          </p:spTgt>
                                        </p:tgtEl>
                                      </p:cBhvr>
                                    </p:animEffect>
                                    <p:animScale>
                                      <p:cBhvr>
                                        <p:cTn id="71" dur="770" decel="100000"/>
                                        <p:tgtEl>
                                          <p:spTgt spid="8">
                                            <p:txEl>
                                              <p:pRg st="1" end="1"/>
                                            </p:txEl>
                                          </p:spTgt>
                                        </p:tgtEl>
                                      </p:cBhvr>
                                      <p:from x="10000" y="10000"/>
                                      <p:to x="200000" y="450000"/>
                                    </p:animScale>
                                    <p:animScale>
                                      <p:cBhvr>
                                        <p:cTn id="72" dur="1230" accel="100000" fill="hold">
                                          <p:stCondLst>
                                            <p:cond delay="770"/>
                                          </p:stCondLst>
                                        </p:cTn>
                                        <p:tgtEl>
                                          <p:spTgt spid="8">
                                            <p:txEl>
                                              <p:pRg st="1" end="1"/>
                                            </p:txEl>
                                          </p:spTgt>
                                        </p:tgtEl>
                                      </p:cBhvr>
                                      <p:from x="200000" y="450000"/>
                                      <p:to x="100000" y="100000"/>
                                    </p:animScale>
                                    <p:set>
                                      <p:cBhvr>
                                        <p:cTn id="73" dur="770" fill="hold"/>
                                        <p:tgtEl>
                                          <p:spTgt spid="8">
                                            <p:txEl>
                                              <p:pRg st="1" end="1"/>
                                            </p:txEl>
                                          </p:spTgt>
                                        </p:tgtEl>
                                        <p:attrNameLst>
                                          <p:attrName>ppt_x</p:attrName>
                                        </p:attrNameLst>
                                      </p:cBhvr>
                                      <p:to>
                                        <p:strVal val="(0.5)"/>
                                      </p:to>
                                    </p:set>
                                    <p:anim from="(0.5)" to="(#ppt_x)" calcmode="lin" valueType="num">
                                      <p:cBhvr>
                                        <p:cTn id="74" dur="1230" accel="100000" fill="hold">
                                          <p:stCondLst>
                                            <p:cond delay="770"/>
                                          </p:stCondLst>
                                        </p:cTn>
                                        <p:tgtEl>
                                          <p:spTgt spid="8">
                                            <p:txEl>
                                              <p:pRg st="1" end="1"/>
                                            </p:txEl>
                                          </p:spTgt>
                                        </p:tgtEl>
                                        <p:attrNameLst>
                                          <p:attrName>ppt_x</p:attrName>
                                        </p:attrNameLst>
                                      </p:cBhvr>
                                    </p:anim>
                                    <p:set>
                                      <p:cBhvr>
                                        <p:cTn id="75" dur="770" fill="hold"/>
                                        <p:tgtEl>
                                          <p:spTgt spid="8">
                                            <p:txEl>
                                              <p:pRg st="1" end="1"/>
                                            </p:txEl>
                                          </p:spTgt>
                                        </p:tgtEl>
                                        <p:attrNameLst>
                                          <p:attrName>ppt_y</p:attrName>
                                        </p:attrNameLst>
                                      </p:cBhvr>
                                      <p:to>
                                        <p:strVal val="(#ppt_y+0.4)"/>
                                      </p:to>
                                    </p:set>
                                    <p:anim from="(#ppt_y+0.4)" to="(#ppt_y)" calcmode="lin" valueType="num">
                                      <p:cBhvr>
                                        <p:cTn id="76" dur="1230" accel="100000" fill="hold">
                                          <p:stCondLst>
                                            <p:cond delay="770"/>
                                          </p:stCondLst>
                                        </p:cTn>
                                        <p:tgtEl>
                                          <p:spTgt spid="8">
                                            <p:txEl>
                                              <p:pRg st="1" end="1"/>
                                            </p:txEl>
                                          </p:spTgt>
                                        </p:tgtEl>
                                        <p:attrNameLst>
                                          <p:attrName>ppt_y</p:attrName>
                                        </p:attrNameLst>
                                      </p:cBhvr>
                                    </p:anim>
                                  </p:childTnLst>
                                </p:cTn>
                              </p:par>
                              <p:par>
                                <p:cTn id="77" presetID="51" presetClass="entr" presetSubtype="0" fill="hold" grpId="0" nodeType="withEffect">
                                  <p:stCondLst>
                                    <p:cond delay="0"/>
                                  </p:stCondLst>
                                  <p:childTnLst>
                                    <p:set>
                                      <p:cBhvr>
                                        <p:cTn id="78" dur="1" fill="hold">
                                          <p:stCondLst>
                                            <p:cond delay="0"/>
                                          </p:stCondLst>
                                        </p:cTn>
                                        <p:tgtEl>
                                          <p:spTgt spid="8">
                                            <p:txEl>
                                              <p:pRg st="2" end="2"/>
                                            </p:txEl>
                                          </p:spTgt>
                                        </p:tgtEl>
                                        <p:attrNameLst>
                                          <p:attrName>style.visibility</p:attrName>
                                        </p:attrNameLst>
                                      </p:cBhvr>
                                      <p:to>
                                        <p:strVal val="visible"/>
                                      </p:to>
                                    </p:set>
                                    <p:animEffect transition="in" filter="fade">
                                      <p:cBhvr>
                                        <p:cTn id="79" dur="770" decel="100000"/>
                                        <p:tgtEl>
                                          <p:spTgt spid="8">
                                            <p:txEl>
                                              <p:pRg st="2" end="2"/>
                                            </p:txEl>
                                          </p:spTgt>
                                        </p:tgtEl>
                                      </p:cBhvr>
                                    </p:animEffect>
                                    <p:animScale>
                                      <p:cBhvr>
                                        <p:cTn id="80" dur="770" decel="100000"/>
                                        <p:tgtEl>
                                          <p:spTgt spid="8">
                                            <p:txEl>
                                              <p:pRg st="2" end="2"/>
                                            </p:txEl>
                                          </p:spTgt>
                                        </p:tgtEl>
                                      </p:cBhvr>
                                      <p:from x="10000" y="10000"/>
                                      <p:to x="200000" y="450000"/>
                                    </p:animScale>
                                    <p:animScale>
                                      <p:cBhvr>
                                        <p:cTn id="81" dur="1230" accel="100000" fill="hold">
                                          <p:stCondLst>
                                            <p:cond delay="770"/>
                                          </p:stCondLst>
                                        </p:cTn>
                                        <p:tgtEl>
                                          <p:spTgt spid="8">
                                            <p:txEl>
                                              <p:pRg st="2" end="2"/>
                                            </p:txEl>
                                          </p:spTgt>
                                        </p:tgtEl>
                                      </p:cBhvr>
                                      <p:from x="200000" y="450000"/>
                                      <p:to x="100000" y="100000"/>
                                    </p:animScale>
                                    <p:set>
                                      <p:cBhvr>
                                        <p:cTn id="82" dur="770" fill="hold"/>
                                        <p:tgtEl>
                                          <p:spTgt spid="8">
                                            <p:txEl>
                                              <p:pRg st="2" end="2"/>
                                            </p:txEl>
                                          </p:spTgt>
                                        </p:tgtEl>
                                        <p:attrNameLst>
                                          <p:attrName>ppt_x</p:attrName>
                                        </p:attrNameLst>
                                      </p:cBhvr>
                                      <p:to>
                                        <p:strVal val="(0.5)"/>
                                      </p:to>
                                    </p:set>
                                    <p:anim from="(0.5)" to="(#ppt_x)" calcmode="lin" valueType="num">
                                      <p:cBhvr>
                                        <p:cTn id="83" dur="1230" accel="100000" fill="hold">
                                          <p:stCondLst>
                                            <p:cond delay="770"/>
                                          </p:stCondLst>
                                        </p:cTn>
                                        <p:tgtEl>
                                          <p:spTgt spid="8">
                                            <p:txEl>
                                              <p:pRg st="2" end="2"/>
                                            </p:txEl>
                                          </p:spTgt>
                                        </p:tgtEl>
                                        <p:attrNameLst>
                                          <p:attrName>ppt_x</p:attrName>
                                        </p:attrNameLst>
                                      </p:cBhvr>
                                    </p:anim>
                                    <p:set>
                                      <p:cBhvr>
                                        <p:cTn id="84" dur="770" fill="hold"/>
                                        <p:tgtEl>
                                          <p:spTgt spid="8">
                                            <p:txEl>
                                              <p:pRg st="2" end="2"/>
                                            </p:txEl>
                                          </p:spTgt>
                                        </p:tgtEl>
                                        <p:attrNameLst>
                                          <p:attrName>ppt_y</p:attrName>
                                        </p:attrNameLst>
                                      </p:cBhvr>
                                      <p:to>
                                        <p:strVal val="(#ppt_y+0.4)"/>
                                      </p:to>
                                    </p:set>
                                    <p:anim from="(#ppt_y+0.4)" to="(#ppt_y)" calcmode="lin" valueType="num">
                                      <p:cBhvr>
                                        <p:cTn id="85" dur="1230" accel="100000" fill="hold">
                                          <p:stCondLst>
                                            <p:cond delay="770"/>
                                          </p:stCondLst>
                                        </p:cTn>
                                        <p:tgtEl>
                                          <p:spTgt spid="8">
                                            <p:txEl>
                                              <p:pRg st="2" end="2"/>
                                            </p:txEl>
                                          </p:spTgt>
                                        </p:tgtEl>
                                        <p:attrNameLst>
                                          <p:attrName>ppt_y</p:attrName>
                                        </p:attrNameLst>
                                      </p:cBhvr>
                                    </p:anim>
                                  </p:childTnLst>
                                </p:cTn>
                              </p:par>
                              <p:par>
                                <p:cTn id="86" presetID="51" presetClass="entr" presetSubtype="0" fill="hold" grpId="0" nodeType="withEffect">
                                  <p:stCondLst>
                                    <p:cond delay="0"/>
                                  </p:stCondLst>
                                  <p:childTnLst>
                                    <p:set>
                                      <p:cBhvr>
                                        <p:cTn id="87" dur="1" fill="hold">
                                          <p:stCondLst>
                                            <p:cond delay="0"/>
                                          </p:stCondLst>
                                        </p:cTn>
                                        <p:tgtEl>
                                          <p:spTgt spid="8">
                                            <p:txEl>
                                              <p:pRg st="3" end="3"/>
                                            </p:txEl>
                                          </p:spTgt>
                                        </p:tgtEl>
                                        <p:attrNameLst>
                                          <p:attrName>style.visibility</p:attrName>
                                        </p:attrNameLst>
                                      </p:cBhvr>
                                      <p:to>
                                        <p:strVal val="visible"/>
                                      </p:to>
                                    </p:set>
                                    <p:animEffect transition="in" filter="fade">
                                      <p:cBhvr>
                                        <p:cTn id="88" dur="770" decel="100000"/>
                                        <p:tgtEl>
                                          <p:spTgt spid="8">
                                            <p:txEl>
                                              <p:pRg st="3" end="3"/>
                                            </p:txEl>
                                          </p:spTgt>
                                        </p:tgtEl>
                                      </p:cBhvr>
                                    </p:animEffect>
                                    <p:animScale>
                                      <p:cBhvr>
                                        <p:cTn id="89" dur="770" decel="100000"/>
                                        <p:tgtEl>
                                          <p:spTgt spid="8">
                                            <p:txEl>
                                              <p:pRg st="3" end="3"/>
                                            </p:txEl>
                                          </p:spTgt>
                                        </p:tgtEl>
                                      </p:cBhvr>
                                      <p:from x="10000" y="10000"/>
                                      <p:to x="200000" y="450000"/>
                                    </p:animScale>
                                    <p:animScale>
                                      <p:cBhvr>
                                        <p:cTn id="90" dur="1230" accel="100000" fill="hold">
                                          <p:stCondLst>
                                            <p:cond delay="770"/>
                                          </p:stCondLst>
                                        </p:cTn>
                                        <p:tgtEl>
                                          <p:spTgt spid="8">
                                            <p:txEl>
                                              <p:pRg st="3" end="3"/>
                                            </p:txEl>
                                          </p:spTgt>
                                        </p:tgtEl>
                                      </p:cBhvr>
                                      <p:from x="200000" y="450000"/>
                                      <p:to x="100000" y="100000"/>
                                    </p:animScale>
                                    <p:set>
                                      <p:cBhvr>
                                        <p:cTn id="91" dur="770" fill="hold"/>
                                        <p:tgtEl>
                                          <p:spTgt spid="8">
                                            <p:txEl>
                                              <p:pRg st="3" end="3"/>
                                            </p:txEl>
                                          </p:spTgt>
                                        </p:tgtEl>
                                        <p:attrNameLst>
                                          <p:attrName>ppt_x</p:attrName>
                                        </p:attrNameLst>
                                      </p:cBhvr>
                                      <p:to>
                                        <p:strVal val="(0.5)"/>
                                      </p:to>
                                    </p:set>
                                    <p:anim from="(0.5)" to="(#ppt_x)" calcmode="lin" valueType="num">
                                      <p:cBhvr>
                                        <p:cTn id="92" dur="1230" accel="100000" fill="hold">
                                          <p:stCondLst>
                                            <p:cond delay="770"/>
                                          </p:stCondLst>
                                        </p:cTn>
                                        <p:tgtEl>
                                          <p:spTgt spid="8">
                                            <p:txEl>
                                              <p:pRg st="3" end="3"/>
                                            </p:txEl>
                                          </p:spTgt>
                                        </p:tgtEl>
                                        <p:attrNameLst>
                                          <p:attrName>ppt_x</p:attrName>
                                        </p:attrNameLst>
                                      </p:cBhvr>
                                    </p:anim>
                                    <p:set>
                                      <p:cBhvr>
                                        <p:cTn id="93" dur="770" fill="hold"/>
                                        <p:tgtEl>
                                          <p:spTgt spid="8">
                                            <p:txEl>
                                              <p:pRg st="3" end="3"/>
                                            </p:txEl>
                                          </p:spTgt>
                                        </p:tgtEl>
                                        <p:attrNameLst>
                                          <p:attrName>ppt_y</p:attrName>
                                        </p:attrNameLst>
                                      </p:cBhvr>
                                      <p:to>
                                        <p:strVal val="(#ppt_y+0.4)"/>
                                      </p:to>
                                    </p:set>
                                    <p:anim from="(#ppt_y+0.4)" to="(#ppt_y)" calcmode="lin" valueType="num">
                                      <p:cBhvr>
                                        <p:cTn id="94" dur="1230" accel="100000" fill="hold">
                                          <p:stCondLst>
                                            <p:cond delay="770"/>
                                          </p:stCondLst>
                                        </p:cTn>
                                        <p:tgtEl>
                                          <p:spTgt spid="8">
                                            <p:txEl>
                                              <p:pRg st="3" end="3"/>
                                            </p:txEl>
                                          </p:spTgt>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build="allAtOnce"/>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F2FBF-5940-26A1-64F5-8EC9167F90FA}"/>
              </a:ext>
            </a:extLst>
          </p:cNvPr>
          <p:cNvSpPr>
            <a:spLocks noGrp="1"/>
          </p:cNvSpPr>
          <p:nvPr>
            <p:ph type="title"/>
          </p:nvPr>
        </p:nvSpPr>
        <p:spPr>
          <a:xfrm>
            <a:off x="609600" y="228600"/>
            <a:ext cx="5257800" cy="1143000"/>
          </a:xfrm>
        </p:spPr>
        <p:txBody>
          <a:bodyPr/>
          <a:lstStyle/>
          <a:p>
            <a:r>
              <a:rPr lang="en-AU" b="0" dirty="0">
                <a:ln w="0"/>
                <a:solidFill>
                  <a:schemeClr val="accent1"/>
                </a:solidFill>
                <a:effectLst>
                  <a:outerShdw blurRad="38100" dist="25400" dir="5400000" algn="ctr" rotWithShape="0">
                    <a:srgbClr val="6E747A">
                      <a:alpha val="43000"/>
                    </a:srgbClr>
                  </a:outerShdw>
                </a:effectLst>
              </a:rPr>
              <a:t>Key to using quantum field theory is Poincaré invariant calculations of observable phenomena</a:t>
            </a:r>
          </a:p>
        </p:txBody>
      </p:sp>
      <p:sp>
        <p:nvSpPr>
          <p:cNvPr id="3" name="Content Placeholder 2">
            <a:extLst>
              <a:ext uri="{FF2B5EF4-FFF2-40B4-BE49-F238E27FC236}">
                <a16:creationId xmlns:a16="http://schemas.microsoft.com/office/drawing/2014/main" id="{AF49740E-0DE1-2E43-AA87-18683ACA20C7}"/>
              </a:ext>
            </a:extLst>
          </p:cNvPr>
          <p:cNvSpPr>
            <a:spLocks noGrp="1"/>
          </p:cNvSpPr>
          <p:nvPr>
            <p:ph idx="1"/>
          </p:nvPr>
        </p:nvSpPr>
        <p:spPr>
          <a:xfrm>
            <a:off x="609600" y="1722437"/>
            <a:ext cx="5410200" cy="4525963"/>
          </a:xfrm>
        </p:spPr>
        <p:txBody>
          <a:bodyPr/>
          <a:lstStyle/>
          <a:p>
            <a:r>
              <a:rPr lang="en-US" sz="2000" b="0" i="0" dirty="0">
                <a:solidFill>
                  <a:schemeClr val="accent1">
                    <a:lumMod val="75000"/>
                  </a:schemeClr>
                </a:solidFill>
                <a:effectLst/>
              </a:rPr>
              <a:t>Fundamental scientific principle: </a:t>
            </a:r>
          </a:p>
          <a:p>
            <a:pPr marL="400050" lvl="1" indent="0">
              <a:spcBef>
                <a:spcPts val="0"/>
              </a:spcBef>
              <a:buNone/>
            </a:pPr>
            <a:r>
              <a:rPr lang="en-US" b="0" i="0" dirty="0">
                <a:solidFill>
                  <a:schemeClr val="accent1">
                    <a:lumMod val="75000"/>
                  </a:schemeClr>
                </a:solidFill>
                <a:effectLst/>
              </a:rPr>
              <a:t>an observer’s choice of conventions cannot affect physical phenomena </a:t>
            </a:r>
          </a:p>
          <a:p>
            <a:r>
              <a:rPr lang="en-US" sz="2000" b="0" i="0" dirty="0">
                <a:solidFill>
                  <a:schemeClr val="accent1">
                    <a:lumMod val="75000"/>
                  </a:schemeClr>
                </a:solidFill>
                <a:effectLst/>
              </a:rPr>
              <a:t>Effects that depend on such choices are artificial </a:t>
            </a:r>
          </a:p>
          <a:p>
            <a:pPr lvl="1">
              <a:buFont typeface="Courier New" panose="02070309020205020404" pitchFamily="49" charset="0"/>
              <a:buChar char="o"/>
            </a:pPr>
            <a:r>
              <a:rPr lang="en-US" b="0" i="0" dirty="0">
                <a:solidFill>
                  <a:schemeClr val="accent1">
                    <a:lumMod val="75000"/>
                  </a:schemeClr>
                </a:solidFill>
                <a:effectLst/>
              </a:rPr>
              <a:t>not objective features of nature</a:t>
            </a:r>
          </a:p>
          <a:p>
            <a:pPr lvl="1">
              <a:buFont typeface="Courier New" panose="02070309020205020404" pitchFamily="49" charset="0"/>
              <a:buChar char="o"/>
            </a:pPr>
            <a:r>
              <a:rPr lang="en-US" i="1" dirty="0">
                <a:solidFill>
                  <a:schemeClr val="accent1">
                    <a:lumMod val="75000"/>
                  </a:schemeClr>
                </a:solidFill>
              </a:rPr>
              <a:t>e.g</a:t>
            </a:r>
            <a:r>
              <a:rPr lang="en-US" dirty="0">
                <a:solidFill>
                  <a:schemeClr val="accent1">
                    <a:lumMod val="75000"/>
                  </a:schemeClr>
                </a:solidFill>
              </a:rPr>
              <a:t>., </a:t>
            </a:r>
            <a:r>
              <a:rPr lang="en-US" b="0" i="0" dirty="0">
                <a:solidFill>
                  <a:schemeClr val="accent1">
                    <a:lumMod val="75000"/>
                  </a:schemeClr>
                </a:solidFill>
                <a:effectLst/>
              </a:rPr>
              <a:t>physics cannot depend on the choice of units</a:t>
            </a:r>
          </a:p>
          <a:p>
            <a:r>
              <a:rPr lang="en-US" sz="2000" b="0" i="0" dirty="0">
                <a:solidFill>
                  <a:schemeClr val="accent1">
                    <a:lumMod val="75000"/>
                  </a:schemeClr>
                </a:solidFill>
                <a:effectLst/>
              </a:rPr>
              <a:t>Most critically</a:t>
            </a:r>
            <a:endParaRPr lang="en-US" sz="2000" dirty="0">
              <a:solidFill>
                <a:schemeClr val="accent1">
                  <a:lumMod val="75000"/>
                </a:schemeClr>
              </a:solidFill>
            </a:endParaRPr>
          </a:p>
          <a:p>
            <a:pPr lvl="1">
              <a:buFont typeface="Courier New" panose="02070309020205020404" pitchFamily="49" charset="0"/>
              <a:buChar char="o"/>
            </a:pPr>
            <a:r>
              <a:rPr lang="en-US" b="0" i="0" dirty="0">
                <a:solidFill>
                  <a:schemeClr val="accent1">
                    <a:lumMod val="75000"/>
                  </a:schemeClr>
                </a:solidFill>
                <a:effectLst/>
              </a:rPr>
              <a:t>physical effects cannot depend on the observer’s frame</a:t>
            </a:r>
            <a:endParaRPr lang="en-US" dirty="0">
              <a:solidFill>
                <a:schemeClr val="accent1">
                  <a:lumMod val="75000"/>
                </a:schemeClr>
              </a:solidFill>
            </a:endParaRPr>
          </a:p>
          <a:p>
            <a:pPr lvl="1">
              <a:buFont typeface="Courier New" panose="02070309020205020404" pitchFamily="49" charset="0"/>
              <a:buChar char="o"/>
            </a:pPr>
            <a:r>
              <a:rPr lang="en-US" b="0" i="0" dirty="0">
                <a:solidFill>
                  <a:schemeClr val="accent1">
                    <a:lumMod val="75000"/>
                  </a:schemeClr>
                </a:solidFill>
                <a:effectLst/>
              </a:rPr>
              <a:t>valid phenomena should display Poincaré invariance for relativistic systems.</a:t>
            </a:r>
          </a:p>
        </p:txBody>
      </p:sp>
      <p:sp>
        <p:nvSpPr>
          <p:cNvPr id="4" name="Date Placeholder 3">
            <a:extLst>
              <a:ext uri="{FF2B5EF4-FFF2-40B4-BE49-F238E27FC236}">
                <a16:creationId xmlns:a16="http://schemas.microsoft.com/office/drawing/2014/main" id="{C10B7023-2057-E6B4-62F7-6ED6D473A016}"/>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59E4C9A0-A8B8-84D1-F7F1-5C25D32841E5}"/>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7E95A8BB-891D-9D4B-B97E-1529C4155A9B}"/>
              </a:ext>
            </a:extLst>
          </p:cNvPr>
          <p:cNvSpPr>
            <a:spLocks noGrp="1"/>
          </p:cNvSpPr>
          <p:nvPr>
            <p:ph type="sldNum" sz="quarter" idx="12"/>
          </p:nvPr>
        </p:nvSpPr>
        <p:spPr/>
        <p:txBody>
          <a:bodyPr/>
          <a:lstStyle/>
          <a:p>
            <a:fld id="{87034D8C-3CB4-402A-BC46-2AB14C0FE90A}" type="slidenum">
              <a:rPr lang="en-US" smtClean="0"/>
              <a:pPr/>
              <a:t>23</a:t>
            </a:fld>
            <a:endParaRPr lang="en-US"/>
          </a:p>
        </p:txBody>
      </p:sp>
      <p:pic>
        <p:nvPicPr>
          <p:cNvPr id="8" name="Picture 7" descr="Text&#10;&#10;Description automatically generated">
            <a:extLst>
              <a:ext uri="{FF2B5EF4-FFF2-40B4-BE49-F238E27FC236}">
                <a16:creationId xmlns:a16="http://schemas.microsoft.com/office/drawing/2014/main" id="{EECB5427-B66D-FAB1-8613-66D9410E7F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228599"/>
            <a:ext cx="5809189" cy="6189341"/>
          </a:xfrm>
          <a:prstGeom prst="rect">
            <a:avLst/>
          </a:prstGeom>
        </p:spPr>
      </p:pic>
    </p:spTree>
    <p:extLst>
      <p:ext uri="{BB962C8B-B14F-4D97-AF65-F5344CB8AC3E}">
        <p14:creationId xmlns:p14="http://schemas.microsoft.com/office/powerpoint/2010/main" val="4051562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800" decel="100000"/>
                                        <p:tgtEl>
                                          <p:spTgt spid="8"/>
                                        </p:tgtEl>
                                      </p:cBhvr>
                                    </p:animEffect>
                                    <p:anim calcmode="lin" valueType="num">
                                      <p:cBhvr>
                                        <p:cTn id="8" dur="800" decel="100000" fill="hold"/>
                                        <p:tgtEl>
                                          <p:spTgt spid="8"/>
                                        </p:tgtEl>
                                        <p:attrNameLst>
                                          <p:attrName>style.rotation</p:attrName>
                                        </p:attrNameLst>
                                      </p:cBhvr>
                                      <p:tavLst>
                                        <p:tav tm="0">
                                          <p:val>
                                            <p:fltVal val="-90"/>
                                          </p:val>
                                        </p:tav>
                                        <p:tav tm="100000">
                                          <p:val>
                                            <p:fltVal val="0"/>
                                          </p:val>
                                        </p:tav>
                                      </p:tavLst>
                                    </p:anim>
                                    <p:anim calcmode="lin" valueType="num">
                                      <p:cBhvr>
                                        <p:cTn id="9" dur="800" decel="100000" fill="hold"/>
                                        <p:tgtEl>
                                          <p:spTgt spid="8"/>
                                        </p:tgtEl>
                                        <p:attrNameLst>
                                          <p:attrName>ppt_x</p:attrName>
                                        </p:attrNameLst>
                                      </p:cBhvr>
                                      <p:tavLst>
                                        <p:tav tm="0">
                                          <p:val>
                                            <p:strVal val="#ppt_x+0.4"/>
                                          </p:val>
                                        </p:tav>
                                        <p:tav tm="100000">
                                          <p:val>
                                            <p:strVal val="#ppt_x-0.05"/>
                                          </p:val>
                                        </p:tav>
                                      </p:tavLst>
                                    </p:anim>
                                    <p:anim calcmode="lin" valueType="num">
                                      <p:cBhvr>
                                        <p:cTn id="10" dur="800" decel="100000" fill="hold"/>
                                        <p:tgtEl>
                                          <p:spTgt spid="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8"/>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down)">
                                      <p:cBhvr>
                                        <p:cTn id="17" dur="580">
                                          <p:stCondLst>
                                            <p:cond delay="0"/>
                                          </p:stCondLst>
                                        </p:cTn>
                                        <p:tgtEl>
                                          <p:spTgt spid="3">
                                            <p:txEl>
                                              <p:pRg st="0" end="0"/>
                                            </p:txEl>
                                          </p:spTgt>
                                        </p:tgtEl>
                                      </p:cBhvr>
                                    </p:animEffect>
                                    <p:anim calcmode="lin" valueType="num">
                                      <p:cBhvr>
                                        <p:cTn id="1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23" dur="26">
                                          <p:stCondLst>
                                            <p:cond delay="650"/>
                                          </p:stCondLst>
                                        </p:cTn>
                                        <p:tgtEl>
                                          <p:spTgt spid="3">
                                            <p:txEl>
                                              <p:pRg st="0" end="0"/>
                                            </p:txEl>
                                          </p:spTgt>
                                        </p:tgtEl>
                                      </p:cBhvr>
                                      <p:to x="100000" y="60000"/>
                                    </p:animScale>
                                    <p:animScale>
                                      <p:cBhvr>
                                        <p:cTn id="24" dur="166" decel="50000">
                                          <p:stCondLst>
                                            <p:cond delay="676"/>
                                          </p:stCondLst>
                                        </p:cTn>
                                        <p:tgtEl>
                                          <p:spTgt spid="3">
                                            <p:txEl>
                                              <p:pRg st="0" end="0"/>
                                            </p:txEl>
                                          </p:spTgt>
                                        </p:tgtEl>
                                      </p:cBhvr>
                                      <p:to x="100000" y="100000"/>
                                    </p:animScale>
                                    <p:animScale>
                                      <p:cBhvr>
                                        <p:cTn id="25" dur="26">
                                          <p:stCondLst>
                                            <p:cond delay="1312"/>
                                          </p:stCondLst>
                                        </p:cTn>
                                        <p:tgtEl>
                                          <p:spTgt spid="3">
                                            <p:txEl>
                                              <p:pRg st="0" end="0"/>
                                            </p:txEl>
                                          </p:spTgt>
                                        </p:tgtEl>
                                      </p:cBhvr>
                                      <p:to x="100000" y="80000"/>
                                    </p:animScale>
                                    <p:animScale>
                                      <p:cBhvr>
                                        <p:cTn id="26" dur="166" decel="50000">
                                          <p:stCondLst>
                                            <p:cond delay="1338"/>
                                          </p:stCondLst>
                                        </p:cTn>
                                        <p:tgtEl>
                                          <p:spTgt spid="3">
                                            <p:txEl>
                                              <p:pRg st="0" end="0"/>
                                            </p:txEl>
                                          </p:spTgt>
                                        </p:tgtEl>
                                      </p:cBhvr>
                                      <p:to x="100000" y="100000"/>
                                    </p:animScale>
                                    <p:animScale>
                                      <p:cBhvr>
                                        <p:cTn id="27" dur="26">
                                          <p:stCondLst>
                                            <p:cond delay="1642"/>
                                          </p:stCondLst>
                                        </p:cTn>
                                        <p:tgtEl>
                                          <p:spTgt spid="3">
                                            <p:txEl>
                                              <p:pRg st="0" end="0"/>
                                            </p:txEl>
                                          </p:spTgt>
                                        </p:tgtEl>
                                      </p:cBhvr>
                                      <p:to x="100000" y="90000"/>
                                    </p:animScale>
                                    <p:animScale>
                                      <p:cBhvr>
                                        <p:cTn id="28" dur="166" decel="50000">
                                          <p:stCondLst>
                                            <p:cond delay="1668"/>
                                          </p:stCondLst>
                                        </p:cTn>
                                        <p:tgtEl>
                                          <p:spTgt spid="3">
                                            <p:txEl>
                                              <p:pRg st="0" end="0"/>
                                            </p:txEl>
                                          </p:spTgt>
                                        </p:tgtEl>
                                      </p:cBhvr>
                                      <p:to x="100000" y="100000"/>
                                    </p:animScale>
                                    <p:animScale>
                                      <p:cBhvr>
                                        <p:cTn id="29" dur="26">
                                          <p:stCondLst>
                                            <p:cond delay="1808"/>
                                          </p:stCondLst>
                                        </p:cTn>
                                        <p:tgtEl>
                                          <p:spTgt spid="3">
                                            <p:txEl>
                                              <p:pRg st="0" end="0"/>
                                            </p:txEl>
                                          </p:spTgt>
                                        </p:tgtEl>
                                      </p:cBhvr>
                                      <p:to x="100000" y="95000"/>
                                    </p:animScale>
                                    <p:animScale>
                                      <p:cBhvr>
                                        <p:cTn id="30" dur="166" decel="50000">
                                          <p:stCondLst>
                                            <p:cond delay="1834"/>
                                          </p:stCondLst>
                                        </p:cTn>
                                        <p:tgtEl>
                                          <p:spTgt spid="3">
                                            <p:txEl>
                                              <p:pRg st="0" end="0"/>
                                            </p:txEl>
                                          </p:spTgt>
                                        </p:tgtEl>
                                      </p:cBhvr>
                                      <p:to x="100000" y="100000"/>
                                    </p:animScale>
                                  </p:childTnLst>
                                </p:cTn>
                              </p:par>
                              <p:par>
                                <p:cTn id="31" presetID="26" presetClass="entr" presetSubtype="0" fill="hold" grpId="0" nodeType="with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animEffect transition="in" filter="wipe(down)">
                                      <p:cBhvr>
                                        <p:cTn id="33" dur="580">
                                          <p:stCondLst>
                                            <p:cond delay="0"/>
                                          </p:stCondLst>
                                        </p:cTn>
                                        <p:tgtEl>
                                          <p:spTgt spid="3">
                                            <p:txEl>
                                              <p:pRg st="1" end="1"/>
                                            </p:txEl>
                                          </p:spTgt>
                                        </p:tgtEl>
                                      </p:cBhvr>
                                    </p:animEffect>
                                    <p:anim calcmode="lin" valueType="num">
                                      <p:cBhvr>
                                        <p:cTn id="34"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5"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6"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7"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8"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9" dur="26">
                                          <p:stCondLst>
                                            <p:cond delay="650"/>
                                          </p:stCondLst>
                                        </p:cTn>
                                        <p:tgtEl>
                                          <p:spTgt spid="3">
                                            <p:txEl>
                                              <p:pRg st="1" end="1"/>
                                            </p:txEl>
                                          </p:spTgt>
                                        </p:tgtEl>
                                      </p:cBhvr>
                                      <p:to x="100000" y="60000"/>
                                    </p:animScale>
                                    <p:animScale>
                                      <p:cBhvr>
                                        <p:cTn id="40" dur="166" decel="50000">
                                          <p:stCondLst>
                                            <p:cond delay="676"/>
                                          </p:stCondLst>
                                        </p:cTn>
                                        <p:tgtEl>
                                          <p:spTgt spid="3">
                                            <p:txEl>
                                              <p:pRg st="1" end="1"/>
                                            </p:txEl>
                                          </p:spTgt>
                                        </p:tgtEl>
                                      </p:cBhvr>
                                      <p:to x="100000" y="100000"/>
                                    </p:animScale>
                                    <p:animScale>
                                      <p:cBhvr>
                                        <p:cTn id="41" dur="26">
                                          <p:stCondLst>
                                            <p:cond delay="1312"/>
                                          </p:stCondLst>
                                        </p:cTn>
                                        <p:tgtEl>
                                          <p:spTgt spid="3">
                                            <p:txEl>
                                              <p:pRg st="1" end="1"/>
                                            </p:txEl>
                                          </p:spTgt>
                                        </p:tgtEl>
                                      </p:cBhvr>
                                      <p:to x="100000" y="80000"/>
                                    </p:animScale>
                                    <p:animScale>
                                      <p:cBhvr>
                                        <p:cTn id="42" dur="166" decel="50000">
                                          <p:stCondLst>
                                            <p:cond delay="1338"/>
                                          </p:stCondLst>
                                        </p:cTn>
                                        <p:tgtEl>
                                          <p:spTgt spid="3">
                                            <p:txEl>
                                              <p:pRg st="1" end="1"/>
                                            </p:txEl>
                                          </p:spTgt>
                                        </p:tgtEl>
                                      </p:cBhvr>
                                      <p:to x="100000" y="100000"/>
                                    </p:animScale>
                                    <p:animScale>
                                      <p:cBhvr>
                                        <p:cTn id="43" dur="26">
                                          <p:stCondLst>
                                            <p:cond delay="1642"/>
                                          </p:stCondLst>
                                        </p:cTn>
                                        <p:tgtEl>
                                          <p:spTgt spid="3">
                                            <p:txEl>
                                              <p:pRg st="1" end="1"/>
                                            </p:txEl>
                                          </p:spTgt>
                                        </p:tgtEl>
                                      </p:cBhvr>
                                      <p:to x="100000" y="90000"/>
                                    </p:animScale>
                                    <p:animScale>
                                      <p:cBhvr>
                                        <p:cTn id="44" dur="166" decel="50000">
                                          <p:stCondLst>
                                            <p:cond delay="1668"/>
                                          </p:stCondLst>
                                        </p:cTn>
                                        <p:tgtEl>
                                          <p:spTgt spid="3">
                                            <p:txEl>
                                              <p:pRg st="1" end="1"/>
                                            </p:txEl>
                                          </p:spTgt>
                                        </p:tgtEl>
                                      </p:cBhvr>
                                      <p:to x="100000" y="100000"/>
                                    </p:animScale>
                                    <p:animScale>
                                      <p:cBhvr>
                                        <p:cTn id="45" dur="26">
                                          <p:stCondLst>
                                            <p:cond delay="1808"/>
                                          </p:stCondLst>
                                        </p:cTn>
                                        <p:tgtEl>
                                          <p:spTgt spid="3">
                                            <p:txEl>
                                              <p:pRg st="1" end="1"/>
                                            </p:txEl>
                                          </p:spTgt>
                                        </p:tgtEl>
                                      </p:cBhvr>
                                      <p:to x="100000" y="95000"/>
                                    </p:animScale>
                                    <p:animScale>
                                      <p:cBhvr>
                                        <p:cTn id="46" dur="166" decel="50000">
                                          <p:stCondLst>
                                            <p:cond delay="1834"/>
                                          </p:stCondLst>
                                        </p:cTn>
                                        <p:tgtEl>
                                          <p:spTgt spid="3">
                                            <p:txEl>
                                              <p:pRg st="1" end="1"/>
                                            </p:txEl>
                                          </p:spTgt>
                                        </p:tgtEl>
                                      </p:cBhvr>
                                      <p:to x="100000" y="100000"/>
                                    </p:animScale>
                                  </p:childTnLst>
                                </p:cTn>
                              </p:par>
                            </p:childTnLst>
                          </p:cTn>
                        </p:par>
                      </p:childTnLst>
                    </p:cTn>
                  </p:par>
                  <p:par>
                    <p:cTn id="47" fill="hold">
                      <p:stCondLst>
                        <p:cond delay="indefinite"/>
                      </p:stCondLst>
                      <p:childTnLst>
                        <p:par>
                          <p:cTn id="48" fill="hold">
                            <p:stCondLst>
                              <p:cond delay="0"/>
                            </p:stCondLst>
                            <p:childTnLst>
                              <p:par>
                                <p:cTn id="49" presetID="26" presetClass="entr" presetSubtype="0" fill="hold" grpId="0" nodeType="clickEffect">
                                  <p:stCondLst>
                                    <p:cond delay="0"/>
                                  </p:stCondLst>
                                  <p:childTnLst>
                                    <p:set>
                                      <p:cBhvr>
                                        <p:cTn id="50" dur="1" fill="hold">
                                          <p:stCondLst>
                                            <p:cond delay="0"/>
                                          </p:stCondLst>
                                        </p:cTn>
                                        <p:tgtEl>
                                          <p:spTgt spid="3">
                                            <p:txEl>
                                              <p:pRg st="2" end="2"/>
                                            </p:txEl>
                                          </p:spTgt>
                                        </p:tgtEl>
                                        <p:attrNameLst>
                                          <p:attrName>style.visibility</p:attrName>
                                        </p:attrNameLst>
                                      </p:cBhvr>
                                      <p:to>
                                        <p:strVal val="visible"/>
                                      </p:to>
                                    </p:set>
                                    <p:animEffect transition="in" filter="wipe(down)">
                                      <p:cBhvr>
                                        <p:cTn id="51" dur="580">
                                          <p:stCondLst>
                                            <p:cond delay="0"/>
                                          </p:stCondLst>
                                        </p:cTn>
                                        <p:tgtEl>
                                          <p:spTgt spid="3">
                                            <p:txEl>
                                              <p:pRg st="2" end="2"/>
                                            </p:txEl>
                                          </p:spTgt>
                                        </p:tgtEl>
                                      </p:cBhvr>
                                    </p:animEffect>
                                    <p:anim calcmode="lin" valueType="num">
                                      <p:cBhvr>
                                        <p:cTn id="52"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53"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54"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55"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56"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57" dur="26">
                                          <p:stCondLst>
                                            <p:cond delay="650"/>
                                          </p:stCondLst>
                                        </p:cTn>
                                        <p:tgtEl>
                                          <p:spTgt spid="3">
                                            <p:txEl>
                                              <p:pRg st="2" end="2"/>
                                            </p:txEl>
                                          </p:spTgt>
                                        </p:tgtEl>
                                      </p:cBhvr>
                                      <p:to x="100000" y="60000"/>
                                    </p:animScale>
                                    <p:animScale>
                                      <p:cBhvr>
                                        <p:cTn id="58" dur="166" decel="50000">
                                          <p:stCondLst>
                                            <p:cond delay="676"/>
                                          </p:stCondLst>
                                        </p:cTn>
                                        <p:tgtEl>
                                          <p:spTgt spid="3">
                                            <p:txEl>
                                              <p:pRg st="2" end="2"/>
                                            </p:txEl>
                                          </p:spTgt>
                                        </p:tgtEl>
                                      </p:cBhvr>
                                      <p:to x="100000" y="100000"/>
                                    </p:animScale>
                                    <p:animScale>
                                      <p:cBhvr>
                                        <p:cTn id="59" dur="26">
                                          <p:stCondLst>
                                            <p:cond delay="1312"/>
                                          </p:stCondLst>
                                        </p:cTn>
                                        <p:tgtEl>
                                          <p:spTgt spid="3">
                                            <p:txEl>
                                              <p:pRg st="2" end="2"/>
                                            </p:txEl>
                                          </p:spTgt>
                                        </p:tgtEl>
                                      </p:cBhvr>
                                      <p:to x="100000" y="80000"/>
                                    </p:animScale>
                                    <p:animScale>
                                      <p:cBhvr>
                                        <p:cTn id="60" dur="166" decel="50000">
                                          <p:stCondLst>
                                            <p:cond delay="1338"/>
                                          </p:stCondLst>
                                        </p:cTn>
                                        <p:tgtEl>
                                          <p:spTgt spid="3">
                                            <p:txEl>
                                              <p:pRg st="2" end="2"/>
                                            </p:txEl>
                                          </p:spTgt>
                                        </p:tgtEl>
                                      </p:cBhvr>
                                      <p:to x="100000" y="100000"/>
                                    </p:animScale>
                                    <p:animScale>
                                      <p:cBhvr>
                                        <p:cTn id="61" dur="26">
                                          <p:stCondLst>
                                            <p:cond delay="1642"/>
                                          </p:stCondLst>
                                        </p:cTn>
                                        <p:tgtEl>
                                          <p:spTgt spid="3">
                                            <p:txEl>
                                              <p:pRg st="2" end="2"/>
                                            </p:txEl>
                                          </p:spTgt>
                                        </p:tgtEl>
                                      </p:cBhvr>
                                      <p:to x="100000" y="90000"/>
                                    </p:animScale>
                                    <p:animScale>
                                      <p:cBhvr>
                                        <p:cTn id="62" dur="166" decel="50000">
                                          <p:stCondLst>
                                            <p:cond delay="1668"/>
                                          </p:stCondLst>
                                        </p:cTn>
                                        <p:tgtEl>
                                          <p:spTgt spid="3">
                                            <p:txEl>
                                              <p:pRg st="2" end="2"/>
                                            </p:txEl>
                                          </p:spTgt>
                                        </p:tgtEl>
                                      </p:cBhvr>
                                      <p:to x="100000" y="100000"/>
                                    </p:animScale>
                                    <p:animScale>
                                      <p:cBhvr>
                                        <p:cTn id="63" dur="26">
                                          <p:stCondLst>
                                            <p:cond delay="1808"/>
                                          </p:stCondLst>
                                        </p:cTn>
                                        <p:tgtEl>
                                          <p:spTgt spid="3">
                                            <p:txEl>
                                              <p:pRg st="2" end="2"/>
                                            </p:txEl>
                                          </p:spTgt>
                                        </p:tgtEl>
                                      </p:cBhvr>
                                      <p:to x="100000" y="95000"/>
                                    </p:animScale>
                                    <p:animScale>
                                      <p:cBhvr>
                                        <p:cTn id="64" dur="166" decel="50000">
                                          <p:stCondLst>
                                            <p:cond delay="1834"/>
                                          </p:stCondLst>
                                        </p:cTn>
                                        <p:tgtEl>
                                          <p:spTgt spid="3">
                                            <p:txEl>
                                              <p:pRg st="2" end="2"/>
                                            </p:txEl>
                                          </p:spTgt>
                                        </p:tgtEl>
                                      </p:cBhvr>
                                      <p:to x="100000" y="100000"/>
                                    </p:animScale>
                                  </p:childTnLst>
                                </p:cTn>
                              </p:par>
                              <p:par>
                                <p:cTn id="65" presetID="26" presetClass="entr" presetSubtype="0" fill="hold" grpId="0" nodeType="withEffect">
                                  <p:stCondLst>
                                    <p:cond delay="0"/>
                                  </p:stCondLst>
                                  <p:childTnLst>
                                    <p:set>
                                      <p:cBhvr>
                                        <p:cTn id="66" dur="1" fill="hold">
                                          <p:stCondLst>
                                            <p:cond delay="0"/>
                                          </p:stCondLst>
                                        </p:cTn>
                                        <p:tgtEl>
                                          <p:spTgt spid="3">
                                            <p:txEl>
                                              <p:pRg st="3" end="3"/>
                                            </p:txEl>
                                          </p:spTgt>
                                        </p:tgtEl>
                                        <p:attrNameLst>
                                          <p:attrName>style.visibility</p:attrName>
                                        </p:attrNameLst>
                                      </p:cBhvr>
                                      <p:to>
                                        <p:strVal val="visible"/>
                                      </p:to>
                                    </p:set>
                                    <p:animEffect transition="in" filter="wipe(down)">
                                      <p:cBhvr>
                                        <p:cTn id="67" dur="580">
                                          <p:stCondLst>
                                            <p:cond delay="0"/>
                                          </p:stCondLst>
                                        </p:cTn>
                                        <p:tgtEl>
                                          <p:spTgt spid="3">
                                            <p:txEl>
                                              <p:pRg st="3" end="3"/>
                                            </p:txEl>
                                          </p:spTgt>
                                        </p:tgtEl>
                                      </p:cBhvr>
                                    </p:animEffect>
                                    <p:anim calcmode="lin" valueType="num">
                                      <p:cBhvr>
                                        <p:cTn id="68"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69"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70"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71"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72"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73" dur="26">
                                          <p:stCondLst>
                                            <p:cond delay="650"/>
                                          </p:stCondLst>
                                        </p:cTn>
                                        <p:tgtEl>
                                          <p:spTgt spid="3">
                                            <p:txEl>
                                              <p:pRg st="3" end="3"/>
                                            </p:txEl>
                                          </p:spTgt>
                                        </p:tgtEl>
                                      </p:cBhvr>
                                      <p:to x="100000" y="60000"/>
                                    </p:animScale>
                                    <p:animScale>
                                      <p:cBhvr>
                                        <p:cTn id="74" dur="166" decel="50000">
                                          <p:stCondLst>
                                            <p:cond delay="676"/>
                                          </p:stCondLst>
                                        </p:cTn>
                                        <p:tgtEl>
                                          <p:spTgt spid="3">
                                            <p:txEl>
                                              <p:pRg st="3" end="3"/>
                                            </p:txEl>
                                          </p:spTgt>
                                        </p:tgtEl>
                                      </p:cBhvr>
                                      <p:to x="100000" y="100000"/>
                                    </p:animScale>
                                    <p:animScale>
                                      <p:cBhvr>
                                        <p:cTn id="75" dur="26">
                                          <p:stCondLst>
                                            <p:cond delay="1312"/>
                                          </p:stCondLst>
                                        </p:cTn>
                                        <p:tgtEl>
                                          <p:spTgt spid="3">
                                            <p:txEl>
                                              <p:pRg st="3" end="3"/>
                                            </p:txEl>
                                          </p:spTgt>
                                        </p:tgtEl>
                                      </p:cBhvr>
                                      <p:to x="100000" y="80000"/>
                                    </p:animScale>
                                    <p:animScale>
                                      <p:cBhvr>
                                        <p:cTn id="76" dur="166" decel="50000">
                                          <p:stCondLst>
                                            <p:cond delay="1338"/>
                                          </p:stCondLst>
                                        </p:cTn>
                                        <p:tgtEl>
                                          <p:spTgt spid="3">
                                            <p:txEl>
                                              <p:pRg st="3" end="3"/>
                                            </p:txEl>
                                          </p:spTgt>
                                        </p:tgtEl>
                                      </p:cBhvr>
                                      <p:to x="100000" y="100000"/>
                                    </p:animScale>
                                    <p:animScale>
                                      <p:cBhvr>
                                        <p:cTn id="77" dur="26">
                                          <p:stCondLst>
                                            <p:cond delay="1642"/>
                                          </p:stCondLst>
                                        </p:cTn>
                                        <p:tgtEl>
                                          <p:spTgt spid="3">
                                            <p:txEl>
                                              <p:pRg st="3" end="3"/>
                                            </p:txEl>
                                          </p:spTgt>
                                        </p:tgtEl>
                                      </p:cBhvr>
                                      <p:to x="100000" y="90000"/>
                                    </p:animScale>
                                    <p:animScale>
                                      <p:cBhvr>
                                        <p:cTn id="78" dur="166" decel="50000">
                                          <p:stCondLst>
                                            <p:cond delay="1668"/>
                                          </p:stCondLst>
                                        </p:cTn>
                                        <p:tgtEl>
                                          <p:spTgt spid="3">
                                            <p:txEl>
                                              <p:pRg st="3" end="3"/>
                                            </p:txEl>
                                          </p:spTgt>
                                        </p:tgtEl>
                                      </p:cBhvr>
                                      <p:to x="100000" y="100000"/>
                                    </p:animScale>
                                    <p:animScale>
                                      <p:cBhvr>
                                        <p:cTn id="79" dur="26">
                                          <p:stCondLst>
                                            <p:cond delay="1808"/>
                                          </p:stCondLst>
                                        </p:cTn>
                                        <p:tgtEl>
                                          <p:spTgt spid="3">
                                            <p:txEl>
                                              <p:pRg st="3" end="3"/>
                                            </p:txEl>
                                          </p:spTgt>
                                        </p:tgtEl>
                                      </p:cBhvr>
                                      <p:to x="100000" y="95000"/>
                                    </p:animScale>
                                    <p:animScale>
                                      <p:cBhvr>
                                        <p:cTn id="80" dur="166" decel="50000">
                                          <p:stCondLst>
                                            <p:cond delay="1834"/>
                                          </p:stCondLst>
                                        </p:cTn>
                                        <p:tgtEl>
                                          <p:spTgt spid="3">
                                            <p:txEl>
                                              <p:pRg st="3" end="3"/>
                                            </p:txEl>
                                          </p:spTgt>
                                        </p:tgtEl>
                                      </p:cBhvr>
                                      <p:to x="100000" y="100000"/>
                                    </p:animScale>
                                  </p:childTnLst>
                                </p:cTn>
                              </p:par>
                              <p:par>
                                <p:cTn id="81" presetID="26" presetClass="entr" presetSubtype="0" fill="hold" grpId="0" nodeType="withEffect">
                                  <p:stCondLst>
                                    <p:cond delay="0"/>
                                  </p:stCondLst>
                                  <p:childTnLst>
                                    <p:set>
                                      <p:cBhvr>
                                        <p:cTn id="82" dur="1" fill="hold">
                                          <p:stCondLst>
                                            <p:cond delay="0"/>
                                          </p:stCondLst>
                                        </p:cTn>
                                        <p:tgtEl>
                                          <p:spTgt spid="3">
                                            <p:txEl>
                                              <p:pRg st="4" end="4"/>
                                            </p:txEl>
                                          </p:spTgt>
                                        </p:tgtEl>
                                        <p:attrNameLst>
                                          <p:attrName>style.visibility</p:attrName>
                                        </p:attrNameLst>
                                      </p:cBhvr>
                                      <p:to>
                                        <p:strVal val="visible"/>
                                      </p:to>
                                    </p:set>
                                    <p:animEffect transition="in" filter="wipe(down)">
                                      <p:cBhvr>
                                        <p:cTn id="83" dur="580">
                                          <p:stCondLst>
                                            <p:cond delay="0"/>
                                          </p:stCondLst>
                                        </p:cTn>
                                        <p:tgtEl>
                                          <p:spTgt spid="3">
                                            <p:txEl>
                                              <p:pRg st="4" end="4"/>
                                            </p:txEl>
                                          </p:spTgt>
                                        </p:tgtEl>
                                      </p:cBhvr>
                                    </p:animEffect>
                                    <p:anim calcmode="lin" valueType="num">
                                      <p:cBhvr>
                                        <p:cTn id="84"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85"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86"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87"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88"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89" dur="26">
                                          <p:stCondLst>
                                            <p:cond delay="650"/>
                                          </p:stCondLst>
                                        </p:cTn>
                                        <p:tgtEl>
                                          <p:spTgt spid="3">
                                            <p:txEl>
                                              <p:pRg st="4" end="4"/>
                                            </p:txEl>
                                          </p:spTgt>
                                        </p:tgtEl>
                                      </p:cBhvr>
                                      <p:to x="100000" y="60000"/>
                                    </p:animScale>
                                    <p:animScale>
                                      <p:cBhvr>
                                        <p:cTn id="90" dur="166" decel="50000">
                                          <p:stCondLst>
                                            <p:cond delay="676"/>
                                          </p:stCondLst>
                                        </p:cTn>
                                        <p:tgtEl>
                                          <p:spTgt spid="3">
                                            <p:txEl>
                                              <p:pRg st="4" end="4"/>
                                            </p:txEl>
                                          </p:spTgt>
                                        </p:tgtEl>
                                      </p:cBhvr>
                                      <p:to x="100000" y="100000"/>
                                    </p:animScale>
                                    <p:animScale>
                                      <p:cBhvr>
                                        <p:cTn id="91" dur="26">
                                          <p:stCondLst>
                                            <p:cond delay="1312"/>
                                          </p:stCondLst>
                                        </p:cTn>
                                        <p:tgtEl>
                                          <p:spTgt spid="3">
                                            <p:txEl>
                                              <p:pRg st="4" end="4"/>
                                            </p:txEl>
                                          </p:spTgt>
                                        </p:tgtEl>
                                      </p:cBhvr>
                                      <p:to x="100000" y="80000"/>
                                    </p:animScale>
                                    <p:animScale>
                                      <p:cBhvr>
                                        <p:cTn id="92" dur="166" decel="50000">
                                          <p:stCondLst>
                                            <p:cond delay="1338"/>
                                          </p:stCondLst>
                                        </p:cTn>
                                        <p:tgtEl>
                                          <p:spTgt spid="3">
                                            <p:txEl>
                                              <p:pRg st="4" end="4"/>
                                            </p:txEl>
                                          </p:spTgt>
                                        </p:tgtEl>
                                      </p:cBhvr>
                                      <p:to x="100000" y="100000"/>
                                    </p:animScale>
                                    <p:animScale>
                                      <p:cBhvr>
                                        <p:cTn id="93" dur="26">
                                          <p:stCondLst>
                                            <p:cond delay="1642"/>
                                          </p:stCondLst>
                                        </p:cTn>
                                        <p:tgtEl>
                                          <p:spTgt spid="3">
                                            <p:txEl>
                                              <p:pRg st="4" end="4"/>
                                            </p:txEl>
                                          </p:spTgt>
                                        </p:tgtEl>
                                      </p:cBhvr>
                                      <p:to x="100000" y="90000"/>
                                    </p:animScale>
                                    <p:animScale>
                                      <p:cBhvr>
                                        <p:cTn id="94" dur="166" decel="50000">
                                          <p:stCondLst>
                                            <p:cond delay="1668"/>
                                          </p:stCondLst>
                                        </p:cTn>
                                        <p:tgtEl>
                                          <p:spTgt spid="3">
                                            <p:txEl>
                                              <p:pRg st="4" end="4"/>
                                            </p:txEl>
                                          </p:spTgt>
                                        </p:tgtEl>
                                      </p:cBhvr>
                                      <p:to x="100000" y="100000"/>
                                    </p:animScale>
                                    <p:animScale>
                                      <p:cBhvr>
                                        <p:cTn id="95" dur="26">
                                          <p:stCondLst>
                                            <p:cond delay="1808"/>
                                          </p:stCondLst>
                                        </p:cTn>
                                        <p:tgtEl>
                                          <p:spTgt spid="3">
                                            <p:txEl>
                                              <p:pRg st="4" end="4"/>
                                            </p:txEl>
                                          </p:spTgt>
                                        </p:tgtEl>
                                      </p:cBhvr>
                                      <p:to x="100000" y="95000"/>
                                    </p:animScale>
                                    <p:animScale>
                                      <p:cBhvr>
                                        <p:cTn id="96" dur="166" decel="50000">
                                          <p:stCondLst>
                                            <p:cond delay="1834"/>
                                          </p:stCondLst>
                                        </p:cTn>
                                        <p:tgtEl>
                                          <p:spTgt spid="3">
                                            <p:txEl>
                                              <p:pRg st="4" end="4"/>
                                            </p:txEl>
                                          </p:spTgt>
                                        </p:tgtEl>
                                      </p:cBhvr>
                                      <p:to x="100000" y="100000"/>
                                    </p:animScale>
                                  </p:childTnLst>
                                </p:cTn>
                              </p:par>
                            </p:childTnLst>
                          </p:cTn>
                        </p:par>
                      </p:childTnLst>
                    </p:cTn>
                  </p:par>
                  <p:par>
                    <p:cTn id="97" fill="hold">
                      <p:stCondLst>
                        <p:cond delay="indefinite"/>
                      </p:stCondLst>
                      <p:childTnLst>
                        <p:par>
                          <p:cTn id="98" fill="hold">
                            <p:stCondLst>
                              <p:cond delay="0"/>
                            </p:stCondLst>
                            <p:childTnLst>
                              <p:par>
                                <p:cTn id="99" presetID="26" presetClass="entr" presetSubtype="0" fill="hold" grpId="0" nodeType="clickEffect">
                                  <p:stCondLst>
                                    <p:cond delay="0"/>
                                  </p:stCondLst>
                                  <p:childTnLst>
                                    <p:set>
                                      <p:cBhvr>
                                        <p:cTn id="100" dur="1" fill="hold">
                                          <p:stCondLst>
                                            <p:cond delay="0"/>
                                          </p:stCondLst>
                                        </p:cTn>
                                        <p:tgtEl>
                                          <p:spTgt spid="3">
                                            <p:txEl>
                                              <p:pRg st="5" end="5"/>
                                            </p:txEl>
                                          </p:spTgt>
                                        </p:tgtEl>
                                        <p:attrNameLst>
                                          <p:attrName>style.visibility</p:attrName>
                                        </p:attrNameLst>
                                      </p:cBhvr>
                                      <p:to>
                                        <p:strVal val="visible"/>
                                      </p:to>
                                    </p:set>
                                    <p:animEffect transition="in" filter="wipe(down)">
                                      <p:cBhvr>
                                        <p:cTn id="101" dur="580">
                                          <p:stCondLst>
                                            <p:cond delay="0"/>
                                          </p:stCondLst>
                                        </p:cTn>
                                        <p:tgtEl>
                                          <p:spTgt spid="3">
                                            <p:txEl>
                                              <p:pRg st="5" end="5"/>
                                            </p:txEl>
                                          </p:spTgt>
                                        </p:tgtEl>
                                      </p:cBhvr>
                                    </p:animEffect>
                                    <p:anim calcmode="lin" valueType="num">
                                      <p:cBhvr>
                                        <p:cTn id="102"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103"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104"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105"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106"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107" dur="26">
                                          <p:stCondLst>
                                            <p:cond delay="650"/>
                                          </p:stCondLst>
                                        </p:cTn>
                                        <p:tgtEl>
                                          <p:spTgt spid="3">
                                            <p:txEl>
                                              <p:pRg st="5" end="5"/>
                                            </p:txEl>
                                          </p:spTgt>
                                        </p:tgtEl>
                                      </p:cBhvr>
                                      <p:to x="100000" y="60000"/>
                                    </p:animScale>
                                    <p:animScale>
                                      <p:cBhvr>
                                        <p:cTn id="108" dur="166" decel="50000">
                                          <p:stCondLst>
                                            <p:cond delay="676"/>
                                          </p:stCondLst>
                                        </p:cTn>
                                        <p:tgtEl>
                                          <p:spTgt spid="3">
                                            <p:txEl>
                                              <p:pRg st="5" end="5"/>
                                            </p:txEl>
                                          </p:spTgt>
                                        </p:tgtEl>
                                      </p:cBhvr>
                                      <p:to x="100000" y="100000"/>
                                    </p:animScale>
                                    <p:animScale>
                                      <p:cBhvr>
                                        <p:cTn id="109" dur="26">
                                          <p:stCondLst>
                                            <p:cond delay="1312"/>
                                          </p:stCondLst>
                                        </p:cTn>
                                        <p:tgtEl>
                                          <p:spTgt spid="3">
                                            <p:txEl>
                                              <p:pRg st="5" end="5"/>
                                            </p:txEl>
                                          </p:spTgt>
                                        </p:tgtEl>
                                      </p:cBhvr>
                                      <p:to x="100000" y="80000"/>
                                    </p:animScale>
                                    <p:animScale>
                                      <p:cBhvr>
                                        <p:cTn id="110" dur="166" decel="50000">
                                          <p:stCondLst>
                                            <p:cond delay="1338"/>
                                          </p:stCondLst>
                                        </p:cTn>
                                        <p:tgtEl>
                                          <p:spTgt spid="3">
                                            <p:txEl>
                                              <p:pRg st="5" end="5"/>
                                            </p:txEl>
                                          </p:spTgt>
                                        </p:tgtEl>
                                      </p:cBhvr>
                                      <p:to x="100000" y="100000"/>
                                    </p:animScale>
                                    <p:animScale>
                                      <p:cBhvr>
                                        <p:cTn id="111" dur="26">
                                          <p:stCondLst>
                                            <p:cond delay="1642"/>
                                          </p:stCondLst>
                                        </p:cTn>
                                        <p:tgtEl>
                                          <p:spTgt spid="3">
                                            <p:txEl>
                                              <p:pRg st="5" end="5"/>
                                            </p:txEl>
                                          </p:spTgt>
                                        </p:tgtEl>
                                      </p:cBhvr>
                                      <p:to x="100000" y="90000"/>
                                    </p:animScale>
                                    <p:animScale>
                                      <p:cBhvr>
                                        <p:cTn id="112" dur="166" decel="50000">
                                          <p:stCondLst>
                                            <p:cond delay="1668"/>
                                          </p:stCondLst>
                                        </p:cTn>
                                        <p:tgtEl>
                                          <p:spTgt spid="3">
                                            <p:txEl>
                                              <p:pRg st="5" end="5"/>
                                            </p:txEl>
                                          </p:spTgt>
                                        </p:tgtEl>
                                      </p:cBhvr>
                                      <p:to x="100000" y="100000"/>
                                    </p:animScale>
                                    <p:animScale>
                                      <p:cBhvr>
                                        <p:cTn id="113" dur="26">
                                          <p:stCondLst>
                                            <p:cond delay="1808"/>
                                          </p:stCondLst>
                                        </p:cTn>
                                        <p:tgtEl>
                                          <p:spTgt spid="3">
                                            <p:txEl>
                                              <p:pRg st="5" end="5"/>
                                            </p:txEl>
                                          </p:spTgt>
                                        </p:tgtEl>
                                      </p:cBhvr>
                                      <p:to x="100000" y="95000"/>
                                    </p:animScale>
                                    <p:animScale>
                                      <p:cBhvr>
                                        <p:cTn id="114" dur="166" decel="50000">
                                          <p:stCondLst>
                                            <p:cond delay="1834"/>
                                          </p:stCondLst>
                                        </p:cTn>
                                        <p:tgtEl>
                                          <p:spTgt spid="3">
                                            <p:txEl>
                                              <p:pRg st="5" end="5"/>
                                            </p:txEl>
                                          </p:spTgt>
                                        </p:tgtEl>
                                      </p:cBhvr>
                                      <p:to x="100000" y="100000"/>
                                    </p:animScale>
                                  </p:childTnLst>
                                </p:cTn>
                              </p:par>
                              <p:par>
                                <p:cTn id="115" presetID="26" presetClass="entr" presetSubtype="0" fill="hold" grpId="0" nodeType="withEffect">
                                  <p:stCondLst>
                                    <p:cond delay="0"/>
                                  </p:stCondLst>
                                  <p:childTnLst>
                                    <p:set>
                                      <p:cBhvr>
                                        <p:cTn id="116" dur="1" fill="hold">
                                          <p:stCondLst>
                                            <p:cond delay="0"/>
                                          </p:stCondLst>
                                        </p:cTn>
                                        <p:tgtEl>
                                          <p:spTgt spid="3">
                                            <p:txEl>
                                              <p:pRg st="6" end="6"/>
                                            </p:txEl>
                                          </p:spTgt>
                                        </p:tgtEl>
                                        <p:attrNameLst>
                                          <p:attrName>style.visibility</p:attrName>
                                        </p:attrNameLst>
                                      </p:cBhvr>
                                      <p:to>
                                        <p:strVal val="visible"/>
                                      </p:to>
                                    </p:set>
                                    <p:animEffect transition="in" filter="wipe(down)">
                                      <p:cBhvr>
                                        <p:cTn id="117" dur="580">
                                          <p:stCondLst>
                                            <p:cond delay="0"/>
                                          </p:stCondLst>
                                        </p:cTn>
                                        <p:tgtEl>
                                          <p:spTgt spid="3">
                                            <p:txEl>
                                              <p:pRg st="6" end="6"/>
                                            </p:txEl>
                                          </p:spTgt>
                                        </p:tgtEl>
                                      </p:cBhvr>
                                    </p:animEffect>
                                    <p:anim calcmode="lin" valueType="num">
                                      <p:cBhvr>
                                        <p:cTn id="118"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119"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120"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121"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122"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123" dur="26">
                                          <p:stCondLst>
                                            <p:cond delay="650"/>
                                          </p:stCondLst>
                                        </p:cTn>
                                        <p:tgtEl>
                                          <p:spTgt spid="3">
                                            <p:txEl>
                                              <p:pRg st="6" end="6"/>
                                            </p:txEl>
                                          </p:spTgt>
                                        </p:tgtEl>
                                      </p:cBhvr>
                                      <p:to x="100000" y="60000"/>
                                    </p:animScale>
                                    <p:animScale>
                                      <p:cBhvr>
                                        <p:cTn id="124" dur="166" decel="50000">
                                          <p:stCondLst>
                                            <p:cond delay="676"/>
                                          </p:stCondLst>
                                        </p:cTn>
                                        <p:tgtEl>
                                          <p:spTgt spid="3">
                                            <p:txEl>
                                              <p:pRg st="6" end="6"/>
                                            </p:txEl>
                                          </p:spTgt>
                                        </p:tgtEl>
                                      </p:cBhvr>
                                      <p:to x="100000" y="100000"/>
                                    </p:animScale>
                                    <p:animScale>
                                      <p:cBhvr>
                                        <p:cTn id="125" dur="26">
                                          <p:stCondLst>
                                            <p:cond delay="1312"/>
                                          </p:stCondLst>
                                        </p:cTn>
                                        <p:tgtEl>
                                          <p:spTgt spid="3">
                                            <p:txEl>
                                              <p:pRg st="6" end="6"/>
                                            </p:txEl>
                                          </p:spTgt>
                                        </p:tgtEl>
                                      </p:cBhvr>
                                      <p:to x="100000" y="80000"/>
                                    </p:animScale>
                                    <p:animScale>
                                      <p:cBhvr>
                                        <p:cTn id="126" dur="166" decel="50000">
                                          <p:stCondLst>
                                            <p:cond delay="1338"/>
                                          </p:stCondLst>
                                        </p:cTn>
                                        <p:tgtEl>
                                          <p:spTgt spid="3">
                                            <p:txEl>
                                              <p:pRg st="6" end="6"/>
                                            </p:txEl>
                                          </p:spTgt>
                                        </p:tgtEl>
                                      </p:cBhvr>
                                      <p:to x="100000" y="100000"/>
                                    </p:animScale>
                                    <p:animScale>
                                      <p:cBhvr>
                                        <p:cTn id="127" dur="26">
                                          <p:stCondLst>
                                            <p:cond delay="1642"/>
                                          </p:stCondLst>
                                        </p:cTn>
                                        <p:tgtEl>
                                          <p:spTgt spid="3">
                                            <p:txEl>
                                              <p:pRg st="6" end="6"/>
                                            </p:txEl>
                                          </p:spTgt>
                                        </p:tgtEl>
                                      </p:cBhvr>
                                      <p:to x="100000" y="90000"/>
                                    </p:animScale>
                                    <p:animScale>
                                      <p:cBhvr>
                                        <p:cTn id="128" dur="166" decel="50000">
                                          <p:stCondLst>
                                            <p:cond delay="1668"/>
                                          </p:stCondLst>
                                        </p:cTn>
                                        <p:tgtEl>
                                          <p:spTgt spid="3">
                                            <p:txEl>
                                              <p:pRg st="6" end="6"/>
                                            </p:txEl>
                                          </p:spTgt>
                                        </p:tgtEl>
                                      </p:cBhvr>
                                      <p:to x="100000" y="100000"/>
                                    </p:animScale>
                                    <p:animScale>
                                      <p:cBhvr>
                                        <p:cTn id="129" dur="26">
                                          <p:stCondLst>
                                            <p:cond delay="1808"/>
                                          </p:stCondLst>
                                        </p:cTn>
                                        <p:tgtEl>
                                          <p:spTgt spid="3">
                                            <p:txEl>
                                              <p:pRg st="6" end="6"/>
                                            </p:txEl>
                                          </p:spTgt>
                                        </p:tgtEl>
                                      </p:cBhvr>
                                      <p:to x="100000" y="95000"/>
                                    </p:animScale>
                                    <p:animScale>
                                      <p:cBhvr>
                                        <p:cTn id="130" dur="166" decel="50000">
                                          <p:stCondLst>
                                            <p:cond delay="1834"/>
                                          </p:stCondLst>
                                        </p:cTn>
                                        <p:tgtEl>
                                          <p:spTgt spid="3">
                                            <p:txEl>
                                              <p:pRg st="6" end="6"/>
                                            </p:txEl>
                                          </p:spTgt>
                                        </p:tgtEl>
                                      </p:cBhvr>
                                      <p:to x="100000" y="100000"/>
                                    </p:animScale>
                                  </p:childTnLst>
                                </p:cTn>
                              </p:par>
                              <p:par>
                                <p:cTn id="131" presetID="26" presetClass="entr" presetSubtype="0" fill="hold" grpId="0" nodeType="withEffect">
                                  <p:stCondLst>
                                    <p:cond delay="0"/>
                                  </p:stCondLst>
                                  <p:childTnLst>
                                    <p:set>
                                      <p:cBhvr>
                                        <p:cTn id="132" dur="1" fill="hold">
                                          <p:stCondLst>
                                            <p:cond delay="0"/>
                                          </p:stCondLst>
                                        </p:cTn>
                                        <p:tgtEl>
                                          <p:spTgt spid="3">
                                            <p:txEl>
                                              <p:pRg st="7" end="7"/>
                                            </p:txEl>
                                          </p:spTgt>
                                        </p:tgtEl>
                                        <p:attrNameLst>
                                          <p:attrName>style.visibility</p:attrName>
                                        </p:attrNameLst>
                                      </p:cBhvr>
                                      <p:to>
                                        <p:strVal val="visible"/>
                                      </p:to>
                                    </p:set>
                                    <p:animEffect transition="in" filter="wipe(down)">
                                      <p:cBhvr>
                                        <p:cTn id="133" dur="580">
                                          <p:stCondLst>
                                            <p:cond delay="0"/>
                                          </p:stCondLst>
                                        </p:cTn>
                                        <p:tgtEl>
                                          <p:spTgt spid="3">
                                            <p:txEl>
                                              <p:pRg st="7" end="7"/>
                                            </p:txEl>
                                          </p:spTgt>
                                        </p:tgtEl>
                                      </p:cBhvr>
                                    </p:animEffect>
                                    <p:anim calcmode="lin" valueType="num">
                                      <p:cBhvr>
                                        <p:cTn id="134"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135"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136"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137"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138"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139" dur="26">
                                          <p:stCondLst>
                                            <p:cond delay="650"/>
                                          </p:stCondLst>
                                        </p:cTn>
                                        <p:tgtEl>
                                          <p:spTgt spid="3">
                                            <p:txEl>
                                              <p:pRg st="7" end="7"/>
                                            </p:txEl>
                                          </p:spTgt>
                                        </p:tgtEl>
                                      </p:cBhvr>
                                      <p:to x="100000" y="60000"/>
                                    </p:animScale>
                                    <p:animScale>
                                      <p:cBhvr>
                                        <p:cTn id="140" dur="166" decel="50000">
                                          <p:stCondLst>
                                            <p:cond delay="676"/>
                                          </p:stCondLst>
                                        </p:cTn>
                                        <p:tgtEl>
                                          <p:spTgt spid="3">
                                            <p:txEl>
                                              <p:pRg st="7" end="7"/>
                                            </p:txEl>
                                          </p:spTgt>
                                        </p:tgtEl>
                                      </p:cBhvr>
                                      <p:to x="100000" y="100000"/>
                                    </p:animScale>
                                    <p:animScale>
                                      <p:cBhvr>
                                        <p:cTn id="141" dur="26">
                                          <p:stCondLst>
                                            <p:cond delay="1312"/>
                                          </p:stCondLst>
                                        </p:cTn>
                                        <p:tgtEl>
                                          <p:spTgt spid="3">
                                            <p:txEl>
                                              <p:pRg st="7" end="7"/>
                                            </p:txEl>
                                          </p:spTgt>
                                        </p:tgtEl>
                                      </p:cBhvr>
                                      <p:to x="100000" y="80000"/>
                                    </p:animScale>
                                    <p:animScale>
                                      <p:cBhvr>
                                        <p:cTn id="142" dur="166" decel="50000">
                                          <p:stCondLst>
                                            <p:cond delay="1338"/>
                                          </p:stCondLst>
                                        </p:cTn>
                                        <p:tgtEl>
                                          <p:spTgt spid="3">
                                            <p:txEl>
                                              <p:pRg st="7" end="7"/>
                                            </p:txEl>
                                          </p:spTgt>
                                        </p:tgtEl>
                                      </p:cBhvr>
                                      <p:to x="100000" y="100000"/>
                                    </p:animScale>
                                    <p:animScale>
                                      <p:cBhvr>
                                        <p:cTn id="143" dur="26">
                                          <p:stCondLst>
                                            <p:cond delay="1642"/>
                                          </p:stCondLst>
                                        </p:cTn>
                                        <p:tgtEl>
                                          <p:spTgt spid="3">
                                            <p:txEl>
                                              <p:pRg st="7" end="7"/>
                                            </p:txEl>
                                          </p:spTgt>
                                        </p:tgtEl>
                                      </p:cBhvr>
                                      <p:to x="100000" y="90000"/>
                                    </p:animScale>
                                    <p:animScale>
                                      <p:cBhvr>
                                        <p:cTn id="144" dur="166" decel="50000">
                                          <p:stCondLst>
                                            <p:cond delay="1668"/>
                                          </p:stCondLst>
                                        </p:cTn>
                                        <p:tgtEl>
                                          <p:spTgt spid="3">
                                            <p:txEl>
                                              <p:pRg st="7" end="7"/>
                                            </p:txEl>
                                          </p:spTgt>
                                        </p:tgtEl>
                                      </p:cBhvr>
                                      <p:to x="100000" y="100000"/>
                                    </p:animScale>
                                    <p:animScale>
                                      <p:cBhvr>
                                        <p:cTn id="145" dur="26">
                                          <p:stCondLst>
                                            <p:cond delay="1808"/>
                                          </p:stCondLst>
                                        </p:cTn>
                                        <p:tgtEl>
                                          <p:spTgt spid="3">
                                            <p:txEl>
                                              <p:pRg st="7" end="7"/>
                                            </p:txEl>
                                          </p:spTgt>
                                        </p:tgtEl>
                                      </p:cBhvr>
                                      <p:to x="100000" y="95000"/>
                                    </p:animScale>
                                    <p:animScale>
                                      <p:cBhvr>
                                        <p:cTn id="146" dur="166" decel="50000">
                                          <p:stCondLst>
                                            <p:cond delay="1834"/>
                                          </p:stCondLst>
                                        </p:cTn>
                                        <p:tgtEl>
                                          <p:spTgt spid="3">
                                            <p:txEl>
                                              <p:pRg st="7" end="7"/>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EB51-2431-4C47-D387-AB248BA1C152}"/>
              </a:ext>
            </a:extLst>
          </p:cNvPr>
          <p:cNvSpPr>
            <a:spLocks noGrp="1"/>
          </p:cNvSpPr>
          <p:nvPr>
            <p:ph type="title"/>
          </p:nvPr>
        </p:nvSpPr>
        <p:spPr/>
        <p:txBody>
          <a:bodyPr/>
          <a:lstStyle/>
          <a:p>
            <a:r>
              <a:rPr lang="en-AU" dirty="0"/>
              <a:t>“Best” Introductions to Quantum Field Theory and QCD</a:t>
            </a:r>
          </a:p>
        </p:txBody>
      </p:sp>
      <p:sp>
        <p:nvSpPr>
          <p:cNvPr id="3" name="Content Placeholder 2">
            <a:extLst>
              <a:ext uri="{FF2B5EF4-FFF2-40B4-BE49-F238E27FC236}">
                <a16:creationId xmlns:a16="http://schemas.microsoft.com/office/drawing/2014/main" id="{0F4831BD-6190-A5C8-E437-4E7450D26518}"/>
              </a:ext>
            </a:extLst>
          </p:cNvPr>
          <p:cNvSpPr>
            <a:spLocks noGrp="1"/>
          </p:cNvSpPr>
          <p:nvPr>
            <p:ph idx="1"/>
          </p:nvPr>
        </p:nvSpPr>
        <p:spPr/>
        <p:txBody>
          <a:bodyPr/>
          <a:lstStyle/>
          <a:p>
            <a:pPr marL="514350" indent="-514350">
              <a:buFont typeface="+mj-lt"/>
              <a:buAutoNum type="romanUcPeriod"/>
            </a:pPr>
            <a:r>
              <a:rPr lang="en-US" dirty="0" err="1"/>
              <a:t>Mattuck</a:t>
            </a:r>
            <a:r>
              <a:rPr lang="en-US" dirty="0"/>
              <a:t>, R. D., A guide to Feynman diagrams in the many-body problem (Dover Publications, inc., New York, 1976/1992)</a:t>
            </a:r>
          </a:p>
          <a:p>
            <a:pPr marL="514350" indent="-514350">
              <a:buFont typeface="+mj-lt"/>
              <a:buAutoNum type="romanUcPeriod"/>
            </a:pPr>
            <a:r>
              <a:rPr lang="en-US" dirty="0" err="1"/>
              <a:t>Itzykson</a:t>
            </a:r>
            <a:r>
              <a:rPr lang="en-US" dirty="0"/>
              <a:t>, Claude and Zuber, Jean-Bernard, </a:t>
            </a:r>
            <a:r>
              <a:rPr lang="en-US" i="1" dirty="0"/>
              <a:t>Quantum Field Theory</a:t>
            </a:r>
            <a:r>
              <a:rPr lang="en-US" dirty="0"/>
              <a:t> (McGraw-Hill Inc., New York, 1980)</a:t>
            </a:r>
          </a:p>
          <a:p>
            <a:pPr marL="514350" indent="-514350">
              <a:buFont typeface="+mj-lt"/>
              <a:buAutoNum type="romanUcPeriod"/>
            </a:pPr>
            <a:r>
              <a:rPr lang="en-AU" dirty="0"/>
              <a:t>Pascual, P. and </a:t>
            </a:r>
            <a:r>
              <a:rPr lang="en-AU" dirty="0" err="1"/>
              <a:t>Tarrach</a:t>
            </a:r>
            <a:r>
              <a:rPr lang="en-AU" dirty="0"/>
              <a:t>, R., </a:t>
            </a:r>
            <a:r>
              <a:rPr lang="en-AU" i="1" dirty="0"/>
              <a:t>QCD: Renormalization for the Practitioner</a:t>
            </a:r>
            <a:r>
              <a:rPr lang="en-AU" dirty="0"/>
              <a:t>, Lecture Notes in Physics </a:t>
            </a:r>
            <a:r>
              <a:rPr lang="en-AU" b="1" dirty="0"/>
              <a:t>194</a:t>
            </a:r>
            <a:r>
              <a:rPr lang="en-AU" dirty="0"/>
              <a:t> (Springer-Verlag, Berlin, 1984)</a:t>
            </a:r>
          </a:p>
          <a:p>
            <a:pPr marL="514350" indent="-514350">
              <a:buFont typeface="+mj-lt"/>
              <a:buAutoNum type="romanUcPeriod"/>
            </a:pPr>
            <a:r>
              <a:rPr lang="en-AU" dirty="0"/>
              <a:t>Roberts, C. D. and Williams, A. G., </a:t>
            </a:r>
            <a:r>
              <a:rPr lang="en-US" i="1" dirty="0"/>
              <a:t>Dyson-Schwinger equations and their application to hadronic physics, </a:t>
            </a:r>
            <a:r>
              <a:rPr lang="en-US" dirty="0"/>
              <a:t>Prog. Part. </a:t>
            </a:r>
            <a:r>
              <a:rPr lang="en-US" dirty="0" err="1"/>
              <a:t>Nucl</a:t>
            </a:r>
            <a:r>
              <a:rPr lang="en-US" dirty="0"/>
              <a:t>. Phys. </a:t>
            </a:r>
            <a:r>
              <a:rPr lang="en-US" b="1" dirty="0"/>
              <a:t>33</a:t>
            </a:r>
            <a:r>
              <a:rPr lang="en-US" dirty="0"/>
              <a:t> (1994) pp. </a:t>
            </a:r>
            <a:r>
              <a:rPr lang="en-US"/>
              <a:t>477-575.  hep-</a:t>
            </a:r>
            <a:r>
              <a:rPr lang="en-US" dirty="0" err="1"/>
              <a:t>ph</a:t>
            </a:r>
            <a:r>
              <a:rPr lang="en-US" dirty="0"/>
              <a:t>/9403224</a:t>
            </a:r>
          </a:p>
          <a:p>
            <a:pPr marL="514350" indent="-514350">
              <a:buFont typeface="+mj-lt"/>
              <a:buAutoNum type="romanUcPeriod"/>
            </a:pPr>
            <a:r>
              <a:rPr lang="en-AU" dirty="0"/>
              <a:t>Roberts, C. D., </a:t>
            </a:r>
            <a:r>
              <a:rPr lang="en-AU" i="1" dirty="0"/>
              <a:t>Strong QCD and Dyson-Schwinger Equations, </a:t>
            </a:r>
            <a:r>
              <a:rPr lang="en-AU" dirty="0"/>
              <a:t>IRMA Lect. Math. and </a:t>
            </a:r>
            <a:r>
              <a:rPr lang="en-AU" dirty="0" err="1"/>
              <a:t>Theor</a:t>
            </a:r>
            <a:r>
              <a:rPr lang="en-AU" dirty="0"/>
              <a:t>. Phys. </a:t>
            </a:r>
            <a:r>
              <a:rPr lang="en-AU" b="1" dirty="0"/>
              <a:t>21</a:t>
            </a:r>
            <a:r>
              <a:rPr lang="en-AU" dirty="0"/>
              <a:t> (2015) pp. 356-458. arXiv:1203.5341</a:t>
            </a:r>
          </a:p>
        </p:txBody>
      </p:sp>
      <p:sp>
        <p:nvSpPr>
          <p:cNvPr id="4" name="Date Placeholder 3">
            <a:extLst>
              <a:ext uri="{FF2B5EF4-FFF2-40B4-BE49-F238E27FC236}">
                <a16:creationId xmlns:a16="http://schemas.microsoft.com/office/drawing/2014/main" id="{A2C77E56-1100-EC4F-D365-7C8C97378A39}"/>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708F5B81-0B0B-4567-38DC-03AFA26BA685}"/>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5CFA33AE-C904-BF3B-9170-F5DD99DA8576}"/>
              </a:ext>
            </a:extLst>
          </p:cNvPr>
          <p:cNvSpPr>
            <a:spLocks noGrp="1"/>
          </p:cNvSpPr>
          <p:nvPr>
            <p:ph type="sldNum" sz="quarter" idx="12"/>
          </p:nvPr>
        </p:nvSpPr>
        <p:spPr/>
        <p:txBody>
          <a:bodyPr/>
          <a:lstStyle/>
          <a:p>
            <a:fld id="{87034D8C-3CB4-402A-BC46-2AB14C0FE90A}" type="slidenum">
              <a:rPr lang="en-US" smtClean="0"/>
              <a:pPr/>
              <a:t>24</a:t>
            </a:fld>
            <a:endParaRPr lang="en-US"/>
          </a:p>
        </p:txBody>
      </p:sp>
    </p:spTree>
    <p:extLst>
      <p:ext uri="{BB962C8B-B14F-4D97-AF65-F5344CB8AC3E}">
        <p14:creationId xmlns:p14="http://schemas.microsoft.com/office/powerpoint/2010/main" val="2665764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03057-D499-C529-1B2E-C11AF55A5027}"/>
              </a:ext>
            </a:extLst>
          </p:cNvPr>
          <p:cNvSpPr>
            <a:spLocks noGrp="1"/>
          </p:cNvSpPr>
          <p:nvPr>
            <p:ph type="title"/>
          </p:nvPr>
        </p:nvSpPr>
        <p:spPr/>
        <p:txBody>
          <a:bodyPr/>
          <a:lstStyle/>
          <a:p>
            <a:r>
              <a:rPr lang="en-AU" sz="3200" dirty="0"/>
              <a:t>Perturbative Quantum Field Theory</a:t>
            </a:r>
          </a:p>
        </p:txBody>
      </p:sp>
      <p:sp>
        <p:nvSpPr>
          <p:cNvPr id="3" name="Content Placeholder 2">
            <a:extLst>
              <a:ext uri="{FF2B5EF4-FFF2-40B4-BE49-F238E27FC236}">
                <a16:creationId xmlns:a16="http://schemas.microsoft.com/office/drawing/2014/main" id="{B29D4386-EB6F-16C6-49D9-1D12F2AF8E6A}"/>
              </a:ext>
            </a:extLst>
          </p:cNvPr>
          <p:cNvSpPr>
            <a:spLocks noGrp="1"/>
          </p:cNvSpPr>
          <p:nvPr>
            <p:ph idx="1"/>
          </p:nvPr>
        </p:nvSpPr>
        <p:spPr>
          <a:xfrm>
            <a:off x="609600" y="914400"/>
            <a:ext cx="11125200" cy="5257800"/>
          </a:xfrm>
        </p:spPr>
        <p:txBody>
          <a:bodyPr/>
          <a:lstStyle/>
          <a:p>
            <a:r>
              <a:rPr lang="en-AU" dirty="0"/>
              <a:t>Possibly, you’ve studied quantum field theory (QFT) from perturbative perspective</a:t>
            </a:r>
          </a:p>
          <a:p>
            <a:pPr lvl="1"/>
            <a:r>
              <a:rPr lang="en-AU" sz="2200" dirty="0"/>
              <a:t>Feynman diagrams</a:t>
            </a:r>
          </a:p>
          <a:p>
            <a:r>
              <a:rPr lang="en-AU" dirty="0"/>
              <a:t>One loop calculations in QFT are straightforward; but, </a:t>
            </a:r>
          </a:p>
          <a:p>
            <a:pPr lvl="1"/>
            <a:r>
              <a:rPr lang="en-AU" dirty="0"/>
              <a:t>almost always, they’re divergent</a:t>
            </a:r>
          </a:p>
          <a:p>
            <a:pPr lvl="1"/>
            <a:r>
              <a:rPr lang="en-AU" dirty="0"/>
              <a:t>must be regularised</a:t>
            </a:r>
          </a:p>
          <a:p>
            <a:pPr lvl="1"/>
            <a:r>
              <a:rPr lang="en-AU" dirty="0"/>
              <a:t>then renormalisation scheme implemented</a:t>
            </a:r>
          </a:p>
          <a:p>
            <a:r>
              <a:rPr lang="en-AU" dirty="0"/>
              <a:t>Two loop calculations are complicated </a:t>
            </a:r>
          </a:p>
          <a:p>
            <a:pPr marL="0" indent="0">
              <a:buNone/>
            </a:pPr>
            <a:r>
              <a:rPr lang="en-AU" dirty="0"/>
              <a:t>              and there are many two-loop diagrams</a:t>
            </a:r>
          </a:p>
          <a:p>
            <a:pPr>
              <a:spcBef>
                <a:spcPts val="0"/>
              </a:spcBef>
            </a:pPr>
            <a:r>
              <a:rPr lang="en-US" dirty="0"/>
              <a:t>As the number of loops increases, </a:t>
            </a:r>
          </a:p>
          <a:p>
            <a:pPr marL="0" indent="0">
              <a:spcBef>
                <a:spcPts val="0"/>
              </a:spcBef>
              <a:buNone/>
            </a:pPr>
            <a:r>
              <a:rPr lang="en-US" dirty="0"/>
              <a:t>     the number of Feynman diagrams </a:t>
            </a:r>
          </a:p>
          <a:p>
            <a:pPr marL="0" indent="0">
              <a:spcBef>
                <a:spcPts val="0"/>
              </a:spcBef>
              <a:buNone/>
            </a:pPr>
            <a:r>
              <a:rPr lang="en-US" dirty="0"/>
              <a:t>     and the complexity of the calculations grow factorially</a:t>
            </a:r>
          </a:p>
          <a:p>
            <a:r>
              <a:rPr lang="en-US" dirty="0"/>
              <a:t>Evaluating loop integrals can be extremely challenging, </a:t>
            </a:r>
          </a:p>
          <a:p>
            <a:pPr marL="0" indent="0">
              <a:buNone/>
            </a:pPr>
            <a:r>
              <a:rPr lang="en-US" dirty="0"/>
              <a:t>              requiring sophisticated mathematical techniques and numerical methods.</a:t>
            </a:r>
          </a:p>
          <a:p>
            <a:r>
              <a:rPr lang="en-US" dirty="0"/>
              <a:t>Need to handle multiple loop integrals &amp; their associated tensor structures adds to difficulty</a:t>
            </a:r>
          </a:p>
        </p:txBody>
      </p:sp>
      <p:sp>
        <p:nvSpPr>
          <p:cNvPr id="4" name="Date Placeholder 3">
            <a:extLst>
              <a:ext uri="{FF2B5EF4-FFF2-40B4-BE49-F238E27FC236}">
                <a16:creationId xmlns:a16="http://schemas.microsoft.com/office/drawing/2014/main" id="{497361E7-1084-ABE5-49A7-176A01393ABE}"/>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B8A1342B-B0FE-C169-3238-36793B1B8D44}"/>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8A059274-C687-045F-BA80-4D3F71307385}"/>
              </a:ext>
            </a:extLst>
          </p:cNvPr>
          <p:cNvSpPr>
            <a:spLocks noGrp="1"/>
          </p:cNvSpPr>
          <p:nvPr>
            <p:ph type="sldNum" sz="quarter" idx="12"/>
          </p:nvPr>
        </p:nvSpPr>
        <p:spPr/>
        <p:txBody>
          <a:bodyPr/>
          <a:lstStyle/>
          <a:p>
            <a:fld id="{87034D8C-3CB4-402A-BC46-2AB14C0FE90A}" type="slidenum">
              <a:rPr lang="en-US" smtClean="0"/>
              <a:pPr/>
              <a:t>25</a:t>
            </a:fld>
            <a:endParaRPr lang="en-US"/>
          </a:p>
        </p:txBody>
      </p:sp>
      <p:pic>
        <p:nvPicPr>
          <p:cNvPr id="8" name="Picture 7" descr="A diagram of a mathematical equation&#10;&#10;AI-generated content may be incorrect.">
            <a:extLst>
              <a:ext uri="{FF2B5EF4-FFF2-40B4-BE49-F238E27FC236}">
                <a16:creationId xmlns:a16="http://schemas.microsoft.com/office/drawing/2014/main" id="{30D5EEAF-20E1-5C72-1447-7FEC27C67C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2058" y="3076537"/>
            <a:ext cx="2472542" cy="1828355"/>
          </a:xfrm>
          <a:prstGeom prst="rect">
            <a:avLst/>
          </a:prstGeom>
        </p:spPr>
      </p:pic>
      <p:pic>
        <p:nvPicPr>
          <p:cNvPr id="10" name="Picture 9" descr="A diagram of a circle with arrows&#10;&#10;AI-generated content may be incorrect.">
            <a:extLst>
              <a:ext uri="{FF2B5EF4-FFF2-40B4-BE49-F238E27FC236}">
                <a16:creationId xmlns:a16="http://schemas.microsoft.com/office/drawing/2014/main" id="{303FA80D-3E20-1DF9-B4E3-BB93646BE5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0" y="1600200"/>
            <a:ext cx="3045437" cy="1221616"/>
          </a:xfrm>
          <a:prstGeom prst="rect">
            <a:avLst/>
          </a:prstGeom>
        </p:spPr>
      </p:pic>
    </p:spTree>
    <p:extLst>
      <p:ext uri="{BB962C8B-B14F-4D97-AF65-F5344CB8AC3E}">
        <p14:creationId xmlns:p14="http://schemas.microsoft.com/office/powerpoint/2010/main" val="1444440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down)">
                                      <p:cBhvr>
                                        <p:cTn id="10" dur="500"/>
                                        <p:tgtEl>
                                          <p:spTgt spid="3">
                                            <p:txEl>
                                              <p:pRg st="3" end="3"/>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wipe(down)">
                                      <p:cBhvr>
                                        <p:cTn id="13" dur="500"/>
                                        <p:tgtEl>
                                          <p:spTgt spid="3">
                                            <p:txEl>
                                              <p:pRg st="4" end="4"/>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wipe(down)">
                                      <p:cBhvr>
                                        <p:cTn id="16" dur="500"/>
                                        <p:tgtEl>
                                          <p:spTgt spid="3">
                                            <p:txEl>
                                              <p:pRg st="5" end="5"/>
                                            </p:txEl>
                                          </p:spTgt>
                                        </p:tgtEl>
                                      </p:cBhvr>
                                    </p:animEffect>
                                  </p:childTnLst>
                                </p:cTn>
                              </p:par>
                              <p:par>
                                <p:cTn id="17" presetID="6" presetClass="entr" presetSubtype="16"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circle(in)">
                                      <p:cBhvr>
                                        <p:cTn id="19" dur="20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wipe(down)">
                                      <p:cBhvr>
                                        <p:cTn id="24" dur="500"/>
                                        <p:tgtEl>
                                          <p:spTgt spid="3">
                                            <p:txEl>
                                              <p:pRg st="6" end="6"/>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wipe(down)">
                                      <p:cBhvr>
                                        <p:cTn id="27" dur="500"/>
                                        <p:tgtEl>
                                          <p:spTgt spid="3">
                                            <p:txEl>
                                              <p:pRg st="7" end="7"/>
                                            </p:txEl>
                                          </p:spTgt>
                                        </p:tgtEl>
                                      </p:cBhvr>
                                    </p:animEffect>
                                  </p:childTnLst>
                                </p:cTn>
                              </p:par>
                              <p:par>
                                <p:cTn id="28" presetID="6" presetClass="entr" presetSubtype="16"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circle(in)">
                                      <p:cBhvr>
                                        <p:cTn id="30" dur="20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wipe(down)">
                                      <p:cBhvr>
                                        <p:cTn id="35" dur="500"/>
                                        <p:tgtEl>
                                          <p:spTgt spid="3">
                                            <p:txEl>
                                              <p:pRg st="8" end="8"/>
                                            </p:txEl>
                                          </p:spTgt>
                                        </p:tgtEl>
                                      </p:cBhvr>
                                    </p:animEffect>
                                  </p:childTnLst>
                                </p:cTn>
                              </p:par>
                              <p:par>
                                <p:cTn id="36" presetID="22" presetClass="entr" presetSubtype="4"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wipe(down)">
                                      <p:cBhvr>
                                        <p:cTn id="38" dur="500"/>
                                        <p:tgtEl>
                                          <p:spTgt spid="3">
                                            <p:txEl>
                                              <p:pRg st="9" end="9"/>
                                            </p:txEl>
                                          </p:spTgt>
                                        </p:tgtEl>
                                      </p:cBhvr>
                                    </p:animEffect>
                                  </p:childTnLst>
                                </p:cTn>
                              </p:par>
                              <p:par>
                                <p:cTn id="39" presetID="22" presetClass="entr" presetSubtype="4"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wipe(down)">
                                      <p:cBhvr>
                                        <p:cTn id="41" dur="500"/>
                                        <p:tgtEl>
                                          <p:spTgt spid="3">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nodeType="click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barn(inVertical)">
                                      <p:cBhvr>
                                        <p:cTn id="46" dur="500"/>
                                        <p:tgtEl>
                                          <p:spTgt spid="3">
                                            <p:txEl>
                                              <p:pRg st="11" end="11"/>
                                            </p:txEl>
                                          </p:spTgt>
                                        </p:tgtEl>
                                      </p:cBhvr>
                                    </p:animEffect>
                                  </p:childTnLst>
                                </p:cTn>
                              </p:par>
                              <p:par>
                                <p:cTn id="47" presetID="16" presetClass="entr" presetSubtype="21" fill="hold"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barn(inVertical)">
                                      <p:cBhvr>
                                        <p:cTn id="49" dur="500"/>
                                        <p:tgtEl>
                                          <p:spTgt spid="3">
                                            <p:txEl>
                                              <p:pRg st="12" end="12"/>
                                            </p:txEl>
                                          </p:spTgt>
                                        </p:tgtEl>
                                      </p:cBhvr>
                                    </p:animEffect>
                                  </p:childTnLst>
                                </p:cTn>
                              </p:par>
                              <p:par>
                                <p:cTn id="50" presetID="16" presetClass="entr" presetSubtype="21" fill="hold" nodeType="with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Effect transition="in" filter="barn(inVertical)">
                                      <p:cBhvr>
                                        <p:cTn id="5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D48A1-1CBE-1579-D231-30BB8525A7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6FB73E-A2F0-C493-9145-6BF04DAEB191}"/>
              </a:ext>
            </a:extLst>
          </p:cNvPr>
          <p:cNvSpPr>
            <a:spLocks noGrp="1"/>
          </p:cNvSpPr>
          <p:nvPr>
            <p:ph type="title"/>
          </p:nvPr>
        </p:nvSpPr>
        <p:spPr/>
        <p:txBody>
          <a:bodyPr/>
          <a:lstStyle/>
          <a:p>
            <a:r>
              <a:rPr lang="en-AU" sz="3200" dirty="0"/>
              <a:t>Perturbative Quantum Field Theory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435594A-D1CB-628F-7783-C09E467BD11C}"/>
                  </a:ext>
                </a:extLst>
              </p:cNvPr>
              <p:cNvSpPr>
                <a:spLocks noGrp="1"/>
              </p:cNvSpPr>
              <p:nvPr>
                <p:ph idx="1"/>
              </p:nvPr>
            </p:nvSpPr>
            <p:spPr>
              <a:xfrm>
                <a:off x="609600" y="1066800"/>
                <a:ext cx="10972800" cy="5257800"/>
              </a:xfrm>
            </p:spPr>
            <p:txBody>
              <a:bodyPr/>
              <a:lstStyle/>
              <a:p>
                <a:r>
                  <a:rPr lang="en-US" dirty="0"/>
                  <a:t>In quantum field theory, no series of perturbatively evaluated terms is convergent</a:t>
                </a:r>
              </a:p>
              <a:p>
                <a:pPr lvl="1"/>
                <a:r>
                  <a:rPr lang="en-US" sz="2200" dirty="0"/>
                  <a:t>at any given momentum scale, </a:t>
                </a:r>
                <a14:m>
                  <m:oMath xmlns:m="http://schemas.openxmlformats.org/officeDocument/2006/math">
                    <m:sSup>
                      <m:sSupPr>
                        <m:ctrlPr>
                          <a:rPr lang="en-AU" sz="2200" b="0" i="1" smtClean="0">
                            <a:latin typeface="Cambria Math" panose="02040503050406030204" pitchFamily="18" charset="0"/>
                          </a:rPr>
                        </m:ctrlPr>
                      </m:sSupPr>
                      <m:e>
                        <m:r>
                          <a:rPr lang="en-AU" sz="2200" b="0" i="1" smtClean="0">
                            <a:latin typeface="Cambria Math" panose="02040503050406030204" pitchFamily="18" charset="0"/>
                          </a:rPr>
                          <m:t>𝑘</m:t>
                        </m:r>
                      </m:e>
                      <m:sup>
                        <m:r>
                          <a:rPr lang="en-AU" sz="2200" b="0" i="1" smtClean="0">
                            <a:latin typeface="Cambria Math" panose="02040503050406030204" pitchFamily="18" charset="0"/>
                          </a:rPr>
                          <m:t>2</m:t>
                        </m:r>
                      </m:sup>
                    </m:sSup>
                  </m:oMath>
                </a14:m>
                <a:r>
                  <a:rPr lang="en-US" sz="2200" dirty="0"/>
                  <a:t>, there is an </a:t>
                </a:r>
                <a14:m>
                  <m:oMath xmlns:m="http://schemas.openxmlformats.org/officeDocument/2006/math">
                    <m:r>
                      <a:rPr lang="en-AU" sz="2200" b="0" i="1" smtClean="0">
                        <a:latin typeface="Cambria Math" panose="02040503050406030204" pitchFamily="18" charset="0"/>
                      </a:rPr>
                      <m:t>𝑛</m:t>
                    </m:r>
                  </m:oMath>
                </a14:m>
                <a:r>
                  <a:rPr lang="en-US" sz="2200" dirty="0"/>
                  <a:t> such that adding more loop diagrams, </a:t>
                </a:r>
                <a:r>
                  <a:rPr lang="en-US" sz="2200" i="1" dirty="0"/>
                  <a:t>i.e</a:t>
                </a:r>
                <a:r>
                  <a:rPr lang="en-US" sz="2200" dirty="0"/>
                  <a:t>., going to higher orders in the coupling, </a:t>
                </a:r>
                <a14:m>
                  <m:oMath xmlns:m="http://schemas.openxmlformats.org/officeDocument/2006/math">
                    <m:sSup>
                      <m:sSupPr>
                        <m:ctrlPr>
                          <a:rPr lang="en-AU" sz="2200" b="0" i="1" smtClean="0">
                            <a:latin typeface="Cambria Math" panose="02040503050406030204" pitchFamily="18" charset="0"/>
                          </a:rPr>
                        </m:ctrlPr>
                      </m:sSupPr>
                      <m:e>
                        <m:r>
                          <a:rPr lang="en-AU" sz="2200" b="0" i="1" smtClean="0">
                            <a:latin typeface="Cambria Math" panose="02040503050406030204" pitchFamily="18" charset="0"/>
                          </a:rPr>
                          <m:t>𝛼</m:t>
                        </m:r>
                      </m:e>
                      <m:sup>
                        <m:r>
                          <a:rPr lang="en-AU" sz="2200" b="0" i="1" smtClean="0">
                            <a:latin typeface="Cambria Math" panose="02040503050406030204" pitchFamily="18" charset="0"/>
                          </a:rPr>
                          <m:t>𝑛</m:t>
                        </m:r>
                      </m:sup>
                    </m:sSup>
                    <m:d>
                      <m:dPr>
                        <m:ctrlPr>
                          <a:rPr lang="en-AU" sz="2200" b="0" i="1" smtClean="0">
                            <a:latin typeface="Cambria Math" panose="02040503050406030204" pitchFamily="18" charset="0"/>
                          </a:rPr>
                        </m:ctrlPr>
                      </m:dPr>
                      <m:e>
                        <m:sSup>
                          <m:sSupPr>
                            <m:ctrlPr>
                              <a:rPr lang="en-AU" sz="2200" i="1">
                                <a:latin typeface="Cambria Math" panose="02040503050406030204" pitchFamily="18" charset="0"/>
                              </a:rPr>
                            </m:ctrlPr>
                          </m:sSupPr>
                          <m:e>
                            <m:r>
                              <a:rPr lang="en-AU" sz="2200" i="1">
                                <a:latin typeface="Cambria Math" panose="02040503050406030204" pitchFamily="18" charset="0"/>
                              </a:rPr>
                              <m:t>𝑘</m:t>
                            </m:r>
                          </m:e>
                          <m:sup>
                            <m:r>
                              <a:rPr lang="en-AU" sz="2200" i="1">
                                <a:latin typeface="Cambria Math" panose="02040503050406030204" pitchFamily="18" charset="0"/>
                              </a:rPr>
                              <m:t>2</m:t>
                            </m:r>
                          </m:sup>
                        </m:sSup>
                      </m:e>
                    </m:d>
                    <m:r>
                      <a:rPr lang="en-AU" sz="2200" b="0" i="1" smtClean="0">
                        <a:latin typeface="Cambria Math" panose="02040503050406030204" pitchFamily="18" charset="0"/>
                      </a:rPr>
                      <m:t>→</m:t>
                    </m:r>
                    <m:sSup>
                      <m:sSupPr>
                        <m:ctrlPr>
                          <a:rPr lang="en-AU" sz="2200" i="1">
                            <a:latin typeface="Cambria Math" panose="02040503050406030204" pitchFamily="18" charset="0"/>
                          </a:rPr>
                        </m:ctrlPr>
                      </m:sSupPr>
                      <m:e>
                        <m:r>
                          <a:rPr lang="en-AU" sz="2200" i="1">
                            <a:latin typeface="Cambria Math" panose="02040503050406030204" pitchFamily="18" charset="0"/>
                          </a:rPr>
                          <m:t>𝛼</m:t>
                        </m:r>
                      </m:e>
                      <m:sup>
                        <m:r>
                          <a:rPr lang="en-AU" sz="2200" i="1">
                            <a:latin typeface="Cambria Math" panose="02040503050406030204" pitchFamily="18" charset="0"/>
                          </a:rPr>
                          <m:t>𝑛</m:t>
                        </m:r>
                        <m:r>
                          <a:rPr lang="en-AU" sz="2200" b="0" i="1" smtClean="0">
                            <a:latin typeface="Cambria Math" panose="02040503050406030204" pitchFamily="18" charset="0"/>
                          </a:rPr>
                          <m:t>+1</m:t>
                        </m:r>
                      </m:sup>
                    </m:sSup>
                    <m:r>
                      <a:rPr lang="en-AU" sz="2200" i="1">
                        <a:latin typeface="Cambria Math" panose="02040503050406030204" pitchFamily="18" charset="0"/>
                      </a:rPr>
                      <m:t>(</m:t>
                    </m:r>
                    <m:sSup>
                      <m:sSupPr>
                        <m:ctrlPr>
                          <a:rPr lang="en-AU" sz="2200" i="1">
                            <a:latin typeface="Cambria Math" panose="02040503050406030204" pitchFamily="18" charset="0"/>
                          </a:rPr>
                        </m:ctrlPr>
                      </m:sSupPr>
                      <m:e>
                        <m:r>
                          <a:rPr lang="en-AU" sz="2200" i="1">
                            <a:latin typeface="Cambria Math" panose="02040503050406030204" pitchFamily="18" charset="0"/>
                          </a:rPr>
                          <m:t>𝑘</m:t>
                        </m:r>
                      </m:e>
                      <m:sup>
                        <m:r>
                          <a:rPr lang="en-AU" sz="2200" i="1">
                            <a:latin typeface="Cambria Math" panose="02040503050406030204" pitchFamily="18" charset="0"/>
                          </a:rPr>
                          <m:t>2</m:t>
                        </m:r>
                      </m:sup>
                    </m:sSup>
                    <m:r>
                      <m:rPr>
                        <m:nor/>
                      </m:rPr>
                      <a:rPr lang="en-US" sz="2200" dirty="0"/>
                      <m:t>)</m:t>
                    </m:r>
                  </m:oMath>
                </a14:m>
                <a:r>
                  <a:rPr lang="en-US" sz="2200" dirty="0"/>
                  <a:t>, will deliver a result that is further from the correct answer</a:t>
                </a:r>
              </a:p>
              <a:p>
                <a:pPr lvl="1"/>
                <a:r>
                  <a:rPr lang="en-US" sz="2200" dirty="0"/>
                  <a:t>the perturbative expansion delivers an “asymptotic series”: </a:t>
                </a:r>
              </a:p>
              <a:p>
                <a:pPr lvl="2"/>
                <a:r>
                  <a:rPr lang="en-US" sz="2200" dirty="0"/>
                  <a:t>a useful approximation for a few terms, but at some point – some power of </a:t>
                </a:r>
                <a14:m>
                  <m:oMath xmlns:m="http://schemas.openxmlformats.org/officeDocument/2006/math">
                    <m:r>
                      <a:rPr lang="en-AU" sz="2200" b="0" i="1" smtClean="0">
                        <a:latin typeface="Cambria Math" panose="02040503050406030204" pitchFamily="18" charset="0"/>
                      </a:rPr>
                      <m:t>𝛼</m:t>
                    </m:r>
                    <m:r>
                      <a:rPr lang="en-AU" sz="2200" b="0" i="1" smtClean="0">
                        <a:latin typeface="Cambria Math" panose="02040503050406030204" pitchFamily="18" charset="0"/>
                      </a:rPr>
                      <m:t>(</m:t>
                    </m:r>
                    <m:sSup>
                      <m:sSupPr>
                        <m:ctrlPr>
                          <a:rPr lang="en-AU" sz="2200" i="1">
                            <a:latin typeface="Cambria Math" panose="02040503050406030204" pitchFamily="18" charset="0"/>
                          </a:rPr>
                        </m:ctrlPr>
                      </m:sSupPr>
                      <m:e>
                        <m:r>
                          <a:rPr lang="en-AU" sz="2200" i="1">
                            <a:latin typeface="Cambria Math" panose="02040503050406030204" pitchFamily="18" charset="0"/>
                          </a:rPr>
                          <m:t>𝑘</m:t>
                        </m:r>
                      </m:e>
                      <m:sup>
                        <m:r>
                          <a:rPr lang="en-AU" sz="2200" i="1">
                            <a:latin typeface="Cambria Math" panose="02040503050406030204" pitchFamily="18" charset="0"/>
                          </a:rPr>
                          <m:t>2</m:t>
                        </m:r>
                      </m:sup>
                    </m:sSup>
                  </m:oMath>
                </a14:m>
                <a:r>
                  <a:rPr lang="en-US" sz="2200" dirty="0"/>
                  <a:t>) – it becomes less and less accurate as more and more terms are added</a:t>
                </a:r>
              </a:p>
              <a:p>
                <a:pPr lvl="1"/>
                <a:r>
                  <a:rPr lang="en-US" sz="2200" dirty="0"/>
                  <a:t>The S-matrix formal power series in all perturbative quantum field theories of interest is necessarily divergent (and hence at best an asymptotic series): </a:t>
                </a:r>
              </a:p>
              <a:p>
                <a:pPr lvl="2"/>
                <a:r>
                  <a:rPr lang="en-US" sz="2200" dirty="0"/>
                  <a:t>Freeman Dyson, </a:t>
                </a:r>
                <a:r>
                  <a:rPr lang="en-US" sz="2200" i="1" dirty="0"/>
                  <a:t>Divergence of perturbation theory in quantum electrodynamics</a:t>
                </a:r>
                <a:r>
                  <a:rPr lang="en-US" sz="2200" dirty="0"/>
                  <a:t>, Phys. Rev. 85 (1952) 631</a:t>
                </a:r>
              </a:p>
              <a:p>
                <a:r>
                  <a:rPr lang="en-US" dirty="0"/>
                  <a:t>Furthermore, no finite sum of diagrams – no finite order in </a:t>
                </a:r>
                <a14:m>
                  <m:oMath xmlns:m="http://schemas.openxmlformats.org/officeDocument/2006/math">
                    <m:r>
                      <a:rPr lang="en-AU" i="1">
                        <a:latin typeface="Cambria Math" panose="02040503050406030204" pitchFamily="18" charset="0"/>
                      </a:rPr>
                      <m:t>𝛼</m:t>
                    </m:r>
                    <m:r>
                      <a:rPr lang="en-AU" i="1">
                        <a:latin typeface="Cambria Math" panose="02040503050406030204" pitchFamily="18" charset="0"/>
                      </a:rPr>
                      <m:t>(</m:t>
                    </m:r>
                    <m:sSup>
                      <m:sSupPr>
                        <m:ctrlPr>
                          <a:rPr lang="en-AU" i="1">
                            <a:latin typeface="Cambria Math" panose="02040503050406030204" pitchFamily="18" charset="0"/>
                          </a:rPr>
                        </m:ctrlPr>
                      </m:sSupPr>
                      <m:e>
                        <m:r>
                          <a:rPr lang="en-AU" i="1">
                            <a:latin typeface="Cambria Math" panose="02040503050406030204" pitchFamily="18" charset="0"/>
                          </a:rPr>
                          <m:t>𝑘</m:t>
                        </m:r>
                      </m:e>
                      <m:sup>
                        <m:r>
                          <a:rPr lang="en-AU" i="1">
                            <a:latin typeface="Cambria Math" panose="02040503050406030204" pitchFamily="18" charset="0"/>
                          </a:rPr>
                          <m:t>2</m:t>
                        </m:r>
                      </m:sup>
                    </m:sSup>
                  </m:oMath>
                </a14:m>
                <a:r>
                  <a:rPr lang="en-US" dirty="0"/>
                  <a:t>) – can ever produce anything </a:t>
                </a:r>
                <a:r>
                  <a:rPr lang="en-US" sz="2800" i="1" dirty="0">
                    <a:ln w="0"/>
                    <a:solidFill>
                      <a:schemeClr val="accent1"/>
                    </a:solidFill>
                    <a:effectLst>
                      <a:outerShdw blurRad="38100" dist="25400" dir="5400000" algn="ctr" rotWithShape="0">
                        <a:srgbClr val="6E747A">
                          <a:alpha val="43000"/>
                        </a:srgbClr>
                      </a:outerShdw>
                    </a:effectLst>
                  </a:rPr>
                  <a:t>emergent</a:t>
                </a:r>
              </a:p>
              <a:p>
                <a:r>
                  <a:rPr lang="en-US" dirty="0"/>
                  <a:t>Every result is continuously deformable to free-field </a:t>
                </a:r>
                <a:r>
                  <a:rPr lang="en-US" dirty="0" err="1"/>
                  <a:t>behaviour</a:t>
                </a:r>
                <a:endParaRPr lang="en-US" i="1" dirty="0">
                  <a:ln w="0"/>
                  <a:solidFill>
                    <a:schemeClr val="accent1"/>
                  </a:solidFill>
                  <a:effectLst>
                    <a:outerShdw blurRad="38100" dist="25400" dir="5400000" algn="ctr" rotWithShape="0">
                      <a:srgbClr val="6E747A">
                        <a:alpha val="43000"/>
                      </a:srgbClr>
                    </a:outerShdw>
                  </a:effectLst>
                </a:endParaRPr>
              </a:p>
            </p:txBody>
          </p:sp>
        </mc:Choice>
        <mc:Fallback>
          <p:sp>
            <p:nvSpPr>
              <p:cNvPr id="3" name="Content Placeholder 2">
                <a:extLst>
                  <a:ext uri="{FF2B5EF4-FFF2-40B4-BE49-F238E27FC236}">
                    <a16:creationId xmlns:a16="http://schemas.microsoft.com/office/drawing/2014/main" id="{8435594A-D1CB-628F-7783-C09E467BD11C}"/>
                  </a:ext>
                </a:extLst>
              </p:cNvPr>
              <p:cNvSpPr>
                <a:spLocks noGrp="1" noRot="1" noChangeAspect="1" noMove="1" noResize="1" noEditPoints="1" noAdjustHandles="1" noChangeArrowheads="1" noChangeShapeType="1" noTextEdit="1"/>
              </p:cNvSpPr>
              <p:nvPr>
                <p:ph idx="1"/>
              </p:nvPr>
            </p:nvSpPr>
            <p:spPr>
              <a:xfrm>
                <a:off x="609600" y="1066800"/>
                <a:ext cx="10972800" cy="5257800"/>
              </a:xfrm>
              <a:blipFill>
                <a:blip r:embed="rId2"/>
                <a:stretch>
                  <a:fillRect l="-611" t="-811" r="-833" b="-3940"/>
                </a:stretch>
              </a:blipFill>
            </p:spPr>
            <p:txBody>
              <a:bodyPr/>
              <a:lstStyle/>
              <a:p>
                <a:r>
                  <a:rPr lang="en-AU">
                    <a:noFill/>
                  </a:rPr>
                  <a:t> </a:t>
                </a:r>
              </a:p>
            </p:txBody>
          </p:sp>
        </mc:Fallback>
      </mc:AlternateContent>
      <p:sp>
        <p:nvSpPr>
          <p:cNvPr id="4" name="Date Placeholder 3">
            <a:extLst>
              <a:ext uri="{FF2B5EF4-FFF2-40B4-BE49-F238E27FC236}">
                <a16:creationId xmlns:a16="http://schemas.microsoft.com/office/drawing/2014/main" id="{4084EA11-D4A6-917D-CE4B-372B09741F82}"/>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5374E08F-D8CE-D1F6-159D-14390A59A2D8}"/>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BCE12ADA-5B97-0A06-9372-DE7919FB0C73}"/>
              </a:ext>
            </a:extLst>
          </p:cNvPr>
          <p:cNvSpPr>
            <a:spLocks noGrp="1"/>
          </p:cNvSpPr>
          <p:nvPr>
            <p:ph type="sldNum" sz="quarter" idx="12"/>
          </p:nvPr>
        </p:nvSpPr>
        <p:spPr/>
        <p:txBody>
          <a:bodyPr/>
          <a:lstStyle/>
          <a:p>
            <a:fld id="{87034D8C-3CB4-402A-BC46-2AB14C0FE90A}" type="slidenum">
              <a:rPr lang="en-US" smtClean="0"/>
              <a:pPr/>
              <a:t>26</a:t>
            </a:fld>
            <a:endParaRPr lang="en-US"/>
          </a:p>
        </p:txBody>
      </p:sp>
    </p:spTree>
    <p:extLst>
      <p:ext uri="{BB962C8B-B14F-4D97-AF65-F5344CB8AC3E}">
        <p14:creationId xmlns:p14="http://schemas.microsoft.com/office/powerpoint/2010/main" val="124587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6E7DD19-733F-4CAB-AD06-1798681967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5457" y="152400"/>
            <a:ext cx="1896543" cy="2613015"/>
          </a:xfrm>
          <a:prstGeom prst="rect">
            <a:avLst/>
          </a:prstGeom>
        </p:spPr>
      </p:pic>
      <p:sp>
        <p:nvSpPr>
          <p:cNvPr id="2" name="Title 1">
            <a:extLst>
              <a:ext uri="{FF2B5EF4-FFF2-40B4-BE49-F238E27FC236}">
                <a16:creationId xmlns:a16="http://schemas.microsoft.com/office/drawing/2014/main" id="{7024F452-29B5-4F99-A01A-D75AE3590390}"/>
              </a:ext>
            </a:extLst>
          </p:cNvPr>
          <p:cNvSpPr>
            <a:spLocks noGrp="1"/>
          </p:cNvSpPr>
          <p:nvPr>
            <p:ph type="title"/>
          </p:nvPr>
        </p:nvSpPr>
        <p:spPr/>
        <p:txBody>
          <a:bodyPr/>
          <a:lstStyle/>
          <a:p>
            <a:pPr algn="ctr"/>
            <a:r>
              <a:rPr lang="en-GB" sz="3600" i="1" dirty="0" err="1">
                <a:effectLst>
                  <a:reflection blurRad="6350" stA="55000" endA="300" endPos="45500" dir="5400000" sy="-100000" algn="bl" rotWithShape="0"/>
                </a:effectLst>
              </a:rPr>
              <a:t>Emergentism</a:t>
            </a:r>
            <a:endParaRPr lang="en-US" sz="3600" i="1" dirty="0">
              <a:effectLst>
                <a:reflection blurRad="6350" stA="55000" endA="300" endPos="45500" dir="5400000" sy="-100000" algn="bl" rotWithShape="0"/>
              </a:effectLst>
            </a:endParaRPr>
          </a:p>
        </p:txBody>
      </p:sp>
      <p:sp>
        <p:nvSpPr>
          <p:cNvPr id="3" name="Content Placeholder 2">
            <a:extLst>
              <a:ext uri="{FF2B5EF4-FFF2-40B4-BE49-F238E27FC236}">
                <a16:creationId xmlns:a16="http://schemas.microsoft.com/office/drawing/2014/main" id="{B900A80F-FAFD-4340-ADB5-A581BFE43DE8}"/>
              </a:ext>
            </a:extLst>
          </p:cNvPr>
          <p:cNvSpPr>
            <a:spLocks noGrp="1"/>
          </p:cNvSpPr>
          <p:nvPr>
            <p:ph idx="1"/>
          </p:nvPr>
        </p:nvSpPr>
        <p:spPr>
          <a:xfrm>
            <a:off x="369277" y="956189"/>
            <a:ext cx="10363200" cy="5135564"/>
          </a:xfrm>
        </p:spPr>
        <p:txBody>
          <a:bodyPr/>
          <a:lstStyle/>
          <a:p>
            <a:pPr algn="l"/>
            <a:r>
              <a:rPr lang="en-US" b="0" i="0" u="none" strike="noStrike" baseline="0" dirty="0">
                <a:latin typeface="URWPalladioL-Roma"/>
              </a:rPr>
              <a:t>One might define </a:t>
            </a:r>
            <a:r>
              <a:rPr lang="en-US" b="0" i="0" u="none" strike="noStrike" baseline="0" dirty="0">
                <a:latin typeface="URWPalladioL-Ital"/>
              </a:rPr>
              <a:t>emergent phenomena </a:t>
            </a:r>
            <a:r>
              <a:rPr lang="en-US" b="0" i="0" u="none" strike="noStrike" baseline="0" dirty="0">
                <a:latin typeface="URWPalladioL-Roma"/>
              </a:rPr>
              <a:t>as those features of Nature which don’t readily admit explanation solely in terms of known or conjectured rules. </a:t>
            </a:r>
          </a:p>
          <a:p>
            <a:pPr algn="l"/>
            <a:r>
              <a:rPr lang="en-US" b="0" i="0" u="none" strike="noStrike" baseline="0" dirty="0">
                <a:latin typeface="URWPalladioL-Roma"/>
              </a:rPr>
              <a:t>The concept is at least as old as Aristotle (384-322 BC), who argued that a compound item can have (emergent) properties in the whole which are not explicable merely through the independent actions of the item’s constituent parts. </a:t>
            </a:r>
          </a:p>
          <a:p>
            <a:pPr algn="l"/>
            <a:r>
              <a:rPr lang="en-US" b="0" i="0" u="none" strike="noStrike" baseline="0" dirty="0">
                <a:latin typeface="URWPalladioL-Roma"/>
              </a:rPr>
              <a:t>His view is often represented by the statement: </a:t>
            </a:r>
          </a:p>
          <a:p>
            <a:pPr marL="0" indent="0" algn="l">
              <a:spcBef>
                <a:spcPts val="0"/>
              </a:spcBef>
              <a:buNone/>
            </a:pPr>
            <a:r>
              <a:rPr lang="en-US" dirty="0">
                <a:latin typeface="URWPalladioL-Roma"/>
              </a:rPr>
              <a:t>	</a:t>
            </a:r>
            <a:r>
              <a:rPr lang="en-US" b="0" i="0" u="none" strike="noStrike" baseline="0" dirty="0">
                <a:latin typeface="URWPalladioL-Roma"/>
              </a:rPr>
              <a:t>“The whole is more than the sum of its parts”.</a:t>
            </a:r>
          </a:p>
          <a:p>
            <a:r>
              <a:rPr lang="en-US" b="0" i="0" u="none" strike="noStrike" baseline="0" dirty="0">
                <a:latin typeface="URWPalladioL-Roma"/>
              </a:rPr>
              <a:t>In this sense, </a:t>
            </a:r>
            <a:r>
              <a:rPr lang="en-US" sz="2400" i="1" u="none" strike="noStrike" baseline="0" dirty="0">
                <a:ln w="0"/>
                <a:solidFill>
                  <a:schemeClr val="accent1"/>
                </a:solidFill>
                <a:effectLst>
                  <a:outerShdw blurRad="38100" dist="25400" dir="5400000" algn="ctr" rotWithShape="0">
                    <a:srgbClr val="6E747A">
                      <a:alpha val="43000"/>
                    </a:srgbClr>
                  </a:outerShdw>
                </a:effectLst>
                <a:latin typeface="URWPalladioL-Ital"/>
              </a:rPr>
              <a:t>emergence</a:t>
            </a:r>
            <a:r>
              <a:rPr lang="en-US" b="0" i="0" u="none" strike="noStrike" baseline="0" dirty="0">
                <a:latin typeface="URWPalladioL-Ital"/>
              </a:rPr>
              <a:t> </a:t>
            </a:r>
            <a:r>
              <a:rPr lang="en-US" b="0" i="0" u="none" strike="noStrike" baseline="0" dirty="0">
                <a:latin typeface="URWPalladioL-Roma"/>
              </a:rPr>
              <a:t>has its origins in the Greek “</a:t>
            </a:r>
            <a:r>
              <a:rPr lang="en-US" b="0" i="0" u="none" strike="noStrike" baseline="0" dirty="0" err="1">
                <a:latin typeface="URWPalladioL-Roma"/>
              </a:rPr>
              <a:t>sunergos</a:t>
            </a:r>
            <a:r>
              <a:rPr lang="en-US" b="0" i="0" u="none" strike="noStrike" baseline="0" dirty="0">
                <a:latin typeface="URWPalladioL-Roma"/>
              </a:rPr>
              <a:t>”: “together” plus “working”</a:t>
            </a:r>
            <a:r>
              <a:rPr lang="en-US" b="0" i="0" u="none" strike="noStrike" dirty="0">
                <a:latin typeface="URWPalladioL-Roma"/>
              </a:rPr>
              <a:t> = </a:t>
            </a:r>
            <a:r>
              <a:rPr lang="en-US" b="0" i="0" u="none" strike="noStrike" baseline="0" dirty="0">
                <a:latin typeface="URWPalladioL-Roma"/>
              </a:rPr>
              <a:t>origin of our concept of synergy (</a:t>
            </a:r>
            <a:r>
              <a:rPr lang="ja-JP" altLang="en-US" dirty="0">
                <a:latin typeface="URWPalladioL-Roma"/>
              </a:rPr>
              <a:t>协同效应</a:t>
            </a:r>
            <a:r>
              <a:rPr lang="en-US" b="0" i="0" u="none" strike="noStrike" baseline="0" dirty="0">
                <a:latin typeface="URWPalladioL-Roma"/>
              </a:rPr>
              <a:t>), </a:t>
            </a:r>
            <a:r>
              <a:rPr lang="en-US" b="0" i="1" u="none" strike="noStrike" baseline="0" dirty="0">
                <a:latin typeface="URWPalladioL-Ital"/>
              </a:rPr>
              <a:t>viz</a:t>
            </a:r>
            <a:r>
              <a:rPr lang="en-US" b="0" i="0" u="none" strike="noStrike" baseline="0" dirty="0">
                <a:latin typeface="URWPalladioL-Roma"/>
              </a:rPr>
              <a:t>. things working </a:t>
            </a:r>
            <a:r>
              <a:rPr lang="en-US" b="0" i="0" u="none" strike="noStrike" baseline="0" dirty="0">
                <a:latin typeface="URWPalladioL-Ital"/>
              </a:rPr>
              <a:t>together </a:t>
            </a:r>
            <a:r>
              <a:rPr lang="en-US" b="0" i="0" u="none" strike="noStrike" baseline="0" dirty="0">
                <a:latin typeface="URWPalladioL-Roma"/>
              </a:rPr>
              <a:t>more effectively than could be anticipated from their independent actions in isolation. </a:t>
            </a:r>
          </a:p>
          <a:p>
            <a:pPr algn="l"/>
            <a:r>
              <a:rPr lang="en-US" b="0" i="0" u="none" strike="noStrike" baseline="0" dirty="0">
                <a:latin typeface="URWPalladioL-Roma"/>
              </a:rPr>
              <a:t>This perspective is typically contrasted with that described as </a:t>
            </a:r>
            <a:r>
              <a:rPr lang="en-US" b="0" i="0" u="none" strike="noStrike" baseline="0" dirty="0">
                <a:latin typeface="URWPalladioL-Ital"/>
              </a:rPr>
              <a:t>reductionism</a:t>
            </a:r>
            <a:r>
              <a:rPr lang="en-US" b="0" i="0" u="none" strike="noStrike" baseline="0" dirty="0">
                <a:latin typeface="URWPalladioL-Roma"/>
              </a:rPr>
              <a:t>; namely, the view that everything in Nature can ultimately be viewed as no more complex in principle than, </a:t>
            </a:r>
          </a:p>
          <a:p>
            <a:pPr marL="800100" lvl="2" indent="0">
              <a:spcBef>
                <a:spcPts val="0"/>
              </a:spcBef>
              <a:buNone/>
            </a:pPr>
            <a:r>
              <a:rPr lang="en-US" sz="2200" b="0" i="1" u="none" strike="noStrike" baseline="0" dirty="0">
                <a:latin typeface="URWPalladioL-Roma"/>
              </a:rPr>
              <a:t>e.g</a:t>
            </a:r>
            <a:r>
              <a:rPr lang="en-US" sz="2200" b="0" i="0" u="none" strike="noStrike" baseline="0" dirty="0">
                <a:latin typeface="URWPalladioL-Roma"/>
              </a:rPr>
              <a:t>. a (very good) watch, which is clearly a complex object; but, equally clearly, not more than the sum of its parts.</a:t>
            </a:r>
            <a:endParaRPr lang="en-US" sz="2200" dirty="0"/>
          </a:p>
        </p:txBody>
      </p:sp>
      <p:sp>
        <p:nvSpPr>
          <p:cNvPr id="4" name="Date Placeholder 3">
            <a:extLst>
              <a:ext uri="{FF2B5EF4-FFF2-40B4-BE49-F238E27FC236}">
                <a16:creationId xmlns:a16="http://schemas.microsoft.com/office/drawing/2014/main" id="{CA544812-8FC2-461D-9ED3-B8083B46259C}"/>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37CBAB5C-D9E9-45A1-8FC5-B2A0C7F552CF}"/>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239276AF-1A0C-45F5-8AB4-E92A0E48B11A}"/>
              </a:ext>
            </a:extLst>
          </p:cNvPr>
          <p:cNvSpPr>
            <a:spLocks noGrp="1"/>
          </p:cNvSpPr>
          <p:nvPr>
            <p:ph type="sldNum" sz="quarter" idx="12"/>
          </p:nvPr>
        </p:nvSpPr>
        <p:spPr/>
        <p:txBody>
          <a:bodyPr/>
          <a:lstStyle/>
          <a:p>
            <a:fld id="{87034D8C-3CB4-402A-BC46-2AB14C0FE90A}" type="slidenum">
              <a:rPr lang="en-US" smtClean="0"/>
              <a:pPr/>
              <a:t>27</a:t>
            </a:fld>
            <a:endParaRPr lang="en-US"/>
          </a:p>
        </p:txBody>
      </p:sp>
    </p:spTree>
    <p:extLst>
      <p:ext uri="{BB962C8B-B14F-4D97-AF65-F5344CB8AC3E}">
        <p14:creationId xmlns:p14="http://schemas.microsoft.com/office/powerpoint/2010/main" val="297655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6" presetClass="entr" presetSubtype="16"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circle(in)">
                                      <p:cBhvr>
                                        <p:cTn id="16" dur="2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1000"/>
                                        <p:tgtEl>
                                          <p:spTgt spid="3">
                                            <p:txEl>
                                              <p:pRg st="5" end="5"/>
                                            </p:txEl>
                                          </p:spTgt>
                                        </p:tgtEl>
                                      </p:cBhvr>
                                    </p:animEffect>
                                    <p:anim calcmode="lin" valueType="num">
                                      <p:cBhvr>
                                        <p:cTn id="2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1000"/>
                                        <p:tgtEl>
                                          <p:spTgt spid="3">
                                            <p:txEl>
                                              <p:pRg st="6" end="6"/>
                                            </p:txEl>
                                          </p:spTgt>
                                        </p:tgtEl>
                                      </p:cBhvr>
                                    </p:animEffect>
                                    <p:anim calcmode="lin" valueType="num">
                                      <p:cBhvr>
                                        <p:cTn id="3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6E7DD19-733F-4CAB-AD06-1798681967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5457" y="152400"/>
            <a:ext cx="1896543" cy="2613015"/>
          </a:xfrm>
          <a:prstGeom prst="rect">
            <a:avLst/>
          </a:prstGeom>
        </p:spPr>
      </p:pic>
      <p:sp>
        <p:nvSpPr>
          <p:cNvPr id="2" name="Title 1">
            <a:extLst>
              <a:ext uri="{FF2B5EF4-FFF2-40B4-BE49-F238E27FC236}">
                <a16:creationId xmlns:a16="http://schemas.microsoft.com/office/drawing/2014/main" id="{7024F452-29B5-4F99-A01A-D75AE3590390}"/>
              </a:ext>
            </a:extLst>
          </p:cNvPr>
          <p:cNvSpPr>
            <a:spLocks noGrp="1"/>
          </p:cNvSpPr>
          <p:nvPr>
            <p:ph type="title"/>
          </p:nvPr>
        </p:nvSpPr>
        <p:spPr/>
        <p:txBody>
          <a:bodyPr/>
          <a:lstStyle/>
          <a:p>
            <a:pPr algn="ctr"/>
            <a:r>
              <a:rPr lang="en-GB" sz="3600" i="1" dirty="0" err="1">
                <a:effectLst>
                  <a:reflection blurRad="6350" stA="55000" endA="300" endPos="45500" dir="5400000" sy="-100000" algn="bl" rotWithShape="0"/>
                </a:effectLst>
              </a:rPr>
              <a:t>Emergentism</a:t>
            </a:r>
            <a:endParaRPr lang="en-US" sz="3600" i="1" dirty="0">
              <a:effectLst>
                <a:reflection blurRad="6350" stA="55000" endA="300" endPos="45500" dir="5400000" sy="-100000" algn="bl" rotWithShape="0"/>
              </a:effectLst>
            </a:endParaRPr>
          </a:p>
        </p:txBody>
      </p:sp>
      <p:sp>
        <p:nvSpPr>
          <p:cNvPr id="3" name="Content Placeholder 2">
            <a:extLst>
              <a:ext uri="{FF2B5EF4-FFF2-40B4-BE49-F238E27FC236}">
                <a16:creationId xmlns:a16="http://schemas.microsoft.com/office/drawing/2014/main" id="{B900A80F-FAFD-4340-ADB5-A581BFE43DE8}"/>
              </a:ext>
            </a:extLst>
          </p:cNvPr>
          <p:cNvSpPr>
            <a:spLocks noGrp="1"/>
          </p:cNvSpPr>
          <p:nvPr>
            <p:ph idx="1"/>
          </p:nvPr>
        </p:nvSpPr>
        <p:spPr>
          <a:xfrm>
            <a:off x="369277" y="956189"/>
            <a:ext cx="10363200" cy="5135564"/>
          </a:xfrm>
        </p:spPr>
        <p:txBody>
          <a:bodyPr/>
          <a:lstStyle/>
          <a:p>
            <a:pPr algn="l"/>
            <a:r>
              <a:rPr lang="en-US" b="0" i="0" u="none" strike="noStrike" baseline="0" dirty="0">
                <a:latin typeface="URWPalladioL-Roma"/>
              </a:rPr>
              <a:t>One might define </a:t>
            </a:r>
            <a:r>
              <a:rPr lang="en-US" b="0" i="0" u="none" strike="noStrike" baseline="0" dirty="0">
                <a:latin typeface="URWPalladioL-Ital"/>
              </a:rPr>
              <a:t>emergent phenomena </a:t>
            </a:r>
            <a:r>
              <a:rPr lang="en-US" b="0" i="0" u="none" strike="noStrike" baseline="0" dirty="0">
                <a:latin typeface="URWPalladioL-Roma"/>
              </a:rPr>
              <a:t>as those features of Nature which don’t readily admit explanation solely in terms of known or conjectured rules. </a:t>
            </a:r>
          </a:p>
          <a:p>
            <a:pPr algn="l"/>
            <a:r>
              <a:rPr lang="en-US" b="0" i="0" u="none" strike="noStrike" baseline="0" dirty="0">
                <a:latin typeface="URWPalladioL-Roma"/>
              </a:rPr>
              <a:t>The concept is at least as old as Aristotle (384-322 BC), who argued that a compound item can have (emergent) properties in the whole which are not explicable merely through the independent actions of the item’s constituent parts. </a:t>
            </a:r>
          </a:p>
          <a:p>
            <a:pPr algn="l"/>
            <a:r>
              <a:rPr lang="en-US" b="0" i="0" u="none" strike="noStrike" baseline="0" dirty="0">
                <a:latin typeface="URWPalladioL-Roma"/>
              </a:rPr>
              <a:t>His view is often represented by the statement: </a:t>
            </a:r>
          </a:p>
          <a:p>
            <a:pPr marL="0" indent="0" algn="l">
              <a:spcBef>
                <a:spcPts val="0"/>
              </a:spcBef>
              <a:buNone/>
            </a:pPr>
            <a:r>
              <a:rPr lang="en-US" dirty="0">
                <a:latin typeface="URWPalladioL-Roma"/>
              </a:rPr>
              <a:t>	</a:t>
            </a:r>
            <a:r>
              <a:rPr lang="en-US" b="0" i="0" u="none" strike="noStrike" baseline="0" dirty="0">
                <a:latin typeface="URWPalladioL-Roma"/>
              </a:rPr>
              <a:t>“The whole is more than the sum of its parts”.</a:t>
            </a:r>
          </a:p>
          <a:p>
            <a:r>
              <a:rPr lang="en-US" b="0" i="0" u="none" strike="noStrike" baseline="0" dirty="0">
                <a:latin typeface="URWPalladioL-Roma"/>
              </a:rPr>
              <a:t>In this sense, </a:t>
            </a:r>
            <a:r>
              <a:rPr lang="en-US" sz="2400" i="1" u="none" strike="noStrike" baseline="0" dirty="0">
                <a:ln w="0"/>
                <a:solidFill>
                  <a:schemeClr val="accent1"/>
                </a:solidFill>
                <a:effectLst>
                  <a:outerShdw blurRad="38100" dist="25400" dir="5400000" algn="ctr" rotWithShape="0">
                    <a:srgbClr val="6E747A">
                      <a:alpha val="43000"/>
                    </a:srgbClr>
                  </a:outerShdw>
                </a:effectLst>
                <a:latin typeface="URWPalladioL-Ital"/>
              </a:rPr>
              <a:t>emergence</a:t>
            </a:r>
            <a:r>
              <a:rPr lang="en-US" b="0" i="0" u="none" strike="noStrike" baseline="0" dirty="0">
                <a:latin typeface="URWPalladioL-Ital"/>
              </a:rPr>
              <a:t> </a:t>
            </a:r>
            <a:r>
              <a:rPr lang="en-US" b="0" i="0" u="none" strike="noStrike" baseline="0" dirty="0">
                <a:latin typeface="URWPalladioL-Roma"/>
              </a:rPr>
              <a:t>has its origins in the Greek “</a:t>
            </a:r>
            <a:r>
              <a:rPr lang="en-US" b="0" i="0" u="none" strike="noStrike" baseline="0" dirty="0" err="1">
                <a:latin typeface="URWPalladioL-Roma"/>
              </a:rPr>
              <a:t>sunergos</a:t>
            </a:r>
            <a:r>
              <a:rPr lang="en-US" b="0" i="0" u="none" strike="noStrike" baseline="0" dirty="0">
                <a:latin typeface="URWPalladioL-Roma"/>
              </a:rPr>
              <a:t>”: “together” plus “working”</a:t>
            </a:r>
            <a:r>
              <a:rPr lang="en-US" b="0" i="0" u="none" strike="noStrike" dirty="0">
                <a:latin typeface="URWPalladioL-Roma"/>
              </a:rPr>
              <a:t> = </a:t>
            </a:r>
            <a:r>
              <a:rPr lang="en-US" b="0" i="0" u="none" strike="noStrike" baseline="0" dirty="0">
                <a:latin typeface="URWPalladioL-Roma"/>
              </a:rPr>
              <a:t>origin of our concept of synergy (</a:t>
            </a:r>
            <a:r>
              <a:rPr lang="ja-JP" altLang="en-US" dirty="0">
                <a:latin typeface="URWPalladioL-Roma"/>
              </a:rPr>
              <a:t>协同效应</a:t>
            </a:r>
            <a:r>
              <a:rPr lang="en-US" b="0" i="0" u="none" strike="noStrike" baseline="0" dirty="0">
                <a:latin typeface="URWPalladioL-Roma"/>
              </a:rPr>
              <a:t>), </a:t>
            </a:r>
            <a:r>
              <a:rPr lang="en-US" b="0" i="1" u="none" strike="noStrike" baseline="0" dirty="0">
                <a:latin typeface="URWPalladioL-Ital"/>
              </a:rPr>
              <a:t>viz</a:t>
            </a:r>
            <a:r>
              <a:rPr lang="en-US" b="0" i="0" u="none" strike="noStrike" baseline="0" dirty="0">
                <a:latin typeface="URWPalladioL-Roma"/>
              </a:rPr>
              <a:t>. things working </a:t>
            </a:r>
            <a:r>
              <a:rPr lang="en-US" b="0" i="0" u="none" strike="noStrike" baseline="0" dirty="0">
                <a:latin typeface="URWPalladioL-Ital"/>
              </a:rPr>
              <a:t>together </a:t>
            </a:r>
            <a:r>
              <a:rPr lang="en-US" b="0" i="0" u="none" strike="noStrike" baseline="0" dirty="0">
                <a:latin typeface="URWPalladioL-Roma"/>
              </a:rPr>
              <a:t>more effectively than could be anticipated from their independent actions in isolation. </a:t>
            </a:r>
          </a:p>
          <a:p>
            <a:pPr algn="l"/>
            <a:r>
              <a:rPr lang="en-US" b="0" i="0" u="none" strike="noStrike" baseline="0" dirty="0">
                <a:latin typeface="URWPalladioL-Roma"/>
              </a:rPr>
              <a:t>This perspective is typically contrasted with that described as </a:t>
            </a:r>
            <a:r>
              <a:rPr lang="en-US" b="0" i="0" u="none" strike="noStrike" baseline="0" dirty="0">
                <a:latin typeface="URWPalladioL-Ital"/>
              </a:rPr>
              <a:t>reductionism</a:t>
            </a:r>
            <a:r>
              <a:rPr lang="en-US" b="0" i="0" u="none" strike="noStrike" baseline="0" dirty="0">
                <a:latin typeface="URWPalladioL-Roma"/>
              </a:rPr>
              <a:t>; namely, the view that everything in Nature can ultimately be viewed as no more complex in principle than, </a:t>
            </a:r>
          </a:p>
          <a:p>
            <a:pPr marL="800100" lvl="2" indent="0">
              <a:spcBef>
                <a:spcPts val="0"/>
              </a:spcBef>
              <a:buNone/>
            </a:pPr>
            <a:r>
              <a:rPr lang="en-US" sz="2200" b="0" i="1" u="none" strike="noStrike" baseline="0" dirty="0">
                <a:latin typeface="URWPalladioL-Roma"/>
              </a:rPr>
              <a:t>e.g</a:t>
            </a:r>
            <a:r>
              <a:rPr lang="en-US" sz="2200" b="0" i="0" u="none" strike="noStrike" baseline="0" dirty="0">
                <a:latin typeface="URWPalladioL-Roma"/>
              </a:rPr>
              <a:t>. a (very good) watch, which is clearly a complex object; but, equally clearly, not more than the sum of its parts.</a:t>
            </a:r>
            <a:endParaRPr lang="en-US" sz="2200" dirty="0"/>
          </a:p>
        </p:txBody>
      </p:sp>
      <p:sp>
        <p:nvSpPr>
          <p:cNvPr id="4" name="Date Placeholder 3">
            <a:extLst>
              <a:ext uri="{FF2B5EF4-FFF2-40B4-BE49-F238E27FC236}">
                <a16:creationId xmlns:a16="http://schemas.microsoft.com/office/drawing/2014/main" id="{CA544812-8FC2-461D-9ED3-B8083B46259C}"/>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37CBAB5C-D9E9-45A1-8FC5-B2A0C7F552CF}"/>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239276AF-1A0C-45F5-8AB4-E92A0E48B11A}"/>
              </a:ext>
            </a:extLst>
          </p:cNvPr>
          <p:cNvSpPr>
            <a:spLocks noGrp="1"/>
          </p:cNvSpPr>
          <p:nvPr>
            <p:ph type="sldNum" sz="quarter" idx="12"/>
          </p:nvPr>
        </p:nvSpPr>
        <p:spPr/>
        <p:txBody>
          <a:bodyPr/>
          <a:lstStyle/>
          <a:p>
            <a:fld id="{87034D8C-3CB4-402A-BC46-2AB14C0FE90A}" type="slidenum">
              <a:rPr lang="en-US" smtClean="0"/>
              <a:pPr/>
              <a:t>28</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91B825-FD96-20B4-F27C-08BE5ACB6FE5}"/>
                  </a:ext>
                </a:extLst>
              </p:cNvPr>
              <p:cNvSpPr txBox="1"/>
              <p:nvPr/>
            </p:nvSpPr>
            <p:spPr>
              <a:xfrm>
                <a:off x="369277" y="956189"/>
                <a:ext cx="9926180" cy="2600455"/>
              </a:xfrm>
              <a:prstGeom prst="rect">
                <a:avLst/>
              </a:prstGeom>
              <a:solidFill>
                <a:schemeClr val="bg1"/>
              </a:solidFill>
            </p:spPr>
            <p:txBody>
              <a:bodyPr wrap="square" rtlCol="0">
                <a:spAutoFit/>
              </a:bodyPr>
              <a:lstStyle/>
              <a:p>
                <a:pPr algn="ctr"/>
                <a:r>
                  <a:rPr lang="en-US" sz="4000" dirty="0">
                    <a:ln w="0"/>
                    <a:solidFill>
                      <a:srgbClr val="C00000"/>
                    </a:solidFill>
                    <a:effectLst>
                      <a:outerShdw blurRad="38100" dist="25400" dir="5400000" algn="ctr" rotWithShape="0">
                        <a:srgbClr val="6E747A">
                          <a:alpha val="43000"/>
                        </a:srgbClr>
                      </a:outerShdw>
                    </a:effectLst>
                  </a:rPr>
                  <a:t>How does simplicity (e.g. </a:t>
                </a:r>
                <a14:m>
                  <m:oMath xmlns:m="http://schemas.openxmlformats.org/officeDocument/2006/math">
                    <m:sSub>
                      <m:sSubPr>
                        <m:ctrlPr>
                          <a:rPr lang="en-AU" sz="4000" b="0" i="1" smtClean="0">
                            <a:ln w="0"/>
                            <a:solidFill>
                              <a:srgbClr val="C00000"/>
                            </a:solidFill>
                            <a:effectLst>
                              <a:outerShdw blurRad="38100" dist="25400" dir="5400000" algn="ctr" rotWithShape="0">
                                <a:srgbClr val="6E747A">
                                  <a:alpha val="43000"/>
                                </a:srgbClr>
                              </a:outerShdw>
                            </a:effectLst>
                            <a:latin typeface="Cambria Math" panose="02040503050406030204" pitchFamily="18" charset="0"/>
                          </a:rPr>
                        </m:ctrlPr>
                      </m:sSubPr>
                      <m:e>
                        <m:r>
                          <a:rPr lang="en-AU" sz="4000" b="0" i="1" smtClean="0">
                            <a:ln w="0"/>
                            <a:solidFill>
                              <a:srgbClr val="C00000"/>
                            </a:solidFill>
                            <a:effectLst>
                              <a:outerShdw blurRad="38100" dist="25400" dir="5400000" algn="ctr" rotWithShape="0">
                                <a:srgbClr val="6E747A">
                                  <a:alpha val="43000"/>
                                </a:srgbClr>
                              </a:outerShdw>
                            </a:effectLst>
                            <a:latin typeface="Cambria Math" panose="02040503050406030204" pitchFamily="18" charset="0"/>
                          </a:rPr>
                          <m:t>𝐿</m:t>
                        </m:r>
                      </m:e>
                      <m:sub>
                        <m:r>
                          <m:rPr>
                            <m:sty m:val="p"/>
                          </m:rPr>
                          <a:rPr lang="en-AU" sz="4000" b="0" i="0" smtClean="0">
                            <a:ln w="0"/>
                            <a:solidFill>
                              <a:srgbClr val="C00000"/>
                            </a:solidFill>
                            <a:effectLst>
                              <a:outerShdw blurRad="38100" dist="25400" dir="5400000" algn="ctr" rotWithShape="0">
                                <a:srgbClr val="6E747A">
                                  <a:alpha val="43000"/>
                                </a:srgbClr>
                              </a:outerShdw>
                            </a:effectLst>
                            <a:latin typeface="Cambria Math" panose="02040503050406030204" pitchFamily="18" charset="0"/>
                          </a:rPr>
                          <m:t>StandardModel</m:t>
                        </m:r>
                      </m:sub>
                    </m:sSub>
                  </m:oMath>
                </a14:m>
                <a:r>
                  <a:rPr lang="en-US" sz="4000" dirty="0">
                    <a:ln w="0"/>
                    <a:solidFill>
                      <a:srgbClr val="C00000"/>
                    </a:solidFill>
                    <a:effectLst>
                      <a:outerShdw blurRad="38100" dist="25400" dir="5400000" algn="ctr" rotWithShape="0">
                        <a:srgbClr val="6E747A">
                          <a:alpha val="43000"/>
                        </a:srgbClr>
                      </a:outerShdw>
                    </a:effectLst>
                  </a:rPr>
                  <a:t>) </a:t>
                </a:r>
              </a:p>
              <a:p>
                <a:pPr algn="ctr"/>
                <a:r>
                  <a:rPr lang="en-US" sz="4000" dirty="0">
                    <a:ln w="0"/>
                    <a:solidFill>
                      <a:srgbClr val="C00000"/>
                    </a:solidFill>
                    <a:effectLst>
                      <a:outerShdw blurRad="38100" dist="25400" dir="5400000" algn="ctr" rotWithShape="0">
                        <a:srgbClr val="6E747A">
                          <a:alpha val="43000"/>
                        </a:srgbClr>
                      </a:outerShdw>
                    </a:effectLst>
                  </a:rPr>
                  <a:t>beget elegant complexity </a:t>
                </a:r>
              </a:p>
              <a:p>
                <a:pPr algn="ctr"/>
                <a:r>
                  <a:rPr lang="en-US" sz="4000" dirty="0">
                    <a:ln w="0"/>
                    <a:solidFill>
                      <a:srgbClr val="C00000"/>
                    </a:solidFill>
                    <a:effectLst>
                      <a:outerShdw blurRad="38100" dist="25400" dir="5400000" algn="ctr" rotWithShape="0">
                        <a:srgbClr val="6E747A">
                          <a:alpha val="43000"/>
                        </a:srgbClr>
                      </a:outerShdw>
                    </a:effectLst>
                  </a:rPr>
                  <a:t>in the emergence of </a:t>
                </a:r>
              </a:p>
              <a:p>
                <a:pPr algn="ctr"/>
                <a:r>
                  <a:rPr lang="en-US" sz="4000" dirty="0">
                    <a:ln w="0"/>
                    <a:solidFill>
                      <a:srgbClr val="C00000"/>
                    </a:solidFill>
                    <a:effectLst>
                      <a:outerShdw blurRad="38100" dist="25400" dir="5400000" algn="ctr" rotWithShape="0">
                        <a:srgbClr val="6E747A">
                          <a:alpha val="43000"/>
                        </a:srgbClr>
                      </a:outerShdw>
                    </a:effectLst>
                  </a:rPr>
                  <a:t>the most fundamental structures in Nature?</a:t>
                </a:r>
                <a:endParaRPr lang="en-AU" sz="4000" dirty="0">
                  <a:ln w="0"/>
                  <a:solidFill>
                    <a:srgbClr val="C00000"/>
                  </a:solidFill>
                  <a:effectLst>
                    <a:outerShdw blurRad="38100" dist="25400" dir="5400000" algn="ctr" rotWithShape="0">
                      <a:srgbClr val="6E747A">
                        <a:alpha val="43000"/>
                      </a:srgbClr>
                    </a:outerShdw>
                  </a:effectLst>
                </a:endParaRPr>
              </a:p>
            </p:txBody>
          </p:sp>
        </mc:Choice>
        <mc:Fallback xmlns="">
          <p:sp>
            <p:nvSpPr>
              <p:cNvPr id="7" name="TextBox 6">
                <a:extLst>
                  <a:ext uri="{FF2B5EF4-FFF2-40B4-BE49-F238E27FC236}">
                    <a16:creationId xmlns:a16="http://schemas.microsoft.com/office/drawing/2014/main" id="{D891B825-FD96-20B4-F27C-08BE5ACB6FE5}"/>
                  </a:ext>
                </a:extLst>
              </p:cNvPr>
              <p:cNvSpPr txBox="1">
                <a:spLocks noRot="1" noChangeAspect="1" noMove="1" noResize="1" noEditPoints="1" noAdjustHandles="1" noChangeArrowheads="1" noChangeShapeType="1" noTextEdit="1"/>
              </p:cNvSpPr>
              <p:nvPr/>
            </p:nvSpPr>
            <p:spPr>
              <a:xfrm>
                <a:off x="369277" y="956189"/>
                <a:ext cx="9926180" cy="2600455"/>
              </a:xfrm>
              <a:prstGeom prst="rect">
                <a:avLst/>
              </a:prstGeom>
              <a:blipFill>
                <a:blip r:embed="rId3"/>
                <a:stretch>
                  <a:fillRect t="-4460" b="-9155"/>
                </a:stretch>
              </a:blipFill>
            </p:spPr>
            <p:txBody>
              <a:bodyPr/>
              <a:lstStyle/>
              <a:p>
                <a:r>
                  <a:rPr lang="en-AU">
                    <a:noFill/>
                  </a:rPr>
                  <a:t> </a:t>
                </a:r>
              </a:p>
            </p:txBody>
          </p:sp>
        </mc:Fallback>
      </mc:AlternateContent>
    </p:spTree>
    <p:extLst>
      <p:ext uri="{BB962C8B-B14F-4D97-AF65-F5344CB8AC3E}">
        <p14:creationId xmlns:p14="http://schemas.microsoft.com/office/powerpoint/2010/main" val="96987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B2CA3-276A-8BF2-8D4C-7322CA113DB2}"/>
              </a:ext>
            </a:extLst>
          </p:cNvPr>
          <p:cNvSpPr>
            <a:spLocks noGrp="1"/>
          </p:cNvSpPr>
          <p:nvPr>
            <p:ph type="title"/>
          </p:nvPr>
        </p:nvSpPr>
        <p:spPr/>
        <p:txBody>
          <a:bodyPr/>
          <a:lstStyle/>
          <a:p>
            <a:pPr algn="ctr"/>
            <a:r>
              <a:rPr lang="en-AU" sz="3200" b="0" i="1" dirty="0">
                <a:ln w="0"/>
                <a:solidFill>
                  <a:schemeClr val="accent1"/>
                </a:solidFill>
                <a:effectLst>
                  <a:outerShdw blurRad="38100" dist="25400" dir="5400000" algn="ctr" rotWithShape="0">
                    <a:srgbClr val="6E747A">
                      <a:alpha val="43000"/>
                    </a:srgbClr>
                  </a:outerShdw>
                </a:effectLst>
              </a:rPr>
              <a:t>Strong Interactions in the Standard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95CD77-871F-C79D-FDB6-C40B5B6CDA9D}"/>
                  </a:ext>
                </a:extLst>
              </p:cNvPr>
              <p:cNvSpPr>
                <a:spLocks noGrp="1"/>
              </p:cNvSpPr>
              <p:nvPr>
                <p:ph idx="1"/>
              </p:nvPr>
            </p:nvSpPr>
            <p:spPr>
              <a:xfrm>
                <a:off x="609600" y="1143000"/>
                <a:ext cx="10972800" cy="3382964"/>
              </a:xfrm>
            </p:spPr>
            <p:txBody>
              <a:bodyPr/>
              <a:lstStyle/>
              <a:p>
                <a:r>
                  <a:rPr lang="en-AU" dirty="0"/>
                  <a:t>                 Supposed to be described by quantum chromodynamics (QCD)</a:t>
                </a:r>
              </a:p>
              <a:p>
                <a:endParaRPr lang="en-AU" dirty="0"/>
              </a:p>
              <a:p>
                <a:endParaRPr lang="en-AU" dirty="0"/>
              </a:p>
              <a:p>
                <a:endParaRPr lang="en-AU" dirty="0"/>
              </a:p>
              <a:p>
                <a:endParaRPr lang="en-AU" dirty="0"/>
              </a:p>
              <a:p>
                <a:endParaRPr lang="en-AU" dirty="0"/>
              </a:p>
              <a:p>
                <a:r>
                  <a:rPr lang="en-GB" dirty="0"/>
                  <a:t>One-line Lagrangian – expressed in terms of massless gluon (</a:t>
                </a:r>
                <a14:m>
                  <m:oMath xmlns:m="http://schemas.openxmlformats.org/officeDocument/2006/math">
                    <m:sSubSup>
                      <m:sSubSupPr>
                        <m:ctrlPr>
                          <a:rPr lang="en-AU" b="0" i="1" smtClean="0">
                            <a:latin typeface="Cambria Math" panose="02040503050406030204" pitchFamily="18" charset="0"/>
                          </a:rPr>
                        </m:ctrlPr>
                      </m:sSubSupPr>
                      <m:e>
                        <m:r>
                          <a:rPr lang="en-AU" b="0" i="1" smtClean="0">
                            <a:latin typeface="Cambria Math" panose="02040503050406030204" pitchFamily="18" charset="0"/>
                          </a:rPr>
                          <m:t>𝐴</m:t>
                        </m:r>
                      </m:e>
                      <m:sub>
                        <m:r>
                          <a:rPr lang="en-AU" b="0" i="1" smtClean="0">
                            <a:latin typeface="Cambria Math" panose="02040503050406030204" pitchFamily="18" charset="0"/>
                          </a:rPr>
                          <m:t>𝜇</m:t>
                        </m:r>
                      </m:sub>
                      <m:sup>
                        <m:r>
                          <a:rPr lang="en-AU" b="0" i="1" smtClean="0">
                            <a:latin typeface="Cambria Math" panose="02040503050406030204" pitchFamily="18" charset="0"/>
                          </a:rPr>
                          <m:t>𝑎</m:t>
                        </m:r>
                      </m:sup>
                    </m:sSubSup>
                  </m:oMath>
                </a14:m>
                <a:r>
                  <a:rPr lang="en-GB" dirty="0"/>
                  <a:t>) and Higgs-mass quark (</a:t>
                </a:r>
                <a14:m>
                  <m:oMath xmlns:m="http://schemas.openxmlformats.org/officeDocument/2006/math">
                    <m:r>
                      <a:rPr lang="en-AU" b="0" i="1" smtClean="0">
                        <a:latin typeface="Cambria Math" panose="02040503050406030204" pitchFamily="18" charset="0"/>
                      </a:rPr>
                      <m:t>𝜓</m:t>
                    </m:r>
                  </m:oMath>
                </a14:m>
                <a:r>
                  <a:rPr lang="en-GB" dirty="0"/>
                  <a:t>) </a:t>
                </a:r>
                <a:r>
                  <a:rPr lang="en-GB" dirty="0" err="1"/>
                  <a:t>partons</a:t>
                </a:r>
                <a:r>
                  <a:rPr lang="en-GB" dirty="0"/>
                  <a:t> … </a:t>
                </a:r>
                <a14:m>
                  <m:oMath xmlns:m="http://schemas.openxmlformats.org/officeDocument/2006/math">
                    <m:r>
                      <a:rPr lang="en-AU" b="0" i="1" smtClean="0">
                        <a:latin typeface="Cambria Math" panose="02040503050406030204" pitchFamily="18" charset="0"/>
                      </a:rPr>
                      <m:t>𝑎</m:t>
                    </m:r>
                    <m:r>
                      <a:rPr lang="en-AU" b="0" i="1" smtClean="0">
                        <a:latin typeface="Cambria Math" panose="02040503050406030204" pitchFamily="18" charset="0"/>
                      </a:rPr>
                      <m:t>=</m:t>
                    </m:r>
                    <m:r>
                      <a:rPr lang="en-AU" b="0" i="1" smtClean="0">
                        <a:latin typeface="Cambria Math" panose="02040503050406030204" pitchFamily="18" charset="0"/>
                      </a:rPr>
                      <m:t>1</m:t>
                    </m:r>
                    <m:r>
                      <a:rPr lang="en-AU" b="0" i="1" smtClean="0">
                        <a:latin typeface="Cambria Math" panose="02040503050406030204" pitchFamily="18" charset="0"/>
                      </a:rPr>
                      <m:t>, …, </m:t>
                    </m:r>
                    <m:r>
                      <a:rPr lang="en-AU" b="0" i="1" smtClean="0">
                        <a:latin typeface="Cambria Math" panose="02040503050406030204" pitchFamily="18" charset="0"/>
                      </a:rPr>
                      <m:t>8</m:t>
                    </m:r>
                  </m:oMath>
                </a14:m>
                <a:r>
                  <a:rPr lang="en-GB" dirty="0"/>
                  <a:t> is the “colour” index</a:t>
                </a:r>
              </a:p>
              <a:p>
                <a:r>
                  <a:rPr lang="en-GB" dirty="0"/>
                  <a:t>1973 </a:t>
                </a:r>
              </a:p>
              <a:p>
                <a:pPr lvl="1">
                  <a:buFont typeface="Wingdings" panose="05000000000000000000" pitchFamily="2" charset="2"/>
                  <a:buChar char="ü"/>
                </a:pPr>
                <a:r>
                  <a:rPr lang="en-US" sz="2200" dirty="0"/>
                  <a:t>In his first published article, Hugh David Politzer described the phenomenon of asymptotic freedom in QCD: the closer quarks are to each other, the weaker the strong interaction between them will be</a:t>
                </a:r>
              </a:p>
              <a:p>
                <a:pPr lvl="1">
                  <a:buFont typeface="Wingdings" panose="05000000000000000000" pitchFamily="2" charset="2"/>
                  <a:buChar char="ü"/>
                </a:pPr>
                <a:r>
                  <a:rPr lang="en-US" sz="2200" dirty="0"/>
                  <a:t>Same issue of Phys. Rev. Lett., David Gross and Frank Wilczek published the same result</a:t>
                </a:r>
              </a:p>
              <a:p>
                <a:endParaRPr lang="en-US" sz="2000" dirty="0"/>
              </a:p>
              <a:p>
                <a:endParaRPr lang="en-GB" sz="2000" dirty="0"/>
              </a:p>
              <a:p>
                <a:endParaRPr lang="en-AU" dirty="0"/>
              </a:p>
            </p:txBody>
          </p:sp>
        </mc:Choice>
        <mc:Fallback xmlns="">
          <p:sp>
            <p:nvSpPr>
              <p:cNvPr id="3" name="Content Placeholder 2">
                <a:extLst>
                  <a:ext uri="{FF2B5EF4-FFF2-40B4-BE49-F238E27FC236}">
                    <a16:creationId xmlns:a16="http://schemas.microsoft.com/office/drawing/2014/main" id="{9595CD77-871F-C79D-FDB6-C40B5B6CDA9D}"/>
                  </a:ext>
                </a:extLst>
              </p:cNvPr>
              <p:cNvSpPr>
                <a:spLocks noGrp="1" noRot="1" noChangeAspect="1" noMove="1" noResize="1" noEditPoints="1" noAdjustHandles="1" noChangeArrowheads="1" noChangeShapeType="1" noTextEdit="1"/>
              </p:cNvSpPr>
              <p:nvPr>
                <p:ph idx="1"/>
              </p:nvPr>
            </p:nvSpPr>
            <p:spPr>
              <a:xfrm>
                <a:off x="609600" y="1143000"/>
                <a:ext cx="10972800" cy="3382964"/>
              </a:xfrm>
              <a:blipFill>
                <a:blip r:embed="rId2"/>
                <a:stretch>
                  <a:fillRect l="-611" t="-1264" b="-54152"/>
                </a:stretch>
              </a:blipFill>
            </p:spPr>
            <p:txBody>
              <a:bodyPr/>
              <a:lstStyle/>
              <a:p>
                <a:r>
                  <a:rPr lang="en-AU">
                    <a:noFill/>
                  </a:rPr>
                  <a:t> </a:t>
                </a:r>
              </a:p>
            </p:txBody>
          </p:sp>
        </mc:Fallback>
      </mc:AlternateContent>
      <p:sp>
        <p:nvSpPr>
          <p:cNvPr id="4" name="Date Placeholder 3">
            <a:extLst>
              <a:ext uri="{FF2B5EF4-FFF2-40B4-BE49-F238E27FC236}">
                <a16:creationId xmlns:a16="http://schemas.microsoft.com/office/drawing/2014/main" id="{F90BCFA3-BAAF-577C-300F-89DB6CE3DC8D}"/>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AF2C9142-3F41-5B91-F2F4-79402220980A}"/>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CCCBB4EC-3D49-B463-BB82-F56FF865E080}"/>
              </a:ext>
            </a:extLst>
          </p:cNvPr>
          <p:cNvSpPr>
            <a:spLocks noGrp="1"/>
          </p:cNvSpPr>
          <p:nvPr>
            <p:ph type="sldNum" sz="quarter" idx="12"/>
          </p:nvPr>
        </p:nvSpPr>
        <p:spPr/>
        <p:txBody>
          <a:bodyPr/>
          <a:lstStyle/>
          <a:p>
            <a:fld id="{87034D8C-3CB4-402A-BC46-2AB14C0FE90A}" type="slidenum">
              <a:rPr lang="en-US" smtClean="0"/>
              <a:pPr/>
              <a:t>29</a:t>
            </a:fld>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500CBB6-88A2-089F-BAB9-895CCDCB5966}"/>
                  </a:ext>
                </a:extLst>
              </p:cNvPr>
              <p:cNvSpPr/>
              <p:nvPr/>
            </p:nvSpPr>
            <p:spPr>
              <a:xfrm>
                <a:off x="2071158" y="1815548"/>
                <a:ext cx="8049684" cy="1600200"/>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𝐿</m:t>
                      </m:r>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4</m:t>
                          </m:r>
                        </m:den>
                      </m:f>
                      <m:sSubSup>
                        <m:sSubSup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𝐺</m:t>
                          </m:r>
                        </m:e>
                        <m:sub>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𝜇𝜈</m:t>
                          </m:r>
                        </m:sub>
                        <m:sup>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𝑎</m:t>
                          </m:r>
                        </m:sup>
                      </m:sSubSup>
                      <m:d>
                        <m:d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𝑥</m:t>
                          </m:r>
                        </m:e>
                      </m:d>
                      <m:sSubSup>
                        <m:sSubSup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𝐺</m:t>
                          </m:r>
                        </m:e>
                        <m:sub>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𝜇𝜈</m:t>
                          </m:r>
                        </m:sub>
                        <m:sup>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𝑎</m:t>
                          </m:r>
                        </m:sup>
                      </m:sSubSup>
                      <m:d>
                        <m:d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𝑥</m:t>
                          </m:r>
                        </m:e>
                      </m:d>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𝜓</m:t>
                          </m:r>
                        </m:e>
                      </m:acc>
                      <m:d>
                        <m:dPr>
                          <m:begChr m:val="["/>
                          <m:endChr m:val="]"/>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𝛾</m:t>
                          </m:r>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Cambria Math" panose="02040503050406030204" pitchFamily="18" charset="0"/>
                            </a:rPr>
                            <m:t>⋅</m:t>
                          </m:r>
                          <m:sSub>
                            <m:sSub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Calibri" panose="020F0502020204030204" pitchFamily="34" charset="0"/>
                                </a:rPr>
                                <m:t>𝜕</m:t>
                              </m:r>
                            </m:e>
                            <m:sub>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Calibri" panose="020F0502020204030204" pitchFamily="34" charset="0"/>
                                </a:rPr>
                                <m:t>𝑥</m:t>
                              </m:r>
                            </m:sub>
                          </m:sSub>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𝑚</m:t>
                          </m:r>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𝑖𝑔</m:t>
                          </m:r>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𝜆</m:t>
                                  </m:r>
                                </m:e>
                                <m:sup>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𝑎</m:t>
                                  </m:r>
                                </m:sup>
                              </m:sSup>
                            </m:num>
                            <m:den>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2</m:t>
                              </m:r>
                            </m:den>
                          </m:f>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𝛾</m:t>
                          </m:r>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Cambria Math" panose="02040503050406030204" pitchFamily="18" charset="0"/>
                            </a:rPr>
                            <m:t>⋅</m:t>
                          </m:r>
                          <m:sSup>
                            <m:sSup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𝐴</m:t>
                              </m:r>
                            </m:e>
                            <m:sup>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𝑎</m:t>
                              </m:r>
                            </m:sup>
                          </m:sSup>
                          <m:d>
                            <m:d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𝑥</m:t>
                              </m:r>
                            </m:e>
                          </m:d>
                        </m:e>
                      </m:d>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𝜓</m:t>
                      </m:r>
                      <m:d>
                        <m:d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𝑥</m:t>
                          </m:r>
                        </m:e>
                      </m:d>
                    </m:oMath>
                  </m:oMathPara>
                </a14:m>
                <a:endParaRPr lang="en-US" sz="16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Sup>
                        <m:sSubSup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𝐺</m:t>
                          </m:r>
                        </m:e>
                        <m:sub>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𝜇𝜈</m:t>
                          </m:r>
                        </m:sub>
                        <m:sup>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𝑎</m:t>
                          </m:r>
                        </m:sup>
                      </m:sSubSup>
                      <m:d>
                        <m:d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𝑥</m:t>
                          </m:r>
                        </m:e>
                      </m:d>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m:t>
                          </m:r>
                        </m:e>
                        <m:sub>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𝜇</m:t>
                          </m:r>
                        </m:sub>
                      </m:sSub>
                      <m:sSubSup>
                        <m:sSubSup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𝐴</m:t>
                          </m:r>
                        </m:e>
                        <m:sub>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𝜈</m:t>
                          </m:r>
                        </m:sub>
                        <m:sup>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𝑎</m:t>
                          </m:r>
                        </m:sup>
                      </m:sSubSup>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m:t>
                          </m:r>
                        </m:e>
                        <m:sub>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𝜈</m:t>
                          </m:r>
                        </m:sub>
                      </m:sSub>
                      <m:sSubSup>
                        <m:sSubSup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𝐴</m:t>
                          </m:r>
                        </m:e>
                        <m:sub>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𝜇</m:t>
                          </m:r>
                        </m:sub>
                        <m:sup>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𝑎</m:t>
                          </m:r>
                        </m:sup>
                      </m:sSubSup>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𝑓</m:t>
                          </m:r>
                        </m:e>
                        <m:sup>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𝑎𝑏𝑐</m:t>
                          </m:r>
                        </m:sup>
                      </m:sSup>
                      <m:sSubSup>
                        <m:sSubSup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𝐴</m:t>
                          </m:r>
                        </m:e>
                        <m:sub>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𝜇</m:t>
                          </m:r>
                        </m:sub>
                        <m:sup>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𝑏</m:t>
                          </m:r>
                        </m:sup>
                      </m:sSubSup>
                      <m:sSubSup>
                        <m:sSubSup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𝐴</m:t>
                          </m:r>
                        </m:e>
                        <m:sub>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𝜈</m:t>
                          </m:r>
                        </m:sub>
                        <m:sup>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𝑐</m:t>
                          </m:r>
                        </m:sup>
                      </m:sSubSup>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US" sz="16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Times New Roman" panose="02020603050405020304" pitchFamily="18" charset="0"/>
                </a:endParaRPr>
              </a:p>
              <a:p>
                <a:pPr algn="ctr">
                  <a:lnSpc>
                    <a:spcPct val="107000"/>
                  </a:lnSpc>
                  <a:spcAft>
                    <a:spcPts val="800"/>
                  </a:spcAft>
                </a:pPr>
                <a:r>
                  <a:rPr lang="en-US" sz="11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Times New Roman" panose="02020603050405020304" pitchFamily="18" charset="0"/>
                  </a:rPr>
                  <a:t> </a:t>
                </a:r>
              </a:p>
            </p:txBody>
          </p:sp>
        </mc:Choice>
        <mc:Fallback xmlns="">
          <p:sp>
            <p:nvSpPr>
              <p:cNvPr id="7" name="Rectangle 6">
                <a:extLst>
                  <a:ext uri="{FF2B5EF4-FFF2-40B4-BE49-F238E27FC236}">
                    <a16:creationId xmlns:a16="http://schemas.microsoft.com/office/drawing/2014/main" id="{F500CBB6-88A2-089F-BAB9-895CCDCB5966}"/>
                  </a:ext>
                </a:extLst>
              </p:cNvPr>
              <p:cNvSpPr>
                <a:spLocks noRot="1" noChangeAspect="1" noMove="1" noResize="1" noEditPoints="1" noAdjustHandles="1" noChangeArrowheads="1" noChangeShapeType="1" noTextEdit="1"/>
              </p:cNvSpPr>
              <p:nvPr/>
            </p:nvSpPr>
            <p:spPr>
              <a:xfrm>
                <a:off x="2071158" y="1815548"/>
                <a:ext cx="8049684" cy="1600200"/>
              </a:xfrm>
              <a:prstGeom prst="rect">
                <a:avLst/>
              </a:prstGeom>
              <a:blipFill>
                <a:blip r:embed="rId3"/>
                <a:stretch>
                  <a:fillRect/>
                </a:stretch>
              </a:blipFill>
              <a:ln>
                <a:solidFill>
                  <a:schemeClr val="bg1"/>
                </a:solidFill>
              </a:ln>
            </p:spPr>
            <p:txBody>
              <a:bodyPr/>
              <a:lstStyle/>
              <a:p>
                <a:r>
                  <a:rPr lang="en-AU">
                    <a:noFill/>
                  </a:rPr>
                  <a:t> </a:t>
                </a:r>
              </a:p>
            </p:txBody>
          </p:sp>
        </mc:Fallback>
      </mc:AlternateContent>
      <p:cxnSp>
        <p:nvCxnSpPr>
          <p:cNvPr id="9" name="Straight Arrow Connector 8">
            <a:extLst>
              <a:ext uri="{FF2B5EF4-FFF2-40B4-BE49-F238E27FC236}">
                <a16:creationId xmlns:a16="http://schemas.microsoft.com/office/drawing/2014/main" id="{31B1B7D3-0E68-77EE-BF8D-BED312E39A48}"/>
              </a:ext>
            </a:extLst>
          </p:cNvPr>
          <p:cNvCxnSpPr>
            <a:cxnSpLocks/>
          </p:cNvCxnSpPr>
          <p:nvPr/>
        </p:nvCxnSpPr>
        <p:spPr bwMode="auto">
          <a:xfrm flipH="1">
            <a:off x="6858000" y="1493837"/>
            <a:ext cx="3137371" cy="639763"/>
          </a:xfrm>
          <a:prstGeom prst="straightConnector1">
            <a:avLst/>
          </a:prstGeom>
          <a:noFill/>
          <a:ln w="19050" cap="flat" cmpd="sng" algn="ctr">
            <a:solidFill>
              <a:schemeClr val="accent3">
                <a:lumMod val="75000"/>
              </a:schemeClr>
            </a:solidFill>
            <a:prstDash val="solid"/>
            <a:round/>
            <a:headEnd type="none" w="med" len="med"/>
            <a:tailEnd type="triangle"/>
          </a:ln>
          <a:effectLst/>
        </p:spPr>
      </p:cxnSp>
      <p:sp>
        <p:nvSpPr>
          <p:cNvPr id="10" name="TextBox 9">
            <a:extLst>
              <a:ext uri="{FF2B5EF4-FFF2-40B4-BE49-F238E27FC236}">
                <a16:creationId xmlns:a16="http://schemas.microsoft.com/office/drawing/2014/main" id="{35A5BA84-EC21-A945-3E94-CAB8BF65D82B}"/>
              </a:ext>
            </a:extLst>
          </p:cNvPr>
          <p:cNvSpPr txBox="1"/>
          <p:nvPr/>
        </p:nvSpPr>
        <p:spPr>
          <a:xfrm>
            <a:off x="9995371" y="777497"/>
            <a:ext cx="1997663" cy="1200329"/>
          </a:xfrm>
          <a:prstGeom prst="rect">
            <a:avLst/>
          </a:prstGeom>
          <a:noFill/>
        </p:spPr>
        <p:txBody>
          <a:bodyPr wrap="none" rtlCol="0">
            <a:spAutoFit/>
          </a:bodyPr>
          <a:lstStyle/>
          <a:p>
            <a:r>
              <a:rPr lang="en-AU" dirty="0"/>
              <a:t>quark current mass</a:t>
            </a:r>
          </a:p>
          <a:p>
            <a:r>
              <a:rPr lang="en-AU" dirty="0"/>
              <a:t>generated by </a:t>
            </a:r>
          </a:p>
          <a:p>
            <a:r>
              <a:rPr lang="en-AU" dirty="0"/>
              <a:t>Higgs boson </a:t>
            </a:r>
          </a:p>
          <a:p>
            <a:r>
              <a:rPr lang="en-AU" dirty="0"/>
              <a:t>couplings into QCD</a:t>
            </a:r>
          </a:p>
        </p:txBody>
      </p:sp>
      <p:cxnSp>
        <p:nvCxnSpPr>
          <p:cNvPr id="12" name="Straight Arrow Connector 11">
            <a:extLst>
              <a:ext uri="{FF2B5EF4-FFF2-40B4-BE49-F238E27FC236}">
                <a16:creationId xmlns:a16="http://schemas.microsoft.com/office/drawing/2014/main" id="{B8A90723-5E31-2B97-2197-E070D1E4683A}"/>
              </a:ext>
            </a:extLst>
          </p:cNvPr>
          <p:cNvCxnSpPr>
            <a:cxnSpLocks/>
          </p:cNvCxnSpPr>
          <p:nvPr/>
        </p:nvCxnSpPr>
        <p:spPr bwMode="auto">
          <a:xfrm flipV="1">
            <a:off x="1524000" y="2407637"/>
            <a:ext cx="2438400" cy="546649"/>
          </a:xfrm>
          <a:prstGeom prst="straightConnector1">
            <a:avLst/>
          </a:prstGeom>
          <a:noFill/>
          <a:ln w="19050" cap="flat" cmpd="sng" algn="ctr">
            <a:solidFill>
              <a:schemeClr val="accent3">
                <a:lumMod val="75000"/>
              </a:schemeClr>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C55E9983-4662-975E-1366-05D94914B1BC}"/>
              </a:ext>
            </a:extLst>
          </p:cNvPr>
          <p:cNvCxnSpPr>
            <a:cxnSpLocks/>
          </p:cNvCxnSpPr>
          <p:nvPr/>
        </p:nvCxnSpPr>
        <p:spPr bwMode="auto">
          <a:xfrm>
            <a:off x="1524000" y="2954286"/>
            <a:ext cx="1371600" cy="0"/>
          </a:xfrm>
          <a:prstGeom prst="straightConnector1">
            <a:avLst/>
          </a:prstGeom>
          <a:noFill/>
          <a:ln w="19050" cap="flat" cmpd="sng" algn="ctr">
            <a:solidFill>
              <a:schemeClr val="accent3">
                <a:lumMod val="75000"/>
              </a:schemeClr>
            </a:solidFill>
            <a:prstDash val="solid"/>
            <a:round/>
            <a:headEnd type="none" w="med" len="med"/>
            <a:tailEnd type="triangle"/>
          </a:ln>
          <a:effectLst/>
        </p:spPr>
      </p:cxnSp>
      <p:sp>
        <p:nvSpPr>
          <p:cNvPr id="19" name="TextBox 18">
            <a:extLst>
              <a:ext uri="{FF2B5EF4-FFF2-40B4-BE49-F238E27FC236}">
                <a16:creationId xmlns:a16="http://schemas.microsoft.com/office/drawing/2014/main" id="{430ADAA5-C0FD-40D1-C3C1-092F3CC0FADE}"/>
              </a:ext>
            </a:extLst>
          </p:cNvPr>
          <p:cNvSpPr txBox="1"/>
          <p:nvPr/>
        </p:nvSpPr>
        <p:spPr>
          <a:xfrm>
            <a:off x="381000" y="2462427"/>
            <a:ext cx="1545616" cy="646331"/>
          </a:xfrm>
          <a:prstGeom prst="rect">
            <a:avLst/>
          </a:prstGeom>
          <a:noFill/>
        </p:spPr>
        <p:txBody>
          <a:bodyPr wrap="none" rtlCol="0">
            <a:spAutoFit/>
          </a:bodyPr>
          <a:lstStyle/>
          <a:p>
            <a:r>
              <a:rPr lang="en-AU" dirty="0"/>
              <a:t>No mass term </a:t>
            </a:r>
          </a:p>
          <a:p>
            <a:r>
              <a:rPr lang="en-AU" dirty="0"/>
              <a:t>for gluons</a:t>
            </a:r>
          </a:p>
        </p:txBody>
      </p:sp>
      <p:pic>
        <p:nvPicPr>
          <p:cNvPr id="22" name="Picture 21" descr="nobel Prize Logo.jpg">
            <a:extLst>
              <a:ext uri="{FF2B5EF4-FFF2-40B4-BE49-F238E27FC236}">
                <a16:creationId xmlns:a16="http://schemas.microsoft.com/office/drawing/2014/main" id="{94CA025F-B959-FBC1-6703-E582AB26E167}"/>
              </a:ext>
            </a:extLst>
          </p:cNvPr>
          <p:cNvPicPr>
            <a:picLocks noChangeAspect="1"/>
          </p:cNvPicPr>
          <p:nvPr/>
        </p:nvPicPr>
        <p:blipFill>
          <a:blip r:embed="rId4" cstate="print"/>
          <a:stretch>
            <a:fillRect/>
          </a:stretch>
        </p:blipFill>
        <p:spPr>
          <a:xfrm>
            <a:off x="152400" y="136525"/>
            <a:ext cx="1752600" cy="1752600"/>
          </a:xfrm>
          <a:prstGeom prst="rect">
            <a:avLst/>
          </a:prstGeom>
        </p:spPr>
      </p:pic>
      <p:sp>
        <p:nvSpPr>
          <p:cNvPr id="23" name="TextBox 22">
            <a:extLst>
              <a:ext uri="{FF2B5EF4-FFF2-40B4-BE49-F238E27FC236}">
                <a16:creationId xmlns:a16="http://schemas.microsoft.com/office/drawing/2014/main" id="{B42BFD1D-566F-18E5-FCC4-CEF15E25CCC9}"/>
              </a:ext>
            </a:extLst>
          </p:cNvPr>
          <p:cNvSpPr txBox="1"/>
          <p:nvPr/>
        </p:nvSpPr>
        <p:spPr>
          <a:xfrm>
            <a:off x="682486" y="1444386"/>
            <a:ext cx="652743" cy="369332"/>
          </a:xfrm>
          <a:prstGeom prst="rect">
            <a:avLst/>
          </a:prstGeom>
          <a:noFill/>
        </p:spPr>
        <p:txBody>
          <a:bodyPr wrap="none" rtlCol="0">
            <a:spAutoFit/>
          </a:bodyPr>
          <a:lstStyle/>
          <a:p>
            <a:r>
              <a:rPr lang="en-AU" dirty="0"/>
              <a:t>2004</a:t>
            </a:r>
          </a:p>
        </p:txBody>
      </p:sp>
      <p:sp>
        <p:nvSpPr>
          <p:cNvPr id="26" name="TextBox 25">
            <a:extLst>
              <a:ext uri="{FF2B5EF4-FFF2-40B4-BE49-F238E27FC236}">
                <a16:creationId xmlns:a16="http://schemas.microsoft.com/office/drawing/2014/main" id="{B9BBF0A6-E520-C413-1A73-88D46E6C6995}"/>
              </a:ext>
            </a:extLst>
          </p:cNvPr>
          <p:cNvSpPr txBox="1"/>
          <p:nvPr/>
        </p:nvSpPr>
        <p:spPr>
          <a:xfrm>
            <a:off x="9425223" y="2488049"/>
            <a:ext cx="2766777" cy="1169551"/>
          </a:xfrm>
          <a:prstGeom prst="rect">
            <a:avLst/>
          </a:prstGeom>
          <a:noFill/>
        </p:spPr>
        <p:txBody>
          <a:bodyPr wrap="square">
            <a:spAutoFit/>
          </a:bodyPr>
          <a:lstStyle/>
          <a:p>
            <a:r>
              <a:rPr lang="en-AU" sz="1400" dirty="0"/>
              <a:t>H. </a:t>
            </a:r>
            <a:r>
              <a:rPr lang="en-AU" sz="1400" dirty="0" err="1"/>
              <a:t>Fritzsch</a:t>
            </a:r>
            <a:r>
              <a:rPr lang="en-AU" sz="1400" dirty="0"/>
              <a:t>, M. Gell-Mann, Proceedings of the XVI International Conference</a:t>
            </a:r>
          </a:p>
          <a:p>
            <a:r>
              <a:rPr lang="en-AU" sz="1400" dirty="0"/>
              <a:t>on High Energy Physics, Chicago, 1972, Vol. l, 135. </a:t>
            </a:r>
          </a:p>
        </p:txBody>
      </p:sp>
    </p:spTree>
    <p:extLst>
      <p:ext uri="{BB962C8B-B14F-4D97-AF65-F5344CB8AC3E}">
        <p14:creationId xmlns:p14="http://schemas.microsoft.com/office/powerpoint/2010/main" val="419316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barn(inVertical)">
                                      <p:cBhvr>
                                        <p:cTn id="10" dur="1000"/>
                                        <p:tgtEl>
                                          <p:spTgt spid="3">
                                            <p:txEl>
                                              <p:pRg st="6" end="6"/>
                                            </p:txEl>
                                          </p:spTgt>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ircle(in)">
                                      <p:cBhvr>
                                        <p:cTn id="13" dur="2000"/>
                                        <p:tgtEl>
                                          <p:spTgt spid="7"/>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circle(in)">
                                      <p:cBhvr>
                                        <p:cTn id="16" dur="20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circle(in)">
                                      <p:cBhvr>
                                        <p:cTn id="21" dur="1100"/>
                                        <p:tgtEl>
                                          <p:spTgt spid="10"/>
                                        </p:tgtEl>
                                      </p:cBhvr>
                                    </p:animEffect>
                                  </p:childTnLst>
                                </p:cTn>
                              </p:par>
                              <p:par>
                                <p:cTn id="22" presetID="6" presetClass="entr" presetSubtype="16"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circle(in)">
                                      <p:cBhvr>
                                        <p:cTn id="24" dur="10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circle(in)">
                                      <p:cBhvr>
                                        <p:cTn id="29" dur="1100"/>
                                        <p:tgtEl>
                                          <p:spTgt spid="12"/>
                                        </p:tgtEl>
                                      </p:cBhvr>
                                    </p:animEffect>
                                  </p:childTnLst>
                                </p:cTn>
                              </p:par>
                              <p:par>
                                <p:cTn id="30" presetID="6" presetClass="entr" presetSubtype="16"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circle(in)">
                                      <p:cBhvr>
                                        <p:cTn id="32" dur="1200"/>
                                        <p:tgtEl>
                                          <p:spTgt spid="14"/>
                                        </p:tgtEl>
                                      </p:cBhvr>
                                    </p:animEffect>
                                  </p:childTnLst>
                                </p:cTn>
                              </p:par>
                              <p:par>
                                <p:cTn id="33" presetID="6" presetClass="entr" presetSubtype="16"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circle(in)">
                                      <p:cBhvr>
                                        <p:cTn id="35" dur="10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barn(inVertical)">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barn(inVertical)">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barn(inVertical)">
                                      <p:cBhvr>
                                        <p:cTn id="50" dur="500"/>
                                        <p:tgtEl>
                                          <p:spTgt spid="3">
                                            <p:txEl>
                                              <p:pRg st="9" end="9"/>
                                            </p:txEl>
                                          </p:spTgt>
                                        </p:tgtEl>
                                      </p:cBhvr>
                                    </p:animEffect>
                                  </p:childTnLst>
                                </p:cTn>
                              </p:par>
                              <p:par>
                                <p:cTn id="51" presetID="6" presetClass="entr" presetSubtype="16"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circle(in)">
                                      <p:cBhvr>
                                        <p:cTn id="53" dur="2000"/>
                                        <p:tgtEl>
                                          <p:spTgt spid="23"/>
                                        </p:tgtEl>
                                      </p:cBhvr>
                                    </p:animEffect>
                                  </p:childTnLst>
                                </p:cTn>
                              </p:par>
                              <p:par>
                                <p:cTn id="54" presetID="6" presetClass="entr" presetSubtype="16" fill="hold"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circle(in)">
                                      <p:cBhvr>
                                        <p:cTn id="56"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9" grpId="0"/>
      <p:bldP spid="23" grpId="0"/>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872B8878-74BB-EC6A-54F8-06CCBC69725F}"/>
              </a:ext>
            </a:extLst>
          </p:cNvPr>
          <p:cNvSpPr>
            <a:spLocks noGrp="1"/>
          </p:cNvSpPr>
          <p:nvPr>
            <p:ph type="title"/>
          </p:nvPr>
        </p:nvSpPr>
        <p:spPr>
          <a:xfrm>
            <a:off x="609600" y="228600"/>
            <a:ext cx="10972800" cy="1143000"/>
          </a:xfrm>
        </p:spPr>
        <p:txBody>
          <a:bodyPr/>
          <a:lstStyle/>
          <a:p>
            <a:pPr algn="ctr"/>
            <a:r>
              <a:rPr lang="en-US" sz="4400" b="0" i="1" dirty="0">
                <a:ln w="0"/>
                <a:solidFill>
                  <a:schemeClr val="accent1"/>
                </a:solidFill>
                <a:effectLst>
                  <a:outerShdw blurRad="38100" dist="25400" dir="5400000" algn="ctr" rotWithShape="0">
                    <a:srgbClr val="6E747A">
                      <a:alpha val="43000"/>
                    </a:srgbClr>
                  </a:outerShdw>
                </a:effectLst>
              </a:rPr>
              <a:t>Nature of Physics</a:t>
            </a:r>
          </a:p>
        </p:txBody>
      </p:sp>
      <p:pic>
        <p:nvPicPr>
          <p:cNvPr id="8" name="Content Placeholder 7" descr="A person standing in front of a chalkboard&#10;&#10;Description automatically generated">
            <a:extLst>
              <a:ext uri="{FF2B5EF4-FFF2-40B4-BE49-F238E27FC236}">
                <a16:creationId xmlns:a16="http://schemas.microsoft.com/office/drawing/2014/main" id="{12F0692E-EE7D-7D2E-18F0-A1C11F907E24}"/>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b="1695"/>
          <a:stretch/>
        </p:blipFill>
        <p:spPr>
          <a:xfrm>
            <a:off x="381000" y="1371600"/>
            <a:ext cx="5384800" cy="4525963"/>
          </a:xfrm>
          <a:noFill/>
        </p:spPr>
      </p:pic>
      <p:sp>
        <p:nvSpPr>
          <p:cNvPr id="15" name="Content Placeholder 3">
            <a:extLst>
              <a:ext uri="{FF2B5EF4-FFF2-40B4-BE49-F238E27FC236}">
                <a16:creationId xmlns:a16="http://schemas.microsoft.com/office/drawing/2014/main" id="{F28F9970-7E3C-A819-5151-8C1010BBD0B7}"/>
              </a:ext>
            </a:extLst>
          </p:cNvPr>
          <p:cNvSpPr>
            <a:spLocks noGrp="1"/>
          </p:cNvSpPr>
          <p:nvPr>
            <p:ph sz="half" idx="2"/>
          </p:nvPr>
        </p:nvSpPr>
        <p:spPr>
          <a:xfrm>
            <a:off x="6197600" y="1371601"/>
            <a:ext cx="5384800" cy="4754564"/>
          </a:xfrm>
        </p:spPr>
        <p:txBody>
          <a:bodyPr/>
          <a:lstStyle/>
          <a:p>
            <a:pPr marL="0" indent="0">
              <a:buNone/>
            </a:pPr>
            <a:r>
              <a:rPr lang="en-US" dirty="0"/>
              <a:t>Steven Weinberg</a:t>
            </a:r>
          </a:p>
          <a:p>
            <a:pPr marL="0" indent="0">
              <a:buNone/>
            </a:pPr>
            <a:r>
              <a:rPr lang="en-US" dirty="0"/>
              <a:t>Born: May 3, 1933, New York, NY </a:t>
            </a:r>
          </a:p>
          <a:p>
            <a:pPr marL="0" indent="0">
              <a:buNone/>
            </a:pPr>
            <a:r>
              <a:rPr lang="en-US" dirty="0"/>
              <a:t>Died: July 23, 2021, Austin, TX</a:t>
            </a:r>
          </a:p>
          <a:p>
            <a:pPr>
              <a:buFont typeface="Wingdings" panose="05000000000000000000" pitchFamily="2" charset="2"/>
              <a:buChar char="ü"/>
            </a:pPr>
            <a:r>
              <a:rPr lang="en-US" dirty="0"/>
              <a:t>“The effort to understand the universe is one of the very few things that lifts human life a little above the level of farce and gives it some of the grace of tragedy.”</a:t>
            </a:r>
          </a:p>
          <a:p>
            <a:pPr>
              <a:buFont typeface="Wingdings" panose="05000000000000000000" pitchFamily="2" charset="2"/>
              <a:buChar char="ü"/>
            </a:pPr>
            <a:r>
              <a:rPr lang="en-US" dirty="0"/>
              <a:t>“Nothing in the last five hundred years has had so great an effect on the human spirit as the discoveries of modern science.”</a:t>
            </a:r>
          </a:p>
          <a:p>
            <a:pPr>
              <a:buFont typeface="Wingdings" panose="05000000000000000000" pitchFamily="2" charset="2"/>
              <a:buChar char="ü"/>
            </a:pPr>
            <a:r>
              <a:rPr lang="en-US" dirty="0"/>
              <a:t>“I know of no one who has participated actively in the advance of physics in the postwar period whose research has been significantly helped by the work of philosophers.”</a:t>
            </a:r>
          </a:p>
          <a:p>
            <a:pPr>
              <a:buFont typeface="Wingdings" panose="05000000000000000000" pitchFamily="2" charset="2"/>
              <a:buChar char="ü"/>
            </a:pPr>
            <a:r>
              <a:rPr lang="en-US" dirty="0"/>
              <a:t>“Science is the path to truth”</a:t>
            </a:r>
          </a:p>
          <a:p>
            <a:pPr marL="0" indent="0">
              <a:buNone/>
            </a:pPr>
            <a:endParaRPr lang="en-US" dirty="0"/>
          </a:p>
        </p:txBody>
      </p:sp>
      <p:sp>
        <p:nvSpPr>
          <p:cNvPr id="4" name="Date Placeholder 3">
            <a:extLst>
              <a:ext uri="{FF2B5EF4-FFF2-40B4-BE49-F238E27FC236}">
                <a16:creationId xmlns:a16="http://schemas.microsoft.com/office/drawing/2014/main" id="{063BF15D-467D-D65E-F228-40036BEAE14E}"/>
              </a:ext>
            </a:extLst>
          </p:cNvPr>
          <p:cNvSpPr>
            <a:spLocks noGrp="1"/>
          </p:cNvSpPr>
          <p:nvPr>
            <p:ph type="dt" sz="half" idx="10"/>
          </p:nvPr>
        </p:nvSpPr>
        <p:spPr>
          <a:xfrm>
            <a:off x="7688358" y="6629400"/>
            <a:ext cx="4394201" cy="228600"/>
          </a:xfrm>
        </p:spPr>
        <p:txBody>
          <a:bodyPr wrap="square" anchor="t">
            <a:normAutofit/>
          </a:bodyPr>
          <a:lstStyle/>
          <a:p>
            <a:pPr>
              <a:lnSpc>
                <a:spcPct val="90000"/>
              </a:lnSpc>
              <a:spcAft>
                <a:spcPts val="600"/>
              </a:spcAft>
            </a:pPr>
            <a:r>
              <a:rPr lang="en-US"/>
              <a:t>.      NJU Graduate Student - Progress in Physics - Lecture 1                                 (116)</a:t>
            </a:r>
          </a:p>
        </p:txBody>
      </p:sp>
      <p:sp>
        <p:nvSpPr>
          <p:cNvPr id="5" name="Footer Placeholder 4">
            <a:extLst>
              <a:ext uri="{FF2B5EF4-FFF2-40B4-BE49-F238E27FC236}">
                <a16:creationId xmlns:a16="http://schemas.microsoft.com/office/drawing/2014/main" id="{98885A38-735E-2AB2-149D-11B1ED5D8489}"/>
              </a:ext>
            </a:extLst>
          </p:cNvPr>
          <p:cNvSpPr>
            <a:spLocks noGrp="1"/>
          </p:cNvSpPr>
          <p:nvPr>
            <p:ph type="ftr" sz="quarter" idx="11"/>
          </p:nvPr>
        </p:nvSpPr>
        <p:spPr>
          <a:xfrm>
            <a:off x="876301" y="6307138"/>
            <a:ext cx="7922684" cy="228600"/>
          </a:xfrm>
        </p:spPr>
        <p:txBody>
          <a:bodyPr wrap="square" anchor="t">
            <a:normAutofit/>
          </a:bodyPr>
          <a:lstStyle/>
          <a:p>
            <a:pPr>
              <a:spcAft>
                <a:spcPts val="600"/>
              </a:spcAft>
            </a:pPr>
            <a:r>
              <a:rPr lang="en-US"/>
              <a:t>Craig Roberts: cdroberts@nju.edu.cn  465 .. 25/04/11 ..."Strong Interactions and the Standard Model"</a:t>
            </a:r>
          </a:p>
        </p:txBody>
      </p:sp>
      <p:sp>
        <p:nvSpPr>
          <p:cNvPr id="6" name="Slide Number Placeholder 5">
            <a:extLst>
              <a:ext uri="{FF2B5EF4-FFF2-40B4-BE49-F238E27FC236}">
                <a16:creationId xmlns:a16="http://schemas.microsoft.com/office/drawing/2014/main" id="{52C2F90D-20B8-6097-0720-96E9E3179BEF}"/>
              </a:ext>
            </a:extLst>
          </p:cNvPr>
          <p:cNvSpPr>
            <a:spLocks noGrp="1"/>
          </p:cNvSpPr>
          <p:nvPr>
            <p:ph type="sldNum" sz="quarter" idx="12"/>
          </p:nvPr>
        </p:nvSpPr>
        <p:spPr>
          <a:xfrm>
            <a:off x="11480801" y="6489701"/>
            <a:ext cx="512233" cy="365125"/>
          </a:xfrm>
        </p:spPr>
        <p:txBody>
          <a:bodyPr wrap="square" anchor="t">
            <a:normAutofit/>
          </a:bodyPr>
          <a:lstStyle/>
          <a:p>
            <a:pPr>
              <a:spcAft>
                <a:spcPts val="600"/>
              </a:spcAft>
            </a:pPr>
            <a:fld id="{87034D8C-3CB4-402A-BC46-2AB14C0FE90A}" type="slidenum">
              <a:rPr lang="en-US" smtClean="0"/>
              <a:pPr>
                <a:spcAft>
                  <a:spcPts val="600"/>
                </a:spcAft>
              </a:pPr>
              <a:t>3</a:t>
            </a:fld>
            <a:endParaRPr lang="en-US"/>
          </a:p>
        </p:txBody>
      </p:sp>
    </p:spTree>
    <p:extLst>
      <p:ext uri="{BB962C8B-B14F-4D97-AF65-F5344CB8AC3E}">
        <p14:creationId xmlns:p14="http://schemas.microsoft.com/office/powerpoint/2010/main" val="606567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wipe(down)">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5">
                                            <p:txEl>
                                              <p:pRg st="4" end="4"/>
                                            </p:txEl>
                                          </p:spTgt>
                                        </p:tgtEl>
                                        <p:attrNameLst>
                                          <p:attrName>style.visibility</p:attrName>
                                        </p:attrNameLst>
                                      </p:cBhvr>
                                      <p:to>
                                        <p:strVal val="visible"/>
                                      </p:to>
                                    </p:set>
                                    <p:anim calcmode="lin" valueType="num">
                                      <p:cBhvr additive="base">
                                        <p:cTn id="12" dur="500" fill="hold"/>
                                        <p:tgtEl>
                                          <p:spTgt spid="15">
                                            <p:txEl>
                                              <p:pRg st="4" end="4"/>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5">
                                            <p:txEl>
                                              <p:pRg st="5" end="5"/>
                                            </p:txEl>
                                          </p:spTgt>
                                        </p:tgtEl>
                                        <p:attrNameLst>
                                          <p:attrName>style.visibility</p:attrName>
                                        </p:attrNameLst>
                                      </p:cBhvr>
                                      <p:to>
                                        <p:strVal val="visible"/>
                                      </p:to>
                                    </p:set>
                                    <p:animEffect transition="in" filter="barn(inVertical)">
                                      <p:cBhvr>
                                        <p:cTn id="18" dur="500"/>
                                        <p:tgtEl>
                                          <p:spTgt spid="15">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15">
                                            <p:txEl>
                                              <p:pRg st="6" end="6"/>
                                            </p:txEl>
                                          </p:spTgt>
                                        </p:tgtEl>
                                        <p:attrNameLst>
                                          <p:attrName>style.visibility</p:attrName>
                                        </p:attrNameLst>
                                      </p:cBhvr>
                                      <p:to>
                                        <p:strVal val="visible"/>
                                      </p:to>
                                    </p:set>
                                    <p:animEffect transition="in" filter="barn(inVertical)">
                                      <p:cBhvr>
                                        <p:cTn id="23" dur="500"/>
                                        <p:tgtEl>
                                          <p:spTgt spid="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nobel Prize Logo.jpg">
            <a:extLst>
              <a:ext uri="{FF2B5EF4-FFF2-40B4-BE49-F238E27FC236}">
                <a16:creationId xmlns:a16="http://schemas.microsoft.com/office/drawing/2014/main" id="{CDEFC67A-6D67-4967-BE38-46381E6599B4}"/>
              </a:ext>
            </a:extLst>
          </p:cNvPr>
          <p:cNvPicPr>
            <a:picLocks noChangeAspect="1"/>
          </p:cNvPicPr>
          <p:nvPr/>
        </p:nvPicPr>
        <p:blipFill>
          <a:blip r:embed="rId2" cstate="print"/>
          <a:stretch>
            <a:fillRect/>
          </a:stretch>
        </p:blipFill>
        <p:spPr>
          <a:xfrm>
            <a:off x="152400" y="136525"/>
            <a:ext cx="1752600" cy="1752600"/>
          </a:xfrm>
          <a:prstGeom prst="rect">
            <a:avLst/>
          </a:prstGeom>
        </p:spPr>
      </p:pic>
      <p:sp>
        <p:nvSpPr>
          <p:cNvPr id="2" name="Title 1">
            <a:extLst>
              <a:ext uri="{FF2B5EF4-FFF2-40B4-BE49-F238E27FC236}">
                <a16:creationId xmlns:a16="http://schemas.microsoft.com/office/drawing/2014/main" id="{69E52B7A-53D2-45D6-A0C7-BDF5AA871661}"/>
              </a:ext>
            </a:extLst>
          </p:cNvPr>
          <p:cNvSpPr>
            <a:spLocks noGrp="1"/>
          </p:cNvSpPr>
          <p:nvPr>
            <p:ph type="title"/>
          </p:nvPr>
        </p:nvSpPr>
        <p:spPr>
          <a:xfrm>
            <a:off x="1676400" y="273050"/>
            <a:ext cx="3581400" cy="1479550"/>
          </a:xfrm>
        </p:spPr>
        <p:txBody>
          <a:bodyPr>
            <a:scene3d>
              <a:camera prst="orthographicFront"/>
              <a:lightRig rig="threePt" dir="t"/>
            </a:scene3d>
            <a:sp3d extrusionH="57150">
              <a:bevelT w="38100" h="38100"/>
            </a:sp3d>
          </a:bodyPr>
          <a:lstStyle/>
          <a:p>
            <a:pPr algn="ctr"/>
            <a:r>
              <a:rPr lang="en-GB" sz="2800" i="1" dirty="0"/>
              <a:t>Strong Interactions </a:t>
            </a:r>
            <a:br>
              <a:rPr lang="en-GB" sz="2800" i="1" dirty="0"/>
            </a:br>
            <a:r>
              <a:rPr lang="en-GB" sz="2800" i="1" dirty="0"/>
              <a:t>in the </a:t>
            </a:r>
            <a:br>
              <a:rPr lang="en-GB" sz="2800" i="1" dirty="0"/>
            </a:br>
            <a:r>
              <a:rPr lang="en-GB" sz="2800" i="1" dirty="0"/>
              <a:t>Standard Model</a:t>
            </a:r>
          </a:p>
        </p:txBody>
      </p:sp>
      <p:pic>
        <p:nvPicPr>
          <p:cNvPr id="9" name="Content Placeholder 8">
            <a:extLst>
              <a:ext uri="{FF2B5EF4-FFF2-40B4-BE49-F238E27FC236}">
                <a16:creationId xmlns:a16="http://schemas.microsoft.com/office/drawing/2014/main" id="{2C23BE3A-AAC7-47BB-84A0-6A0EF0628D1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58968" y="232932"/>
            <a:ext cx="4925568" cy="1806306"/>
          </a:xfrm>
        </p:spPr>
      </p:pic>
      <p:sp>
        <p:nvSpPr>
          <p:cNvPr id="4" name="Text Placeholder 3">
            <a:extLst>
              <a:ext uri="{FF2B5EF4-FFF2-40B4-BE49-F238E27FC236}">
                <a16:creationId xmlns:a16="http://schemas.microsoft.com/office/drawing/2014/main" id="{A3584783-4C2F-48EE-82E6-4B733CEF704D}"/>
              </a:ext>
            </a:extLst>
          </p:cNvPr>
          <p:cNvSpPr>
            <a:spLocks noGrp="1"/>
          </p:cNvSpPr>
          <p:nvPr>
            <p:ph type="body" sz="half" idx="2"/>
          </p:nvPr>
        </p:nvSpPr>
        <p:spPr>
          <a:xfrm>
            <a:off x="876301" y="2286000"/>
            <a:ext cx="10604500" cy="3962401"/>
          </a:xfrm>
        </p:spPr>
        <p:txBody>
          <a:bodyPr/>
          <a:lstStyle/>
          <a:p>
            <a:pPr marL="285750" indent="-285750">
              <a:spcAft>
                <a:spcPts val="600"/>
              </a:spcAft>
              <a:buFont typeface="Wingdings" panose="05000000000000000000" pitchFamily="2" charset="2"/>
              <a:buChar char="Ø"/>
            </a:pPr>
            <a:r>
              <a:rPr lang="en-AU" dirty="0">
                <a:solidFill>
                  <a:schemeClr val="tx2">
                    <a:lumMod val="75000"/>
                  </a:schemeClr>
                </a:solidFill>
              </a:rPr>
              <a:t>The establishment by the mid-1970’s of QCD as the correct theory of the strong interactions completed what is now known prosaically as the Standard Model. </a:t>
            </a:r>
          </a:p>
          <a:p>
            <a:pPr marL="285750" indent="-285750">
              <a:spcAft>
                <a:spcPts val="600"/>
              </a:spcAft>
              <a:buFont typeface="Wingdings" panose="05000000000000000000" pitchFamily="2" charset="2"/>
              <a:buChar char="Ø"/>
            </a:pPr>
            <a:r>
              <a:rPr lang="en-AU" dirty="0">
                <a:solidFill>
                  <a:schemeClr val="tx2">
                    <a:lumMod val="75000"/>
                  </a:schemeClr>
                </a:solidFill>
              </a:rPr>
              <a:t>It offers a description of all known fundamental physics except for gravity, and gravity is something that has no discernible effect when particles are studied a few at a time. </a:t>
            </a:r>
          </a:p>
          <a:p>
            <a:pPr marL="285750" indent="-285750">
              <a:spcAft>
                <a:spcPts val="600"/>
              </a:spcAft>
              <a:buFont typeface="Wingdings" panose="05000000000000000000" pitchFamily="2" charset="2"/>
              <a:buChar char="Ø"/>
            </a:pPr>
            <a:r>
              <a:rPr lang="en-AU" dirty="0">
                <a:solidFill>
                  <a:schemeClr val="tx2">
                    <a:lumMod val="75000"/>
                  </a:schemeClr>
                </a:solidFill>
              </a:rPr>
              <a:t>However, the situation is a bit like the way that the </a:t>
            </a:r>
            <a:r>
              <a:rPr lang="en-AU" dirty="0" err="1">
                <a:solidFill>
                  <a:schemeClr val="tx2">
                    <a:lumMod val="75000"/>
                  </a:schemeClr>
                </a:solidFill>
              </a:rPr>
              <a:t>Navier</a:t>
            </a:r>
            <a:r>
              <a:rPr lang="en-AU" dirty="0">
                <a:solidFill>
                  <a:schemeClr val="tx2">
                    <a:lumMod val="75000"/>
                  </a:schemeClr>
                </a:solidFill>
              </a:rPr>
              <a:t>-Stokes equation accounts for the flow of water. The equations are at some level obviously correct, but there are only a few, limited circumstances in which their consequences can be worked out in any detail. </a:t>
            </a:r>
          </a:p>
          <a:p>
            <a:pPr marL="285750" indent="-285750">
              <a:spcAft>
                <a:spcPts val="600"/>
              </a:spcAft>
              <a:buFont typeface="Wingdings" panose="05000000000000000000" pitchFamily="2" charset="2"/>
              <a:buChar char="Ø"/>
            </a:pPr>
            <a:r>
              <a:rPr lang="en-AU" dirty="0">
                <a:solidFill>
                  <a:schemeClr val="tx2">
                    <a:lumMod val="75000"/>
                  </a:schemeClr>
                </a:solidFill>
              </a:rPr>
              <a:t>Nevertheless, many leading physicists were inclined to conclude in the late 1970’s that the task of basic physics was nearly complete, and we’d soon be out of jobs. </a:t>
            </a:r>
          </a:p>
          <a:p>
            <a:pPr marL="285750" indent="-285750">
              <a:spcAft>
                <a:spcPts val="600"/>
              </a:spcAft>
              <a:buFont typeface="Wingdings" panose="05000000000000000000" pitchFamily="2" charset="2"/>
              <a:buChar char="Ø"/>
            </a:pPr>
            <a:r>
              <a:rPr lang="en-AU" dirty="0">
                <a:solidFill>
                  <a:schemeClr val="tx2">
                    <a:lumMod val="75000"/>
                  </a:schemeClr>
                </a:solidFill>
              </a:rPr>
              <a:t>A famous example was the inaugural lecture of Stephen Hawking as </a:t>
            </a:r>
            <a:r>
              <a:rPr lang="en-AU" dirty="0" err="1">
                <a:solidFill>
                  <a:schemeClr val="tx2">
                    <a:lumMod val="75000"/>
                  </a:schemeClr>
                </a:solidFill>
              </a:rPr>
              <a:t>Lucasian</a:t>
            </a:r>
            <a:r>
              <a:rPr lang="en-AU" dirty="0">
                <a:solidFill>
                  <a:schemeClr val="tx2">
                    <a:lumMod val="75000"/>
                  </a:schemeClr>
                </a:solidFill>
              </a:rPr>
              <a:t> Professor of Mathematics, a chair first held by Isaac Barrow at Cambridge University. Hawking titled his lecture, “Is the End in Sight for Theoretical Physics?” And he argued strongly for “Yes”.</a:t>
            </a:r>
            <a:endParaRPr lang="en-GB" dirty="0">
              <a:solidFill>
                <a:schemeClr val="tx2">
                  <a:lumMod val="75000"/>
                </a:schemeClr>
              </a:solidFill>
            </a:endParaRPr>
          </a:p>
        </p:txBody>
      </p:sp>
      <p:sp>
        <p:nvSpPr>
          <p:cNvPr id="5" name="Date Placeholder 4">
            <a:extLst>
              <a:ext uri="{FF2B5EF4-FFF2-40B4-BE49-F238E27FC236}">
                <a16:creationId xmlns:a16="http://schemas.microsoft.com/office/drawing/2014/main" id="{DDC6238C-A372-48DA-AD16-F84B1B5B1BC4}"/>
              </a:ext>
            </a:extLst>
          </p:cNvPr>
          <p:cNvSpPr>
            <a:spLocks noGrp="1"/>
          </p:cNvSpPr>
          <p:nvPr>
            <p:ph type="dt" sz="half" idx="10"/>
          </p:nvPr>
        </p:nvSpPr>
        <p:spPr>
          <a:xfrm>
            <a:off x="7657320" y="6623441"/>
            <a:ext cx="4419600" cy="234559"/>
          </a:xfrm>
        </p:spPr>
        <p:txBody>
          <a:bodyPr/>
          <a:lstStyle/>
          <a:p>
            <a:r>
              <a:rPr lang="en-US"/>
              <a:t>.      NJU Graduate Student - Progress in Physics - Lecture 1                                 (116)</a:t>
            </a:r>
            <a:endParaRPr lang="en-US" dirty="0"/>
          </a:p>
        </p:txBody>
      </p:sp>
      <p:sp>
        <p:nvSpPr>
          <p:cNvPr id="6" name="Footer Placeholder 5">
            <a:extLst>
              <a:ext uri="{FF2B5EF4-FFF2-40B4-BE49-F238E27FC236}">
                <a16:creationId xmlns:a16="http://schemas.microsoft.com/office/drawing/2014/main" id="{0575F880-70CF-45ED-A5EC-AA0DCC990B7E}"/>
              </a:ext>
            </a:extLst>
          </p:cNvPr>
          <p:cNvSpPr>
            <a:spLocks noGrp="1"/>
          </p:cNvSpPr>
          <p:nvPr>
            <p:ph type="ftr" sz="quarter" idx="11"/>
          </p:nvPr>
        </p:nvSpPr>
        <p:spPr/>
        <p:txBody>
          <a:bodyPr/>
          <a:lstStyle/>
          <a:p>
            <a:r>
              <a:rPr lang="en-US"/>
              <a:t>Craig Roberts: cdroberts@nju.edu.cn  465 .. 25/04/11 ..."Strong Interactions and the Standard Model"</a:t>
            </a:r>
          </a:p>
        </p:txBody>
      </p:sp>
      <p:sp>
        <p:nvSpPr>
          <p:cNvPr id="7" name="Slide Number Placeholder 6">
            <a:extLst>
              <a:ext uri="{FF2B5EF4-FFF2-40B4-BE49-F238E27FC236}">
                <a16:creationId xmlns:a16="http://schemas.microsoft.com/office/drawing/2014/main" id="{94E72F5A-24F7-4A55-9E76-1AF88775430C}"/>
              </a:ext>
            </a:extLst>
          </p:cNvPr>
          <p:cNvSpPr>
            <a:spLocks noGrp="1"/>
          </p:cNvSpPr>
          <p:nvPr>
            <p:ph type="sldNum" sz="quarter" idx="12"/>
          </p:nvPr>
        </p:nvSpPr>
        <p:spPr/>
        <p:txBody>
          <a:bodyPr/>
          <a:lstStyle/>
          <a:p>
            <a:fld id="{87034D8C-3CB4-402A-BC46-2AB14C0FE90A}" type="slidenum">
              <a:rPr lang="en-US" smtClean="0"/>
              <a:pPr/>
              <a:t>30</a:t>
            </a:fld>
            <a:endParaRPr lang="en-US"/>
          </a:p>
        </p:txBody>
      </p:sp>
      <p:pic>
        <p:nvPicPr>
          <p:cNvPr id="11" name="Picture 10">
            <a:extLst>
              <a:ext uri="{FF2B5EF4-FFF2-40B4-BE49-F238E27FC236}">
                <a16:creationId xmlns:a16="http://schemas.microsoft.com/office/drawing/2014/main" id="{B27D41EC-2B8B-47D6-96D4-09B411FFB3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22681" y="133740"/>
            <a:ext cx="2056879" cy="1542660"/>
          </a:xfrm>
          <a:prstGeom prst="rect">
            <a:avLst/>
          </a:prstGeom>
        </p:spPr>
      </p:pic>
    </p:spTree>
    <p:extLst>
      <p:ext uri="{BB962C8B-B14F-4D97-AF65-F5344CB8AC3E}">
        <p14:creationId xmlns:p14="http://schemas.microsoft.com/office/powerpoint/2010/main" val="3254393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circle(in)">
                                      <p:cBhvr>
                                        <p:cTn id="7" dur="2000"/>
                                        <p:tgtEl>
                                          <p:spTgt spid="4">
                                            <p:txEl>
                                              <p:pRg st="4" end="4"/>
                                            </p:txEl>
                                          </p:spTgt>
                                        </p:tgtEl>
                                      </p:cBhvr>
                                    </p:animEffect>
                                  </p:childTnLst>
                                </p:cTn>
                              </p:par>
                              <p:par>
                                <p:cTn id="8" presetID="53" presetClass="entr" presetSubtype="16" fill="hold"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 calcmode="lin" valueType="num">
                                      <p:cBhvr>
                                        <p:cTn id="10" dur="500" fill="hold"/>
                                        <p:tgtEl>
                                          <p:spTgt spid="4">
                                            <p:txEl>
                                              <p:pRg st="3" end="3"/>
                                            </p:txEl>
                                          </p:spTgt>
                                        </p:tgtEl>
                                        <p:attrNameLst>
                                          <p:attrName>ppt_w</p:attrName>
                                        </p:attrNameLst>
                                      </p:cBhvr>
                                      <p:tavLst>
                                        <p:tav tm="0">
                                          <p:val>
                                            <p:fltVal val="0"/>
                                          </p:val>
                                        </p:tav>
                                        <p:tav tm="100000">
                                          <p:val>
                                            <p:strVal val="#ppt_w"/>
                                          </p:val>
                                        </p:tav>
                                      </p:tavLst>
                                    </p:anim>
                                    <p:anim calcmode="lin" valueType="num">
                                      <p:cBhvr>
                                        <p:cTn id="11" dur="500" fill="hold"/>
                                        <p:tgtEl>
                                          <p:spTgt spid="4">
                                            <p:txEl>
                                              <p:pRg st="3" end="3"/>
                                            </p:txEl>
                                          </p:spTgt>
                                        </p:tgtEl>
                                        <p:attrNameLst>
                                          <p:attrName>ppt_h</p:attrName>
                                        </p:attrNameLst>
                                      </p:cBhvr>
                                      <p:tavLst>
                                        <p:tav tm="0">
                                          <p:val>
                                            <p:fltVal val="0"/>
                                          </p:val>
                                        </p:tav>
                                        <p:tav tm="100000">
                                          <p:val>
                                            <p:strVal val="#ppt_h"/>
                                          </p:val>
                                        </p:tav>
                                      </p:tavLst>
                                    </p:anim>
                                    <p:animEffect transition="in" filter="fade">
                                      <p:cBhvr>
                                        <p:cTn id="1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0199A-AAF0-4631-8CD2-395E5D3C9604}"/>
              </a:ext>
            </a:extLst>
          </p:cNvPr>
          <p:cNvSpPr>
            <a:spLocks noGrp="1"/>
          </p:cNvSpPr>
          <p:nvPr>
            <p:ph type="title"/>
          </p:nvPr>
        </p:nvSpPr>
        <p:spPr/>
        <p:txBody>
          <a:bodyPr/>
          <a:lstStyle/>
          <a:p>
            <a:pPr algn="ctr"/>
            <a:r>
              <a:rPr lang="en-GB" sz="3600" b="0" i="1" dirty="0">
                <a:ln w="0"/>
                <a:solidFill>
                  <a:schemeClr val="accent1"/>
                </a:solidFill>
                <a:effectLst>
                  <a:outerShdw blurRad="38100" dist="25400" dir="5400000" algn="ctr" rotWithShape="0">
                    <a:srgbClr val="6E747A">
                      <a:alpha val="43000"/>
                    </a:srgbClr>
                  </a:outerShdw>
                </a:effectLst>
              </a:rPr>
              <a:t>Quantum Chromodynamics</a:t>
            </a:r>
            <a:endParaRPr lang="en-US" sz="3600" b="0" i="1" dirty="0">
              <a:ln w="0"/>
              <a:solidFill>
                <a:schemeClr val="accent1"/>
              </a:solidFill>
              <a:effectLst>
                <a:outerShdw blurRad="38100" dist="25400" dir="5400000" algn="ctr" rotWithShape="0">
                  <a:srgbClr val="6E747A">
                    <a:alpha val="43000"/>
                  </a:srgbClr>
                </a:outerShdw>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3C43E0-7D22-41DD-8F87-6BF712CCD620}"/>
                  </a:ext>
                </a:extLst>
              </p:cNvPr>
              <p:cNvSpPr>
                <a:spLocks noGrp="1"/>
              </p:cNvSpPr>
              <p:nvPr>
                <p:ph idx="1"/>
              </p:nvPr>
            </p:nvSpPr>
            <p:spPr>
              <a:xfrm>
                <a:off x="609600" y="2521226"/>
                <a:ext cx="11201400" cy="1298730"/>
              </a:xfrm>
            </p:spPr>
            <p:txBody>
              <a:bodyPr/>
              <a:lstStyle/>
              <a:p>
                <a:r>
                  <a:rPr lang="en-GB" sz="2400" dirty="0"/>
                  <a:t>One-line Lagrangian – expressed in terms of </a:t>
                </a:r>
              </a:p>
              <a:p>
                <a:pPr marL="0" indent="0">
                  <a:spcBef>
                    <a:spcPts val="0"/>
                  </a:spcBef>
                  <a:buNone/>
                </a:pPr>
                <a:r>
                  <a:rPr lang="en-GB" sz="2400" dirty="0"/>
                  <a:t>      massless gluon (</a:t>
                </a:r>
                <a14:m>
                  <m:oMath xmlns:m="http://schemas.openxmlformats.org/officeDocument/2006/math">
                    <m:sSubSup>
                      <m:sSubSupPr>
                        <m:ctrlPr>
                          <a:rPr lang="en-AU" sz="2400" b="0" i="1" smtClean="0">
                            <a:latin typeface="Cambria Math" panose="02040503050406030204" pitchFamily="18" charset="0"/>
                          </a:rPr>
                        </m:ctrlPr>
                      </m:sSubSupPr>
                      <m:e>
                        <m:r>
                          <a:rPr lang="en-AU" sz="2400" b="0" i="1" smtClean="0">
                            <a:latin typeface="Cambria Math" panose="02040503050406030204" pitchFamily="18" charset="0"/>
                          </a:rPr>
                          <m:t>𝐴</m:t>
                        </m:r>
                      </m:e>
                      <m:sub>
                        <m:r>
                          <a:rPr lang="en-AU" sz="2400" b="0" i="1" smtClean="0">
                            <a:latin typeface="Cambria Math" panose="02040503050406030204" pitchFamily="18" charset="0"/>
                          </a:rPr>
                          <m:t>𝜇</m:t>
                        </m:r>
                      </m:sub>
                      <m:sup>
                        <m:r>
                          <a:rPr lang="en-AU" sz="2400" b="0" i="1" smtClean="0">
                            <a:latin typeface="Cambria Math" panose="02040503050406030204" pitchFamily="18" charset="0"/>
                          </a:rPr>
                          <m:t>𝑎</m:t>
                        </m:r>
                      </m:sup>
                    </m:sSubSup>
                  </m:oMath>
                </a14:m>
                <a:r>
                  <a:rPr lang="en-GB" sz="2400" dirty="0"/>
                  <a:t>) and Higgs-mass quark (</a:t>
                </a:r>
                <a14:m>
                  <m:oMath xmlns:m="http://schemas.openxmlformats.org/officeDocument/2006/math">
                    <m:r>
                      <a:rPr lang="en-AU" sz="2400" b="0" i="1" smtClean="0">
                        <a:latin typeface="Cambria Math" panose="02040503050406030204" pitchFamily="18" charset="0"/>
                      </a:rPr>
                      <m:t>𝜓</m:t>
                    </m:r>
                  </m:oMath>
                </a14:m>
                <a:r>
                  <a:rPr lang="en-GB" sz="2400" dirty="0"/>
                  <a:t>) </a:t>
                </a:r>
                <a:r>
                  <a:rPr lang="en-GB" sz="2400" dirty="0" err="1"/>
                  <a:t>partons</a:t>
                </a:r>
                <a:endParaRPr lang="en-GB" sz="2400" dirty="0"/>
              </a:p>
              <a:p>
                <a:pPr>
                  <a:spcBef>
                    <a:spcPts val="300"/>
                  </a:spcBef>
                </a:pPr>
                <a:r>
                  <a:rPr lang="en-GB" sz="2400" dirty="0"/>
                  <a:t>Which are NOT the degrees-of-freedom measured in detectors</a:t>
                </a:r>
              </a:p>
            </p:txBody>
          </p:sp>
        </mc:Choice>
        <mc:Fallback xmlns="">
          <p:sp>
            <p:nvSpPr>
              <p:cNvPr id="3" name="Content Placeholder 2">
                <a:extLst>
                  <a:ext uri="{FF2B5EF4-FFF2-40B4-BE49-F238E27FC236}">
                    <a16:creationId xmlns:a16="http://schemas.microsoft.com/office/drawing/2014/main" id="{003C43E0-7D22-41DD-8F87-6BF712CCD620}"/>
                  </a:ext>
                </a:extLst>
              </p:cNvPr>
              <p:cNvSpPr>
                <a:spLocks noGrp="1" noRot="1" noChangeAspect="1" noMove="1" noResize="1" noEditPoints="1" noAdjustHandles="1" noChangeArrowheads="1" noChangeShapeType="1" noTextEdit="1"/>
              </p:cNvSpPr>
              <p:nvPr>
                <p:ph idx="1"/>
              </p:nvPr>
            </p:nvSpPr>
            <p:spPr>
              <a:xfrm>
                <a:off x="609600" y="2521226"/>
                <a:ext cx="11201400" cy="1298730"/>
              </a:xfrm>
              <a:blipFill>
                <a:blip r:embed="rId2"/>
                <a:stretch>
                  <a:fillRect l="-707" t="-3756" b="-7512"/>
                </a:stretch>
              </a:blipFill>
            </p:spPr>
            <p:txBody>
              <a:bodyPr/>
              <a:lstStyle/>
              <a:p>
                <a:r>
                  <a:rPr lang="en-AU">
                    <a:noFill/>
                  </a:rPr>
                  <a:t> </a:t>
                </a:r>
              </a:p>
            </p:txBody>
          </p:sp>
        </mc:Fallback>
      </mc:AlternateContent>
      <p:sp>
        <p:nvSpPr>
          <p:cNvPr id="4" name="Date Placeholder 3">
            <a:extLst>
              <a:ext uri="{FF2B5EF4-FFF2-40B4-BE49-F238E27FC236}">
                <a16:creationId xmlns:a16="http://schemas.microsoft.com/office/drawing/2014/main" id="{B526B03F-AADC-48DA-95DC-C1B86C5ADA9F}"/>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DE92DCD6-022C-4D11-9E22-165645ED8D62}"/>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9C628AE9-9621-4A65-92B3-83A0E5857972}"/>
              </a:ext>
            </a:extLst>
          </p:cNvPr>
          <p:cNvSpPr>
            <a:spLocks noGrp="1"/>
          </p:cNvSpPr>
          <p:nvPr>
            <p:ph type="sldNum" sz="quarter" idx="12"/>
          </p:nvPr>
        </p:nvSpPr>
        <p:spPr/>
        <p:txBody>
          <a:bodyPr/>
          <a:lstStyle/>
          <a:p>
            <a:fld id="{87034D8C-3CB4-402A-BC46-2AB14C0FE90A}" type="slidenum">
              <a:rPr lang="en-US" smtClean="0"/>
              <a:pPr/>
              <a:t>31</a:t>
            </a:fld>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5F156142-CF87-4D81-B1EA-69DD5856667B}"/>
                  </a:ext>
                </a:extLst>
              </p:cNvPr>
              <p:cNvSpPr/>
              <p:nvPr/>
            </p:nvSpPr>
            <p:spPr>
              <a:xfrm>
                <a:off x="1897864" y="914400"/>
                <a:ext cx="8049684" cy="1600200"/>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𝐿</m:t>
                      </m:r>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4</m:t>
                          </m:r>
                        </m:den>
                      </m:f>
                      <m:sSubSup>
                        <m:sSubSup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𝐺</m:t>
                          </m:r>
                        </m:e>
                        <m:sub>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𝜇𝜈</m:t>
                          </m:r>
                        </m:sub>
                        <m:sup>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𝑎</m:t>
                          </m:r>
                        </m:sup>
                      </m:sSubSup>
                      <m:d>
                        <m:d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𝑥</m:t>
                          </m:r>
                        </m:e>
                      </m:d>
                      <m:sSubSup>
                        <m:sSubSup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𝐺</m:t>
                          </m:r>
                        </m:e>
                        <m:sub>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𝜇𝜈</m:t>
                          </m:r>
                        </m:sub>
                        <m:sup>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𝑎</m:t>
                          </m:r>
                        </m:sup>
                      </m:sSubSup>
                      <m:d>
                        <m:d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𝑥</m:t>
                          </m:r>
                        </m:e>
                      </m:d>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𝜓</m:t>
                          </m:r>
                        </m:e>
                      </m:acc>
                      <m:d>
                        <m:dPr>
                          <m:begChr m:val="["/>
                          <m:endChr m:val="]"/>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𝛾</m:t>
                          </m:r>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Cambria Math" panose="02040503050406030204" pitchFamily="18" charset="0"/>
                            </a:rPr>
                            <m:t>⋅</m:t>
                          </m:r>
                          <m:sSub>
                            <m:sSub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Calibri" panose="020F0502020204030204" pitchFamily="34" charset="0"/>
                                </a:rPr>
                                <m:t>𝜕</m:t>
                              </m:r>
                            </m:e>
                            <m:sub>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Calibri" panose="020F0502020204030204" pitchFamily="34" charset="0"/>
                                </a:rPr>
                                <m:t>𝑥</m:t>
                              </m:r>
                            </m:sub>
                          </m:sSub>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𝑚</m:t>
                          </m:r>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𝑖𝑔</m:t>
                          </m:r>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𝜆</m:t>
                                  </m:r>
                                </m:e>
                                <m:sup>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𝑎</m:t>
                                  </m:r>
                                </m:sup>
                              </m:sSup>
                            </m:num>
                            <m:den>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2</m:t>
                              </m:r>
                            </m:den>
                          </m:f>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𝛾</m:t>
                          </m:r>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Cambria Math" panose="02040503050406030204" pitchFamily="18" charset="0"/>
                            </a:rPr>
                            <m:t>⋅</m:t>
                          </m:r>
                          <m:sSup>
                            <m:sSup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𝐴</m:t>
                              </m:r>
                            </m:e>
                            <m:sup>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𝑎</m:t>
                              </m:r>
                            </m:sup>
                          </m:sSup>
                          <m:d>
                            <m:d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𝑥</m:t>
                              </m:r>
                            </m:e>
                          </m:d>
                        </m:e>
                      </m:d>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𝜓</m:t>
                      </m:r>
                      <m:d>
                        <m:d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𝑥</m:t>
                          </m:r>
                        </m:e>
                      </m:d>
                    </m:oMath>
                  </m:oMathPara>
                </a14:m>
                <a:endParaRPr lang="en-US" sz="16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Sup>
                        <m:sSubSup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𝐺</m:t>
                          </m:r>
                        </m:e>
                        <m:sub>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𝜇𝜈</m:t>
                          </m:r>
                        </m:sub>
                        <m:sup>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𝑎</m:t>
                          </m:r>
                        </m:sup>
                      </m:sSubSup>
                      <m:d>
                        <m:d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𝑥</m:t>
                          </m:r>
                        </m:e>
                      </m:d>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m:t>
                          </m:r>
                        </m:e>
                        <m:sub>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𝜇</m:t>
                          </m:r>
                        </m:sub>
                      </m:sSub>
                      <m:sSubSup>
                        <m:sSubSup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𝐴</m:t>
                          </m:r>
                        </m:e>
                        <m:sub>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𝜈</m:t>
                          </m:r>
                        </m:sub>
                        <m:sup>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𝑎</m:t>
                          </m:r>
                        </m:sup>
                      </m:sSubSup>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m:t>
                          </m:r>
                        </m:e>
                        <m:sub>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𝜈</m:t>
                          </m:r>
                        </m:sub>
                      </m:sSub>
                      <m:sSubSup>
                        <m:sSubSup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𝐴</m:t>
                          </m:r>
                        </m:e>
                        <m:sub>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𝜇</m:t>
                          </m:r>
                        </m:sub>
                        <m:sup>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𝑎</m:t>
                          </m:r>
                        </m:sup>
                      </m:sSubSup>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𝑓</m:t>
                          </m:r>
                        </m:e>
                        <m:sup>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𝑎𝑏𝑐</m:t>
                          </m:r>
                        </m:sup>
                      </m:sSup>
                      <m:sSubSup>
                        <m:sSubSup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𝐴</m:t>
                          </m:r>
                        </m:e>
                        <m:sub>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𝜇</m:t>
                          </m:r>
                        </m:sub>
                        <m:sup>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𝑏</m:t>
                          </m:r>
                        </m:sup>
                      </m:sSubSup>
                      <m:sSubSup>
                        <m:sSubSup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𝐴</m:t>
                          </m:r>
                        </m:e>
                        <m:sub>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𝜈</m:t>
                          </m:r>
                        </m:sub>
                        <m:sup>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𝑐</m:t>
                          </m:r>
                        </m:sup>
                      </m:sSubSup>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US" sz="16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Times New Roman" panose="02020603050405020304" pitchFamily="18" charset="0"/>
                </a:endParaRPr>
              </a:p>
              <a:p>
                <a:pPr algn="ctr">
                  <a:lnSpc>
                    <a:spcPct val="107000"/>
                  </a:lnSpc>
                  <a:spcAft>
                    <a:spcPts val="800"/>
                  </a:spcAft>
                </a:pPr>
                <a:r>
                  <a:rPr lang="en-US" sz="11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Times New Roman" panose="02020603050405020304" pitchFamily="18" charset="0"/>
                  </a:rPr>
                  <a:t> </a:t>
                </a:r>
              </a:p>
            </p:txBody>
          </p:sp>
        </mc:Choice>
        <mc:Fallback xmlns="">
          <p:sp>
            <p:nvSpPr>
              <p:cNvPr id="7" name="Rectangle 6">
                <a:extLst>
                  <a:ext uri="{FF2B5EF4-FFF2-40B4-BE49-F238E27FC236}">
                    <a16:creationId xmlns:a16="http://schemas.microsoft.com/office/drawing/2014/main" id="{5F156142-CF87-4D81-B1EA-69DD5856667B}"/>
                  </a:ext>
                </a:extLst>
              </p:cNvPr>
              <p:cNvSpPr>
                <a:spLocks noRot="1" noChangeAspect="1" noMove="1" noResize="1" noEditPoints="1" noAdjustHandles="1" noChangeArrowheads="1" noChangeShapeType="1" noTextEdit="1"/>
              </p:cNvSpPr>
              <p:nvPr/>
            </p:nvSpPr>
            <p:spPr>
              <a:xfrm>
                <a:off x="1897864" y="914400"/>
                <a:ext cx="8049684" cy="1600200"/>
              </a:xfrm>
              <a:prstGeom prst="rect">
                <a:avLst/>
              </a:prstGeom>
              <a:blipFill>
                <a:blip r:embed="rId3"/>
                <a:stretch>
                  <a:fillRect/>
                </a:stretch>
              </a:blipFill>
              <a:ln>
                <a:solidFill>
                  <a:schemeClr val="bg1"/>
                </a:solidFill>
              </a:ln>
            </p:spPr>
            <p:txBody>
              <a:bodyPr/>
              <a:lstStyle/>
              <a:p>
                <a:r>
                  <a:rPr lang="en-AU">
                    <a:noFill/>
                  </a:rPr>
                  <a:t> </a:t>
                </a:r>
              </a:p>
            </p:txBody>
          </p:sp>
        </mc:Fallback>
      </mc:AlternateContent>
      <p:sp>
        <p:nvSpPr>
          <p:cNvPr id="9" name="Content Placeholder 2">
            <a:extLst>
              <a:ext uri="{FF2B5EF4-FFF2-40B4-BE49-F238E27FC236}">
                <a16:creationId xmlns:a16="http://schemas.microsoft.com/office/drawing/2014/main" id="{7B5EC7D6-0986-49FD-A61A-7F0B0301BBF6}"/>
              </a:ext>
            </a:extLst>
          </p:cNvPr>
          <p:cNvSpPr txBox="1">
            <a:spLocks/>
          </p:cNvSpPr>
          <p:nvPr/>
        </p:nvSpPr>
        <p:spPr bwMode="auto">
          <a:xfrm>
            <a:off x="228600" y="3733800"/>
            <a:ext cx="11764434" cy="12987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1F497D"/>
              </a:buClr>
              <a:buFont typeface="Wingdings" pitchFamily="2" charset="2"/>
              <a:buChar char="Ø"/>
              <a:defRPr sz="2200">
                <a:solidFill>
                  <a:schemeClr val="tx2">
                    <a:lumMod val="75000"/>
                  </a:schemeClr>
                </a:solidFill>
                <a:latin typeface="+mn-lt"/>
                <a:ea typeface="+mn-ea"/>
                <a:cs typeface="+mn-cs"/>
              </a:defRPr>
            </a:lvl1pPr>
            <a:lvl2pPr marL="742950" indent="-285750" algn="l" rtl="0" eaLnBrk="1" fontAlgn="base" hangingPunct="1">
              <a:spcBef>
                <a:spcPct val="20000"/>
              </a:spcBef>
              <a:spcAft>
                <a:spcPct val="0"/>
              </a:spcAft>
              <a:buClr>
                <a:srgbClr val="1F497D"/>
              </a:buClr>
              <a:buChar char="–"/>
              <a:defRPr sz="2000">
                <a:solidFill>
                  <a:schemeClr val="tx2">
                    <a:lumMod val="75000"/>
                  </a:schemeClr>
                </a:solidFill>
                <a:latin typeface="+mn-lt"/>
              </a:defRPr>
            </a:lvl2pPr>
            <a:lvl3pPr marL="1143000" indent="-228600" algn="l" rtl="0" eaLnBrk="1" fontAlgn="base" hangingPunct="1">
              <a:spcBef>
                <a:spcPct val="20000"/>
              </a:spcBef>
              <a:spcAft>
                <a:spcPct val="0"/>
              </a:spcAft>
              <a:buClr>
                <a:srgbClr val="1F497D"/>
              </a:buClr>
              <a:buChar char="•"/>
              <a:defRPr sz="1600">
                <a:solidFill>
                  <a:schemeClr val="tx2">
                    <a:lumMod val="75000"/>
                  </a:schemeClr>
                </a:solidFill>
                <a:latin typeface="+mn-lt"/>
              </a:defRPr>
            </a:lvl3pPr>
            <a:lvl4pPr marL="1600200" indent="-228600" algn="l" rtl="0" eaLnBrk="1" fontAlgn="base" hangingPunct="1">
              <a:spcBef>
                <a:spcPct val="20000"/>
              </a:spcBef>
              <a:spcAft>
                <a:spcPct val="0"/>
              </a:spcAft>
              <a:buClr>
                <a:srgbClr val="1F497D"/>
              </a:buClr>
              <a:buChar char="–"/>
              <a:defRPr sz="1600">
                <a:solidFill>
                  <a:schemeClr val="tx2">
                    <a:lumMod val="75000"/>
                  </a:schemeClr>
                </a:solidFill>
                <a:latin typeface="+mn-lt"/>
              </a:defRPr>
            </a:lvl4pPr>
            <a:lvl5pPr marL="2057400" indent="-228600" algn="l" rtl="0" eaLnBrk="1" fontAlgn="base" hangingPunct="1">
              <a:spcBef>
                <a:spcPct val="20000"/>
              </a:spcBef>
              <a:spcAft>
                <a:spcPct val="0"/>
              </a:spcAft>
              <a:buClr>
                <a:srgbClr val="1F497D"/>
              </a:buClr>
              <a:buFont typeface="Arial" charset="0"/>
              <a:buChar char="»"/>
              <a:defRPr sz="1600">
                <a:solidFill>
                  <a:schemeClr val="tx2">
                    <a:lumMod val="75000"/>
                  </a:schemeClr>
                </a:solidFill>
                <a:latin typeface="+mn-lt"/>
              </a:defRPr>
            </a:lvl5pPr>
            <a:lvl6pPr marL="25146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6pPr>
            <a:lvl7pPr marL="29718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7pPr>
            <a:lvl8pPr marL="34290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8pPr>
            <a:lvl9pPr marL="38862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9pPr>
          </a:lstStyle>
          <a:p>
            <a:pPr marL="0" indent="0">
              <a:buNone/>
            </a:pPr>
            <a:r>
              <a:rPr lang="en-GB" sz="2000" i="1" kern="0" dirty="0">
                <a:ln w="0"/>
                <a:solidFill>
                  <a:srgbClr val="008000"/>
                </a:solidFill>
                <a:effectLst>
                  <a:outerShdw blurRad="38100" dist="25400" dir="5400000" algn="ctr" rotWithShape="0">
                    <a:srgbClr val="6E747A">
                      <a:alpha val="43000"/>
                    </a:srgbClr>
                  </a:outerShdw>
                </a:effectLst>
              </a:rPr>
              <a:t>Advantages of the </a:t>
            </a:r>
            <a:r>
              <a:rPr lang="en-GB" sz="2000" i="1" kern="0" dirty="0" err="1">
                <a:ln w="0"/>
                <a:solidFill>
                  <a:srgbClr val="008000"/>
                </a:solidFill>
                <a:effectLst>
                  <a:outerShdw blurRad="38100" dist="25400" dir="5400000" algn="ctr" rotWithShape="0">
                    <a:srgbClr val="6E747A">
                      <a:alpha val="43000"/>
                    </a:srgbClr>
                  </a:outerShdw>
                </a:effectLst>
              </a:rPr>
              <a:t>Color</a:t>
            </a:r>
            <a:r>
              <a:rPr lang="en-GB" sz="2000" i="1" kern="0" dirty="0">
                <a:ln w="0"/>
                <a:solidFill>
                  <a:srgbClr val="008000"/>
                </a:solidFill>
                <a:effectLst>
                  <a:outerShdw blurRad="38100" dist="25400" dir="5400000" algn="ctr" rotWithShape="0">
                    <a:srgbClr val="6E747A">
                      <a:alpha val="43000"/>
                    </a:srgbClr>
                  </a:outerShdw>
                </a:effectLst>
              </a:rPr>
              <a:t> Octet Gluon Picture,  H. Fritzsch, M. Gell-Mann, H. Leutwyler, Phys. Lett. B 47 (1973) 365-368</a:t>
            </a:r>
            <a:endParaRPr lang="en-GB" sz="2800" i="1" kern="0" dirty="0">
              <a:ln w="0"/>
              <a:solidFill>
                <a:srgbClr val="008000"/>
              </a:solidFill>
              <a:effectLst>
                <a:outerShdw blurRad="38100" dist="25400" dir="5400000" algn="ctr" rotWithShape="0">
                  <a:srgbClr val="6E747A">
                    <a:alpha val="43000"/>
                  </a:srgbClr>
                </a:outerShdw>
              </a:effectLst>
            </a:endParaRPr>
          </a:p>
          <a:p>
            <a:r>
              <a:rPr lang="en-US" sz="2400" kern="0" dirty="0"/>
              <a:t>“The quarks come in three "colors," but all physical states and interactions are supposed to be singlets with respect to the SU(3) of color. Thus, we do not accept theories in which quarks are real, observable particles; nor do we allow any scheme in which the color non-singlet degrees of freedom can be excited.”</a:t>
            </a:r>
          </a:p>
          <a:p>
            <a:r>
              <a:rPr lang="en-US" sz="2400" kern="0" dirty="0"/>
              <a:t>Emergence now becomes important: Lagrangian degrees-of-freedom are unobservable</a:t>
            </a:r>
          </a:p>
          <a:p>
            <a:endParaRPr lang="en-GB" sz="2400" kern="0" dirty="0"/>
          </a:p>
        </p:txBody>
      </p:sp>
      <p:sp>
        <p:nvSpPr>
          <p:cNvPr id="8" name="TextBox 7">
            <a:extLst>
              <a:ext uri="{FF2B5EF4-FFF2-40B4-BE49-F238E27FC236}">
                <a16:creationId xmlns:a16="http://schemas.microsoft.com/office/drawing/2014/main" id="{B8DC02B7-5FC0-BE30-BD1D-FEB5A179F307}"/>
              </a:ext>
            </a:extLst>
          </p:cNvPr>
          <p:cNvSpPr txBox="1"/>
          <p:nvPr/>
        </p:nvSpPr>
        <p:spPr>
          <a:xfrm>
            <a:off x="7960369" y="2653748"/>
            <a:ext cx="3974358" cy="830997"/>
          </a:xfrm>
          <a:prstGeom prst="rect">
            <a:avLst/>
          </a:prstGeom>
          <a:noFill/>
        </p:spPr>
        <p:txBody>
          <a:bodyPr wrap="none" rtlCol="0">
            <a:spAutoFit/>
          </a:bodyPr>
          <a:lstStyle/>
          <a:p>
            <a:r>
              <a:rPr lang="en-AU" sz="2400" i="1" dirty="0">
                <a:ln w="0"/>
                <a:solidFill>
                  <a:srgbClr val="FF0000"/>
                </a:solidFill>
                <a:effectLst>
                  <a:outerShdw blurRad="38100" dist="25400" dir="5400000" algn="ctr" rotWithShape="0">
                    <a:srgbClr val="6E747A">
                      <a:alpha val="43000"/>
                    </a:srgbClr>
                  </a:outerShdw>
                </a:effectLst>
              </a:rPr>
              <a:t>Gluon and Quark Confinement</a:t>
            </a:r>
          </a:p>
          <a:p>
            <a:r>
              <a:rPr lang="en-AU" sz="2400" i="1" dirty="0">
                <a:ln w="0"/>
                <a:solidFill>
                  <a:srgbClr val="FF0000"/>
                </a:solidFill>
                <a:effectLst>
                  <a:outerShdw blurRad="38100" dist="25400" dir="5400000" algn="ctr" rotWithShape="0">
                    <a:srgbClr val="6E747A">
                      <a:alpha val="43000"/>
                    </a:srgbClr>
                  </a:outerShdw>
                </a:effectLst>
              </a:rPr>
              <a:t>Essentially non-perturbative</a:t>
            </a:r>
          </a:p>
        </p:txBody>
      </p:sp>
      <p:sp>
        <p:nvSpPr>
          <p:cNvPr id="10" name="TextBox 9">
            <a:extLst>
              <a:ext uri="{FF2B5EF4-FFF2-40B4-BE49-F238E27FC236}">
                <a16:creationId xmlns:a16="http://schemas.microsoft.com/office/drawing/2014/main" id="{37D77450-EA52-51E4-3238-A4A336AA8BEA}"/>
              </a:ext>
            </a:extLst>
          </p:cNvPr>
          <p:cNvSpPr txBox="1"/>
          <p:nvPr/>
        </p:nvSpPr>
        <p:spPr>
          <a:xfrm>
            <a:off x="9525000" y="838200"/>
            <a:ext cx="2653120" cy="1477328"/>
          </a:xfrm>
          <a:prstGeom prst="rect">
            <a:avLst/>
          </a:prstGeom>
          <a:noFill/>
        </p:spPr>
        <p:txBody>
          <a:bodyPr wrap="square" rtlCol="0">
            <a:spAutoFit/>
          </a:bodyPr>
          <a:lstStyle/>
          <a:p>
            <a:pPr algn="r"/>
            <a:r>
              <a:rPr lang="en-US" i="1" dirty="0">
                <a:ln w="0"/>
                <a:solidFill>
                  <a:schemeClr val="accent1"/>
                </a:solidFill>
                <a:effectLst>
                  <a:outerShdw blurRad="38100" dist="25400" dir="5400000" algn="ctr" rotWithShape="0">
                    <a:srgbClr val="6E747A">
                      <a:alpha val="43000"/>
                    </a:srgbClr>
                  </a:outerShdw>
                </a:effectLst>
              </a:rPr>
              <a:t>H. Fritzsch, M. Gell-Mann, Proceedings of the XVI International Conference on High Energy Physics, Chicago, 1972, Vol. l, 135</a:t>
            </a:r>
            <a:endParaRPr lang="en-AU" i="1"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209140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par>
                                <p:cTn id="8" presetID="15"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1000" fill="hold"/>
                                        <p:tgtEl>
                                          <p:spTgt spid="9"/>
                                        </p:tgtEl>
                                        <p:attrNameLst>
                                          <p:attrName>ppt_w</p:attrName>
                                        </p:attrNameLst>
                                      </p:cBhvr>
                                      <p:tavLst>
                                        <p:tav tm="0">
                                          <p:val>
                                            <p:fltVal val="0"/>
                                          </p:val>
                                        </p:tav>
                                        <p:tav tm="100000">
                                          <p:val>
                                            <p:strVal val="#ppt_w"/>
                                          </p:val>
                                        </p:tav>
                                      </p:tavLst>
                                    </p:anim>
                                    <p:anim calcmode="lin" valueType="num">
                                      <p:cBhvr>
                                        <p:cTn id="11" dur="1000" fill="hold"/>
                                        <p:tgtEl>
                                          <p:spTgt spid="9"/>
                                        </p:tgtEl>
                                        <p:attrNameLst>
                                          <p:attrName>ppt_h</p:attrName>
                                        </p:attrNameLst>
                                      </p:cBhvr>
                                      <p:tavLst>
                                        <p:tav tm="0">
                                          <p:val>
                                            <p:fltVal val="0"/>
                                          </p:val>
                                        </p:tav>
                                        <p:tav tm="100000">
                                          <p:val>
                                            <p:strVal val="#ppt_h"/>
                                          </p:val>
                                        </p:tav>
                                      </p:tavLst>
                                    </p:anim>
                                    <p:anim calcmode="lin" valueType="num">
                                      <p:cBhvr>
                                        <p:cTn id="12"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13" dur="1000" fill="hold"/>
                                        <p:tgtEl>
                                          <p:spTgt spid="9"/>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37710-5964-A34B-1F55-51D72E4A5BC0}"/>
              </a:ext>
            </a:extLst>
          </p:cNvPr>
          <p:cNvSpPr>
            <a:spLocks noGrp="1"/>
          </p:cNvSpPr>
          <p:nvPr>
            <p:ph type="title"/>
          </p:nvPr>
        </p:nvSpPr>
        <p:spPr>
          <a:xfrm>
            <a:off x="914400" y="5648325"/>
            <a:ext cx="10363200" cy="1362075"/>
          </a:xfrm>
        </p:spPr>
        <p:txBody>
          <a:bodyPr/>
          <a:lstStyle/>
          <a:p>
            <a:pPr algn="ctr"/>
            <a:r>
              <a:rPr lang="en-AU" sz="3600" b="0" dirty="0">
                <a:ln w="0"/>
                <a:solidFill>
                  <a:schemeClr val="accent1"/>
                </a:solidFill>
                <a:effectLst>
                  <a:outerShdw blurRad="38100" dist="25400" dir="5400000" algn="ctr" rotWithShape="0">
                    <a:srgbClr val="6E747A">
                      <a:alpha val="43000"/>
                    </a:srgbClr>
                  </a:outerShdw>
                </a:effectLst>
              </a:rPr>
              <a:t>Space and Time = Spacetime</a:t>
            </a:r>
          </a:p>
        </p:txBody>
      </p:sp>
      <p:sp>
        <p:nvSpPr>
          <p:cNvPr id="3" name="Text Placeholder 2">
            <a:extLst>
              <a:ext uri="{FF2B5EF4-FFF2-40B4-BE49-F238E27FC236}">
                <a16:creationId xmlns:a16="http://schemas.microsoft.com/office/drawing/2014/main" id="{EAB7A407-F701-E7F5-7F4C-F45624549B64}"/>
              </a:ext>
            </a:extLst>
          </p:cNvPr>
          <p:cNvSpPr>
            <a:spLocks noGrp="1"/>
          </p:cNvSpPr>
          <p:nvPr>
            <p:ph type="body" idx="1"/>
          </p:nvPr>
        </p:nvSpPr>
        <p:spPr/>
        <p:txBody>
          <a:bodyPr/>
          <a:lstStyle/>
          <a:p>
            <a:endParaRPr lang="en-AU"/>
          </a:p>
        </p:txBody>
      </p:sp>
      <p:sp>
        <p:nvSpPr>
          <p:cNvPr id="4" name="Date Placeholder 3">
            <a:extLst>
              <a:ext uri="{FF2B5EF4-FFF2-40B4-BE49-F238E27FC236}">
                <a16:creationId xmlns:a16="http://schemas.microsoft.com/office/drawing/2014/main" id="{CDD06636-98C8-49F0-29C1-48A56BFA87BE}"/>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29E129B3-FE27-CA81-219F-DE40D2A68C42}"/>
              </a:ext>
            </a:extLst>
          </p:cNvPr>
          <p:cNvSpPr>
            <a:spLocks noGrp="1"/>
          </p:cNvSpPr>
          <p:nvPr>
            <p:ph type="ftr" sz="quarter" idx="11"/>
          </p:nvPr>
        </p:nvSpPr>
        <p:spPr/>
        <p:txBody>
          <a:bodyPr/>
          <a:lstStyle/>
          <a:p>
            <a:r>
              <a:rPr lang="en-US"/>
              <a:t>Craig Roberts: cdroberts@nju.edu.cn  465 .. 25/04/11 ..."Strong Interactions and the Standard Model"</a:t>
            </a:r>
          </a:p>
        </p:txBody>
      </p:sp>
      <p:sp>
        <p:nvSpPr>
          <p:cNvPr id="6" name="Slide Number Placeholder 5">
            <a:extLst>
              <a:ext uri="{FF2B5EF4-FFF2-40B4-BE49-F238E27FC236}">
                <a16:creationId xmlns:a16="http://schemas.microsoft.com/office/drawing/2014/main" id="{A56D074A-3A3B-AC2D-AE86-B5943002D08F}"/>
              </a:ext>
            </a:extLst>
          </p:cNvPr>
          <p:cNvSpPr>
            <a:spLocks noGrp="1"/>
          </p:cNvSpPr>
          <p:nvPr>
            <p:ph type="sldNum" sz="quarter" idx="12"/>
          </p:nvPr>
        </p:nvSpPr>
        <p:spPr/>
        <p:txBody>
          <a:bodyPr/>
          <a:lstStyle/>
          <a:p>
            <a:fld id="{87034D8C-3CB4-402A-BC46-2AB14C0FE90A}" type="slidenum">
              <a:rPr lang="en-US" smtClean="0"/>
              <a:pPr/>
              <a:t>32</a:t>
            </a:fld>
            <a:endParaRPr lang="en-US"/>
          </a:p>
        </p:txBody>
      </p:sp>
      <p:pic>
        <p:nvPicPr>
          <p:cNvPr id="8" name="Picture 7" descr="A diagram of a funnel&#10;&#10;AI-generated content may be incorrect.">
            <a:extLst>
              <a:ext uri="{FF2B5EF4-FFF2-40B4-BE49-F238E27FC236}">
                <a16:creationId xmlns:a16="http://schemas.microsoft.com/office/drawing/2014/main" id="{9820A3A2-3E94-82BB-1E9A-18E30CF3D9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2199" y="304800"/>
            <a:ext cx="6227601" cy="5146778"/>
          </a:xfrm>
          <a:prstGeom prst="rect">
            <a:avLst/>
          </a:prstGeom>
        </p:spPr>
      </p:pic>
    </p:spTree>
    <p:extLst>
      <p:ext uri="{BB962C8B-B14F-4D97-AF65-F5344CB8AC3E}">
        <p14:creationId xmlns:p14="http://schemas.microsoft.com/office/powerpoint/2010/main" val="398133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1CA77-2425-1970-E728-F0F13B770A8D}"/>
              </a:ext>
            </a:extLst>
          </p:cNvPr>
          <p:cNvSpPr>
            <a:spLocks noGrp="1"/>
          </p:cNvSpPr>
          <p:nvPr>
            <p:ph type="title"/>
          </p:nvPr>
        </p:nvSpPr>
        <p:spPr/>
        <p:txBody>
          <a:bodyPr/>
          <a:lstStyle/>
          <a:p>
            <a:r>
              <a:rPr lang="en-AU" sz="2800" b="0" dirty="0">
                <a:ln w="0"/>
                <a:solidFill>
                  <a:schemeClr val="accent1"/>
                </a:solidFill>
                <a:effectLst>
                  <a:outerShdw blurRad="38100" dist="25400" dir="5400000" algn="ctr" rotWithShape="0">
                    <a:srgbClr val="6E747A">
                      <a:alpha val="43000"/>
                    </a:srgbClr>
                  </a:outerShdw>
                </a:effectLst>
              </a:rPr>
              <a:t>Nature’s Natural Space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1123DC-FF00-2445-9526-1966E797DBDC}"/>
                  </a:ext>
                </a:extLst>
              </p:cNvPr>
              <p:cNvSpPr>
                <a:spLocks noGrp="1"/>
              </p:cNvSpPr>
              <p:nvPr>
                <p:ph idx="1"/>
              </p:nvPr>
            </p:nvSpPr>
            <p:spPr>
              <a:xfrm>
                <a:off x="609600" y="838200"/>
                <a:ext cx="10972800" cy="4525963"/>
              </a:xfrm>
            </p:spPr>
            <p:txBody>
              <a:bodyPr/>
              <a:lstStyle/>
              <a:p>
                <a:r>
                  <a:rPr lang="en-AU" dirty="0"/>
                  <a:t>Nature is expressed in </a:t>
                </a:r>
                <a:r>
                  <a:rPr lang="en-AU" dirty="0" err="1"/>
                  <a:t>Minkowski</a:t>
                </a:r>
                <a:r>
                  <a:rPr lang="en-AU" dirty="0"/>
                  <a:t> space, where the inner product of two four-vectors is </a:t>
                </a:r>
                <a14:m>
                  <m:oMath xmlns:m="http://schemas.openxmlformats.org/officeDocument/2006/math">
                    <m:sSub>
                      <m:sSubPr>
                        <m:ctrlPr>
                          <a:rPr lang="en-AU" b="0" i="1" smtClean="0">
                            <a:latin typeface="Cambria Math" panose="02040503050406030204" pitchFamily="18" charset="0"/>
                          </a:rPr>
                        </m:ctrlPr>
                      </m:sSubPr>
                      <m:e>
                        <m:r>
                          <a:rPr lang="en-AU" b="0" i="1" smtClean="0">
                            <a:latin typeface="Cambria Math" panose="02040503050406030204" pitchFamily="18" charset="0"/>
                          </a:rPr>
                          <m:t>𝑥</m:t>
                        </m:r>
                      </m:e>
                      <m:sub>
                        <m:r>
                          <a:rPr lang="en-AU" b="0" i="1" smtClean="0">
                            <a:latin typeface="Cambria Math" panose="02040503050406030204" pitchFamily="18" charset="0"/>
                          </a:rPr>
                          <m:t>𝜇</m:t>
                        </m:r>
                      </m:sub>
                    </m:sSub>
                    <m:sSup>
                      <m:sSupPr>
                        <m:ctrlPr>
                          <a:rPr lang="en-AU" b="0" i="1" smtClean="0">
                            <a:latin typeface="Cambria Math" panose="02040503050406030204" pitchFamily="18" charset="0"/>
                          </a:rPr>
                        </m:ctrlPr>
                      </m:sSupPr>
                      <m:e>
                        <m:r>
                          <a:rPr lang="en-AU" b="0" i="1" smtClean="0">
                            <a:latin typeface="Cambria Math" panose="02040503050406030204" pitchFamily="18" charset="0"/>
                          </a:rPr>
                          <m:t>𝑦</m:t>
                        </m:r>
                      </m:e>
                      <m:sup>
                        <m:r>
                          <a:rPr lang="en-AU" b="0" i="1" smtClean="0">
                            <a:latin typeface="Cambria Math" panose="02040503050406030204" pitchFamily="18" charset="0"/>
                          </a:rPr>
                          <m:t>𝜇</m:t>
                        </m:r>
                      </m:sup>
                    </m:sSup>
                    <m:r>
                      <a:rPr lang="en-AU" b="0" i="1" smtClean="0">
                        <a:latin typeface="Cambria Math" panose="02040503050406030204" pitchFamily="18" charset="0"/>
                      </a:rPr>
                      <m:t>=</m:t>
                    </m:r>
                    <m:sSup>
                      <m:sSupPr>
                        <m:ctrlPr>
                          <a:rPr lang="en-AU" b="0" i="1" smtClean="0">
                            <a:latin typeface="Cambria Math" panose="02040503050406030204" pitchFamily="18" charset="0"/>
                          </a:rPr>
                        </m:ctrlPr>
                      </m:sSupPr>
                      <m:e>
                        <m:r>
                          <a:rPr lang="en-AU" b="0" i="1" smtClean="0">
                            <a:latin typeface="Cambria Math" panose="02040503050406030204" pitchFamily="18" charset="0"/>
                          </a:rPr>
                          <m:t>𝑥</m:t>
                        </m:r>
                      </m:e>
                      <m:sup>
                        <m:r>
                          <a:rPr lang="en-AU" b="0" i="1" smtClean="0">
                            <a:latin typeface="Cambria Math" panose="02040503050406030204" pitchFamily="18" charset="0"/>
                          </a:rPr>
                          <m:t>0</m:t>
                        </m:r>
                      </m:sup>
                    </m:sSup>
                    <m:sSup>
                      <m:sSupPr>
                        <m:ctrlPr>
                          <a:rPr lang="en-AU" b="0" i="1" smtClean="0">
                            <a:latin typeface="Cambria Math" panose="02040503050406030204" pitchFamily="18" charset="0"/>
                          </a:rPr>
                        </m:ctrlPr>
                      </m:sSupPr>
                      <m:e>
                        <m:r>
                          <a:rPr lang="en-AU" b="0" i="1" smtClean="0">
                            <a:latin typeface="Cambria Math" panose="02040503050406030204" pitchFamily="18" charset="0"/>
                          </a:rPr>
                          <m:t>𝑦</m:t>
                        </m:r>
                      </m:e>
                      <m:sup>
                        <m:r>
                          <a:rPr lang="en-AU" b="0" i="1" smtClean="0">
                            <a:latin typeface="Cambria Math" panose="02040503050406030204" pitchFamily="18" charset="0"/>
                          </a:rPr>
                          <m:t>0</m:t>
                        </m:r>
                      </m:sup>
                    </m:sSup>
                    <m:r>
                      <a:rPr lang="en-AU" b="0" i="1" smtClean="0">
                        <a:latin typeface="Cambria Math" panose="02040503050406030204" pitchFamily="18" charset="0"/>
                      </a:rPr>
                      <m:t>−</m:t>
                    </m:r>
                    <m:acc>
                      <m:accPr>
                        <m:chr m:val="⃗"/>
                        <m:ctrlPr>
                          <a:rPr lang="en-AU" b="0" i="1" smtClean="0">
                            <a:latin typeface="Cambria Math" panose="02040503050406030204" pitchFamily="18" charset="0"/>
                          </a:rPr>
                        </m:ctrlPr>
                      </m:accPr>
                      <m:e>
                        <m:r>
                          <a:rPr lang="en-AU" b="0" i="1" smtClean="0">
                            <a:latin typeface="Cambria Math" panose="02040503050406030204" pitchFamily="18" charset="0"/>
                          </a:rPr>
                          <m:t>𝑥</m:t>
                        </m:r>
                      </m:e>
                    </m:acc>
                    <m:r>
                      <a:rPr lang="en-AU" b="0" i="1" smtClean="0">
                        <a:latin typeface="Cambria Math" panose="02040503050406030204" pitchFamily="18" charset="0"/>
                      </a:rPr>
                      <m:t>⋅</m:t>
                    </m:r>
                    <m:acc>
                      <m:accPr>
                        <m:chr m:val="⃗"/>
                        <m:ctrlPr>
                          <a:rPr lang="en-AU" b="0" i="1" smtClean="0">
                            <a:latin typeface="Cambria Math" panose="02040503050406030204" pitchFamily="18" charset="0"/>
                          </a:rPr>
                        </m:ctrlPr>
                      </m:accPr>
                      <m:e>
                        <m:r>
                          <a:rPr lang="en-AU" b="0" i="1" smtClean="0">
                            <a:latin typeface="Cambria Math" panose="02040503050406030204" pitchFamily="18" charset="0"/>
                          </a:rPr>
                          <m:t>𝑦</m:t>
                        </m:r>
                      </m:e>
                    </m:acc>
                    <m:r>
                      <a:rPr lang="en-AU" b="0" i="1" smtClean="0">
                        <a:latin typeface="Cambria Math" panose="02040503050406030204" pitchFamily="18" charset="0"/>
                      </a:rPr>
                      <m:t> ⇒ </m:t>
                    </m:r>
                    <m:sSup>
                      <m:sSupPr>
                        <m:ctrlPr>
                          <a:rPr lang="en-AU" b="0" i="1" smtClean="0">
                            <a:latin typeface="Cambria Math" panose="02040503050406030204" pitchFamily="18" charset="0"/>
                          </a:rPr>
                        </m:ctrlPr>
                      </m:sSupPr>
                      <m:e>
                        <m:r>
                          <a:rPr lang="en-AU" b="0" i="1" smtClean="0">
                            <a:latin typeface="Cambria Math" panose="02040503050406030204" pitchFamily="18" charset="0"/>
                          </a:rPr>
                          <m:t>𝑥</m:t>
                        </m:r>
                      </m:e>
                      <m:sup>
                        <m:r>
                          <a:rPr lang="en-AU" b="0" i="1" smtClean="0">
                            <a:latin typeface="Cambria Math" panose="02040503050406030204" pitchFamily="18" charset="0"/>
                          </a:rPr>
                          <m:t>2</m:t>
                        </m:r>
                      </m:sup>
                    </m:sSup>
                  </m:oMath>
                </a14:m>
                <a:r>
                  <a:rPr lang="en-AU" dirty="0"/>
                  <a:t> is </a:t>
                </a:r>
                <a:r>
                  <a:rPr lang="en-AU" i="1" dirty="0">
                    <a:ln w="0"/>
                    <a:solidFill>
                      <a:srgbClr val="FF0000"/>
                    </a:solidFill>
                    <a:effectLst>
                      <a:outerShdw blurRad="38100" dist="25400" dir="5400000" algn="ctr" rotWithShape="0">
                        <a:srgbClr val="6E747A">
                          <a:alpha val="43000"/>
                        </a:srgbClr>
                      </a:outerShdw>
                    </a:effectLst>
                  </a:rPr>
                  <a:t>not</a:t>
                </a:r>
                <a:r>
                  <a:rPr lang="en-AU" dirty="0"/>
                  <a:t> positive definite for real vectors</a:t>
                </a:r>
              </a:p>
              <a:p>
                <a:r>
                  <a:rPr lang="en-AU" dirty="0"/>
                  <a:t>However, quantum field theory can only be defined in Euclidean space:</a:t>
                </a:r>
              </a:p>
              <a:p>
                <a:pPr marL="0" indent="0">
                  <a:spcBef>
                    <a:spcPts val="0"/>
                  </a:spcBef>
                  <a:spcAft>
                    <a:spcPts val="600"/>
                  </a:spcAft>
                  <a:buNone/>
                </a:pPr>
                <a:r>
                  <a:rPr lang="en-AU" dirty="0"/>
                  <a:t>     </a:t>
                </a:r>
                <a14:m>
                  <m:oMath xmlns:m="http://schemas.openxmlformats.org/officeDocument/2006/math">
                    <m:sSub>
                      <m:sSubPr>
                        <m:ctrlPr>
                          <a:rPr lang="en-AU" b="0" i="1" smtClean="0">
                            <a:latin typeface="Cambria Math" panose="02040503050406030204" pitchFamily="18" charset="0"/>
                          </a:rPr>
                        </m:ctrlPr>
                      </m:sSubPr>
                      <m:e>
                        <m:r>
                          <a:rPr lang="en-AU" b="0" i="1" smtClean="0">
                            <a:latin typeface="Cambria Math" panose="02040503050406030204" pitchFamily="18" charset="0"/>
                          </a:rPr>
                          <m:t>𝑥</m:t>
                        </m:r>
                      </m:e>
                      <m:sub>
                        <m:r>
                          <a:rPr lang="en-AU" b="0" i="1" smtClean="0">
                            <a:latin typeface="Cambria Math" panose="02040503050406030204" pitchFamily="18" charset="0"/>
                          </a:rPr>
                          <m:t>𝜇</m:t>
                        </m:r>
                      </m:sub>
                    </m:sSub>
                    <m:sSub>
                      <m:sSubPr>
                        <m:ctrlPr>
                          <a:rPr lang="en-AU" b="0" i="1" smtClean="0">
                            <a:latin typeface="Cambria Math" panose="02040503050406030204" pitchFamily="18" charset="0"/>
                          </a:rPr>
                        </m:ctrlPr>
                      </m:sSubPr>
                      <m:e>
                        <m:r>
                          <a:rPr lang="en-AU" b="0" i="1" smtClean="0">
                            <a:latin typeface="Cambria Math" panose="02040503050406030204" pitchFamily="18" charset="0"/>
                          </a:rPr>
                          <m:t>𝑦</m:t>
                        </m:r>
                      </m:e>
                      <m:sub>
                        <m:r>
                          <a:rPr lang="en-AU" b="0" i="1" smtClean="0">
                            <a:latin typeface="Cambria Math" panose="02040503050406030204" pitchFamily="18" charset="0"/>
                          </a:rPr>
                          <m:t>𝜇</m:t>
                        </m:r>
                      </m:sub>
                    </m:sSub>
                    <m:r>
                      <a:rPr lang="en-AU" b="0" i="1" smtClean="0">
                        <a:latin typeface="Cambria Math" panose="02040503050406030204" pitchFamily="18" charset="0"/>
                      </a:rPr>
                      <m:t>=</m:t>
                    </m:r>
                    <m:acc>
                      <m:accPr>
                        <m:chr m:val="⃗"/>
                        <m:ctrlPr>
                          <a:rPr lang="en-AU" b="0" i="1" smtClean="0">
                            <a:latin typeface="Cambria Math" panose="02040503050406030204" pitchFamily="18" charset="0"/>
                          </a:rPr>
                        </m:ctrlPr>
                      </m:accPr>
                      <m:e>
                        <m:r>
                          <a:rPr lang="en-AU" b="0" i="1" smtClean="0">
                            <a:latin typeface="Cambria Math" panose="02040503050406030204" pitchFamily="18" charset="0"/>
                          </a:rPr>
                          <m:t>𝑥</m:t>
                        </m:r>
                      </m:e>
                    </m:acc>
                    <m:r>
                      <a:rPr lang="en-AU" b="0" i="1" dirty="0" smtClean="0">
                        <a:latin typeface="Cambria Math" panose="02040503050406030204" pitchFamily="18" charset="0"/>
                      </a:rPr>
                      <m:t>⋅</m:t>
                    </m:r>
                    <m:acc>
                      <m:accPr>
                        <m:chr m:val="⃗"/>
                        <m:ctrlPr>
                          <a:rPr lang="en-AU" b="0" i="1" dirty="0" smtClean="0">
                            <a:latin typeface="Cambria Math" panose="02040503050406030204" pitchFamily="18" charset="0"/>
                          </a:rPr>
                        </m:ctrlPr>
                      </m:accPr>
                      <m:e>
                        <m:r>
                          <a:rPr lang="en-AU" b="0" i="1" dirty="0" smtClean="0">
                            <a:latin typeface="Cambria Math" panose="02040503050406030204" pitchFamily="18" charset="0"/>
                          </a:rPr>
                          <m:t>𝑦</m:t>
                        </m:r>
                      </m:e>
                    </m:acc>
                    <m:r>
                      <a:rPr lang="en-AU" b="0" i="1" dirty="0" smtClean="0">
                        <a:latin typeface="Cambria Math" panose="02040503050406030204" pitchFamily="18" charset="0"/>
                      </a:rPr>
                      <m:t>+</m:t>
                    </m:r>
                    <m:sSub>
                      <m:sSubPr>
                        <m:ctrlPr>
                          <a:rPr lang="en-AU" b="0" i="1" dirty="0" smtClean="0">
                            <a:latin typeface="Cambria Math" panose="02040503050406030204" pitchFamily="18" charset="0"/>
                          </a:rPr>
                        </m:ctrlPr>
                      </m:sSubPr>
                      <m:e>
                        <m:r>
                          <a:rPr lang="en-AU" b="0" i="1" dirty="0" smtClean="0">
                            <a:latin typeface="Cambria Math" panose="02040503050406030204" pitchFamily="18" charset="0"/>
                          </a:rPr>
                          <m:t>𝑥</m:t>
                        </m:r>
                      </m:e>
                      <m:sub>
                        <m:r>
                          <a:rPr lang="en-AU" b="0" i="1" dirty="0" smtClean="0">
                            <a:latin typeface="Cambria Math" panose="02040503050406030204" pitchFamily="18" charset="0"/>
                          </a:rPr>
                          <m:t>4</m:t>
                        </m:r>
                      </m:sub>
                    </m:sSub>
                    <m:sSub>
                      <m:sSubPr>
                        <m:ctrlPr>
                          <a:rPr lang="en-AU" b="0" i="1" dirty="0" smtClean="0">
                            <a:latin typeface="Cambria Math" panose="02040503050406030204" pitchFamily="18" charset="0"/>
                          </a:rPr>
                        </m:ctrlPr>
                      </m:sSubPr>
                      <m:e>
                        <m:r>
                          <a:rPr lang="en-AU" b="0" i="1" dirty="0" smtClean="0">
                            <a:latin typeface="Cambria Math" panose="02040503050406030204" pitchFamily="18" charset="0"/>
                          </a:rPr>
                          <m:t>𝑦</m:t>
                        </m:r>
                      </m:e>
                      <m:sub>
                        <m:r>
                          <a:rPr lang="en-AU" b="0" i="1" dirty="0" smtClean="0">
                            <a:latin typeface="Cambria Math" panose="02040503050406030204" pitchFamily="18" charset="0"/>
                          </a:rPr>
                          <m:t>4</m:t>
                        </m:r>
                      </m:sub>
                    </m:sSub>
                    <m:r>
                      <a:rPr lang="en-AU" b="0" i="1" dirty="0" smtClean="0">
                        <a:latin typeface="Cambria Math" panose="02040503050406030204" pitchFamily="18" charset="0"/>
                      </a:rPr>
                      <m:t> ⇒</m:t>
                    </m:r>
                    <m:sSup>
                      <m:sSupPr>
                        <m:ctrlPr>
                          <a:rPr lang="en-AU" b="0" i="1" dirty="0" smtClean="0">
                            <a:latin typeface="Cambria Math" panose="02040503050406030204" pitchFamily="18" charset="0"/>
                          </a:rPr>
                        </m:ctrlPr>
                      </m:sSupPr>
                      <m:e>
                        <m:r>
                          <a:rPr lang="en-AU" b="0" i="1" dirty="0" smtClean="0">
                            <a:latin typeface="Cambria Math" panose="02040503050406030204" pitchFamily="18" charset="0"/>
                          </a:rPr>
                          <m:t>  </m:t>
                        </m:r>
                        <m:r>
                          <a:rPr lang="en-AU" b="0" i="1" dirty="0" smtClean="0">
                            <a:latin typeface="Cambria Math" panose="02040503050406030204" pitchFamily="18" charset="0"/>
                          </a:rPr>
                          <m:t>𝑥</m:t>
                        </m:r>
                      </m:e>
                      <m:sup>
                        <m:r>
                          <a:rPr lang="en-AU" b="0" i="1" dirty="0" smtClean="0">
                            <a:latin typeface="Cambria Math" panose="02040503050406030204" pitchFamily="18" charset="0"/>
                          </a:rPr>
                          <m:t>2</m:t>
                        </m:r>
                      </m:sup>
                    </m:sSup>
                  </m:oMath>
                </a14:m>
                <a:r>
                  <a:rPr lang="en-AU" dirty="0"/>
                  <a:t> is positive definite for real vectors</a:t>
                </a:r>
              </a:p>
              <a:p>
                <a:pPr>
                  <a:spcBef>
                    <a:spcPts val="0"/>
                  </a:spcBef>
                </a:pPr>
                <a:r>
                  <a:rPr lang="en-US" dirty="0"/>
                  <a:t>There are many reasons for adopting this perspective: </a:t>
                </a:r>
              </a:p>
              <a:p>
                <a:pPr lvl="1">
                  <a:spcBef>
                    <a:spcPts val="0"/>
                  </a:spcBef>
                  <a:spcAft>
                    <a:spcPts val="0"/>
                  </a:spcAft>
                </a:pPr>
                <a:r>
                  <a:rPr lang="en-US" sz="2200" dirty="0"/>
                  <a:t>Lattice </a:t>
                </a:r>
                <a:r>
                  <a:rPr lang="en-US" sz="2200" dirty="0" err="1"/>
                  <a:t>regularisation</a:t>
                </a:r>
                <a:r>
                  <a:rPr lang="en-US" sz="2200" dirty="0"/>
                  <a:t> of theory is only possible in Euclidean space</a:t>
                </a:r>
              </a:p>
              <a:p>
                <a:pPr marL="457200" lvl="1" indent="0">
                  <a:spcBef>
                    <a:spcPts val="0"/>
                  </a:spcBef>
                  <a:spcAft>
                    <a:spcPts val="600"/>
                  </a:spcAft>
                  <a:buNone/>
                </a:pPr>
                <a:r>
                  <a:rPr lang="en-US" sz="2200" dirty="0"/>
                  <a:t>    where one can use the Euclidean action to define a probability measure</a:t>
                </a:r>
              </a:p>
              <a:p>
                <a:pPr marL="0" indent="0" algn="ctr">
                  <a:spcBef>
                    <a:spcPts val="0"/>
                  </a:spcBef>
                  <a:buNone/>
                </a:pPr>
                <a14:m>
                  <m:oMath xmlns:m="http://schemas.openxmlformats.org/officeDocument/2006/math">
                    <m:r>
                      <a:rPr lang="en-AU" sz="2400" b="0" i="1" smtClean="0">
                        <a:latin typeface="Cambria Math" panose="02040503050406030204" pitchFamily="18" charset="0"/>
                      </a:rPr>
                      <m:t>∫</m:t>
                    </m:r>
                    <m:r>
                      <a:rPr lang="en-AU" sz="2400" b="0" i="1" smtClean="0">
                        <a:latin typeface="Cambria Math" panose="02040503050406030204" pitchFamily="18" charset="0"/>
                      </a:rPr>
                      <m:t>𝑑𝐴𝑑𝑞𝑑</m:t>
                    </m:r>
                    <m:acc>
                      <m:accPr>
                        <m:chr m:val="̅"/>
                        <m:ctrlPr>
                          <a:rPr lang="en-AU" sz="2400" b="0" i="1" smtClean="0">
                            <a:latin typeface="Cambria Math" panose="02040503050406030204" pitchFamily="18" charset="0"/>
                          </a:rPr>
                        </m:ctrlPr>
                      </m:accPr>
                      <m:e>
                        <m:r>
                          <a:rPr lang="en-AU" sz="2400" b="0" i="1" smtClean="0">
                            <a:latin typeface="Cambria Math" panose="02040503050406030204" pitchFamily="18" charset="0"/>
                          </a:rPr>
                          <m:t>𝑞</m:t>
                        </m:r>
                      </m:e>
                    </m:acc>
                    <m:r>
                      <a:rPr lang="en-AU" sz="2400" b="0" i="1" smtClean="0">
                        <a:latin typeface="Cambria Math" panose="02040503050406030204" pitchFamily="18" charset="0"/>
                      </a:rPr>
                      <m:t> </m:t>
                    </m:r>
                    <m:sSup>
                      <m:sSupPr>
                        <m:ctrlPr>
                          <a:rPr lang="en-AU" sz="2400" b="0" i="1" smtClean="0">
                            <a:latin typeface="Cambria Math" panose="02040503050406030204" pitchFamily="18" charset="0"/>
                          </a:rPr>
                        </m:ctrlPr>
                      </m:sSupPr>
                      <m:e>
                        <m:r>
                          <a:rPr lang="en-AU" sz="2400" b="0" i="1" smtClean="0">
                            <a:latin typeface="Cambria Math" panose="02040503050406030204" pitchFamily="18" charset="0"/>
                          </a:rPr>
                          <m:t>𝑒</m:t>
                        </m:r>
                      </m:e>
                      <m:sup>
                        <m:r>
                          <a:rPr lang="en-AU" sz="2400" b="0" i="1" smtClean="0">
                            <a:latin typeface="Cambria Math" panose="02040503050406030204" pitchFamily="18" charset="0"/>
                          </a:rPr>
                          <m:t>−</m:t>
                        </m:r>
                        <m:sSubSup>
                          <m:sSubSupPr>
                            <m:ctrlPr>
                              <a:rPr lang="en-AU" sz="2400" b="0" i="1" smtClean="0">
                                <a:latin typeface="Cambria Math" panose="02040503050406030204" pitchFamily="18" charset="0"/>
                              </a:rPr>
                            </m:ctrlPr>
                          </m:sSubSupPr>
                          <m:e>
                            <m:r>
                              <a:rPr lang="en-AU" sz="2400" b="0" i="1" smtClean="0">
                                <a:latin typeface="Cambria Math" panose="02040503050406030204" pitchFamily="18" charset="0"/>
                              </a:rPr>
                              <m:t>𝑆</m:t>
                            </m:r>
                          </m:e>
                          <m:sub>
                            <m:r>
                              <a:rPr lang="en-AU" sz="2400" b="0" i="1" smtClean="0">
                                <a:latin typeface="Cambria Math" panose="02040503050406030204" pitchFamily="18" charset="0"/>
                              </a:rPr>
                              <m:t>𝑄𝐶𝐷</m:t>
                            </m:r>
                          </m:sub>
                          <m:sup>
                            <m:r>
                              <m:rPr>
                                <m:sty m:val="p"/>
                              </m:rPr>
                              <a:rPr lang="en-AU" sz="2400" b="0" i="0" smtClean="0">
                                <a:latin typeface="Cambria Math" panose="02040503050406030204" pitchFamily="18" charset="0"/>
                              </a:rPr>
                              <m:t>Euclidean</m:t>
                            </m:r>
                          </m:sup>
                        </m:sSubSup>
                        <m:r>
                          <a:rPr lang="en-AU" sz="2400" b="0" i="1" smtClean="0">
                            <a:latin typeface="Cambria Math" panose="02040503050406030204" pitchFamily="18" charset="0"/>
                          </a:rPr>
                          <m:t>[</m:t>
                        </m:r>
                        <m:r>
                          <a:rPr lang="en-AU" sz="2400" b="0" i="1" smtClean="0">
                            <a:latin typeface="Cambria Math" panose="02040503050406030204" pitchFamily="18" charset="0"/>
                          </a:rPr>
                          <m:t>𝐴</m:t>
                        </m:r>
                        <m:r>
                          <a:rPr lang="en-AU" sz="2400" b="0" i="1" smtClean="0">
                            <a:latin typeface="Cambria Math" panose="02040503050406030204" pitchFamily="18" charset="0"/>
                          </a:rPr>
                          <m:t>,</m:t>
                        </m:r>
                        <m:r>
                          <a:rPr lang="en-AU" sz="2400" b="0" i="1" smtClean="0">
                            <a:latin typeface="Cambria Math" panose="02040503050406030204" pitchFamily="18" charset="0"/>
                          </a:rPr>
                          <m:t>𝑞</m:t>
                        </m:r>
                        <m:r>
                          <a:rPr lang="en-AU" sz="2400" b="0" i="1" smtClean="0">
                            <a:latin typeface="Cambria Math" panose="02040503050406030204" pitchFamily="18" charset="0"/>
                          </a:rPr>
                          <m:t>,</m:t>
                        </m:r>
                        <m:acc>
                          <m:accPr>
                            <m:chr m:val="̅"/>
                            <m:ctrlPr>
                              <a:rPr lang="en-AU" sz="2400" b="0" i="1" smtClean="0">
                                <a:latin typeface="Cambria Math" panose="02040503050406030204" pitchFamily="18" charset="0"/>
                              </a:rPr>
                            </m:ctrlPr>
                          </m:accPr>
                          <m:e>
                            <m:r>
                              <a:rPr lang="en-AU" sz="2400" b="0" i="1" smtClean="0">
                                <a:latin typeface="Cambria Math" panose="02040503050406030204" pitchFamily="18" charset="0"/>
                              </a:rPr>
                              <m:t>𝑞</m:t>
                            </m:r>
                          </m:e>
                        </m:acc>
                        <m:r>
                          <a:rPr lang="en-AU" sz="2400" b="0" i="1" smtClean="0">
                            <a:latin typeface="Cambria Math" panose="02040503050406030204" pitchFamily="18" charset="0"/>
                          </a:rPr>
                          <m:t>]</m:t>
                        </m:r>
                      </m:sup>
                    </m:sSup>
                  </m:oMath>
                </a14:m>
                <a:r>
                  <a:rPr lang="en-US" sz="2400" dirty="0"/>
                  <a:t>   </a:t>
                </a:r>
                <a:r>
                  <a:rPr lang="en-US" sz="2400" i="1" dirty="0"/>
                  <a:t>cf</a:t>
                </a:r>
                <a:r>
                  <a:rPr lang="en-US" sz="2400" dirty="0"/>
                  <a:t>.   </a:t>
                </a:r>
                <a14:m>
                  <m:oMath xmlns:m="http://schemas.openxmlformats.org/officeDocument/2006/math">
                    <m:r>
                      <a:rPr lang="en-AU" sz="2400" i="1">
                        <a:latin typeface="Cambria Math" panose="02040503050406030204" pitchFamily="18" charset="0"/>
                      </a:rPr>
                      <m:t>∫</m:t>
                    </m:r>
                    <m:r>
                      <a:rPr lang="en-AU" sz="2400" i="1">
                        <a:latin typeface="Cambria Math" panose="02040503050406030204" pitchFamily="18" charset="0"/>
                      </a:rPr>
                      <m:t>𝑑𝐴𝑑𝑞𝑑</m:t>
                    </m:r>
                    <m:acc>
                      <m:accPr>
                        <m:chr m:val="̅"/>
                        <m:ctrlPr>
                          <a:rPr lang="en-AU" sz="2400" i="1">
                            <a:latin typeface="Cambria Math" panose="02040503050406030204" pitchFamily="18" charset="0"/>
                          </a:rPr>
                        </m:ctrlPr>
                      </m:accPr>
                      <m:e>
                        <m:r>
                          <a:rPr lang="en-AU" sz="2400" i="1">
                            <a:latin typeface="Cambria Math" panose="02040503050406030204" pitchFamily="18" charset="0"/>
                          </a:rPr>
                          <m:t>𝑞</m:t>
                        </m:r>
                      </m:e>
                    </m:acc>
                    <m:r>
                      <a:rPr lang="en-AU" sz="2400" i="1">
                        <a:latin typeface="Cambria Math" panose="02040503050406030204" pitchFamily="18" charset="0"/>
                      </a:rPr>
                      <m:t> </m:t>
                    </m:r>
                    <m:sSup>
                      <m:sSupPr>
                        <m:ctrlPr>
                          <a:rPr lang="en-AU" sz="2400" i="1">
                            <a:latin typeface="Cambria Math" panose="02040503050406030204" pitchFamily="18" charset="0"/>
                          </a:rPr>
                        </m:ctrlPr>
                      </m:sSupPr>
                      <m:e>
                        <m:r>
                          <a:rPr lang="en-AU" sz="2400" i="1">
                            <a:latin typeface="Cambria Math" panose="02040503050406030204" pitchFamily="18" charset="0"/>
                          </a:rPr>
                          <m:t>𝑒</m:t>
                        </m:r>
                      </m:e>
                      <m:sup>
                        <m:r>
                          <a:rPr lang="en-AU" sz="2400" b="0" i="1" smtClean="0">
                            <a:latin typeface="Cambria Math" panose="02040503050406030204" pitchFamily="18" charset="0"/>
                          </a:rPr>
                          <m:t>𝑖</m:t>
                        </m:r>
                        <m:sSubSup>
                          <m:sSubSupPr>
                            <m:ctrlPr>
                              <a:rPr lang="en-AU" sz="2400" b="0" i="1" smtClean="0">
                                <a:latin typeface="Cambria Math" panose="02040503050406030204" pitchFamily="18" charset="0"/>
                              </a:rPr>
                            </m:ctrlPr>
                          </m:sSubSupPr>
                          <m:e>
                            <m:r>
                              <a:rPr lang="en-AU" sz="2400" i="1">
                                <a:latin typeface="Cambria Math" panose="02040503050406030204" pitchFamily="18" charset="0"/>
                              </a:rPr>
                              <m:t>𝑆</m:t>
                            </m:r>
                          </m:e>
                          <m:sub>
                            <m:r>
                              <a:rPr lang="en-AU" sz="2400" i="1">
                                <a:latin typeface="Cambria Math" panose="02040503050406030204" pitchFamily="18" charset="0"/>
                              </a:rPr>
                              <m:t>𝑄𝐶𝐷</m:t>
                            </m:r>
                          </m:sub>
                          <m:sup>
                            <m:r>
                              <m:rPr>
                                <m:sty m:val="p"/>
                              </m:rPr>
                              <a:rPr lang="en-AU" sz="2400" b="0" i="0" smtClean="0">
                                <a:latin typeface="Cambria Math" panose="02040503050406030204" pitchFamily="18" charset="0"/>
                              </a:rPr>
                              <m:t>Minkowski</m:t>
                            </m:r>
                          </m:sup>
                        </m:sSubSup>
                        <m:r>
                          <a:rPr lang="en-AU" sz="2400" i="1">
                            <a:latin typeface="Cambria Math" panose="02040503050406030204" pitchFamily="18" charset="0"/>
                          </a:rPr>
                          <m:t>[</m:t>
                        </m:r>
                        <m:r>
                          <a:rPr lang="en-AU" sz="2400" i="1">
                            <a:latin typeface="Cambria Math" panose="02040503050406030204" pitchFamily="18" charset="0"/>
                          </a:rPr>
                          <m:t>𝐴</m:t>
                        </m:r>
                        <m:r>
                          <a:rPr lang="en-AU" sz="2400" i="1">
                            <a:latin typeface="Cambria Math" panose="02040503050406030204" pitchFamily="18" charset="0"/>
                          </a:rPr>
                          <m:t>,</m:t>
                        </m:r>
                        <m:r>
                          <a:rPr lang="en-AU" sz="2400" i="1">
                            <a:latin typeface="Cambria Math" panose="02040503050406030204" pitchFamily="18" charset="0"/>
                          </a:rPr>
                          <m:t>𝑞</m:t>
                        </m:r>
                        <m:r>
                          <a:rPr lang="en-AU" sz="2400" i="1">
                            <a:latin typeface="Cambria Math" panose="02040503050406030204" pitchFamily="18" charset="0"/>
                          </a:rPr>
                          <m:t>,</m:t>
                        </m:r>
                        <m:acc>
                          <m:accPr>
                            <m:chr m:val="̅"/>
                            <m:ctrlPr>
                              <a:rPr lang="en-AU" sz="2400" i="1">
                                <a:latin typeface="Cambria Math" panose="02040503050406030204" pitchFamily="18" charset="0"/>
                              </a:rPr>
                            </m:ctrlPr>
                          </m:accPr>
                          <m:e>
                            <m:r>
                              <a:rPr lang="en-AU" sz="2400" i="1">
                                <a:latin typeface="Cambria Math" panose="02040503050406030204" pitchFamily="18" charset="0"/>
                              </a:rPr>
                              <m:t>𝑞</m:t>
                            </m:r>
                          </m:e>
                        </m:acc>
                        <m:r>
                          <a:rPr lang="en-AU" sz="2400" i="1">
                            <a:latin typeface="Cambria Math" panose="02040503050406030204" pitchFamily="18" charset="0"/>
                          </a:rPr>
                          <m:t>]</m:t>
                        </m:r>
                      </m:sup>
                    </m:sSup>
                  </m:oMath>
                </a14:m>
                <a:endParaRPr lang="en-US" dirty="0"/>
              </a:p>
              <a:p>
                <a:pPr>
                  <a:spcBef>
                    <a:spcPts val="600"/>
                  </a:spcBef>
                  <a:spcAft>
                    <a:spcPts val="0"/>
                  </a:spcAft>
                </a:pPr>
                <a:r>
                  <a:rPr lang="en-US" dirty="0"/>
                  <a:t> In Euclidean space, paths with large action are exponentially suppressed</a:t>
                </a:r>
              </a:p>
              <a:p>
                <a:pPr lvl="1">
                  <a:spcBef>
                    <a:spcPts val="0"/>
                  </a:spcBef>
                  <a:spcAft>
                    <a:spcPts val="600"/>
                  </a:spcAft>
                </a:pPr>
                <a:r>
                  <a:rPr lang="en-US" sz="2200" dirty="0"/>
                  <a:t>Summation over paths is convergent and can be achieved using computers</a:t>
                </a:r>
              </a:p>
              <a:p>
                <a:pPr>
                  <a:spcBef>
                    <a:spcPts val="0"/>
                  </a:spcBef>
                  <a:spcAft>
                    <a:spcPts val="0"/>
                  </a:spcAft>
                </a:pPr>
                <a:r>
                  <a:rPr lang="en-US" dirty="0"/>
                  <a:t> Not true in </a:t>
                </a:r>
                <a:r>
                  <a:rPr lang="en-US" dirty="0" err="1"/>
                  <a:t>Minkowski</a:t>
                </a:r>
                <a:r>
                  <a:rPr lang="en-US" dirty="0"/>
                  <a:t> space.  Instead, large actions produce wild oscillations</a:t>
                </a:r>
              </a:p>
              <a:p>
                <a:pPr lvl="1">
                  <a:spcBef>
                    <a:spcPts val="0"/>
                  </a:spcBef>
                  <a:spcAft>
                    <a:spcPts val="600"/>
                  </a:spcAft>
                </a:pPr>
                <a:r>
                  <a:rPr lang="en-US" sz="2200" dirty="0"/>
                  <a:t>Impossible to achieve summation convergence with computers</a:t>
                </a:r>
              </a:p>
              <a:p>
                <a:pPr>
                  <a:spcBef>
                    <a:spcPts val="0"/>
                  </a:spcBef>
                  <a:spcAft>
                    <a:spcPts val="600"/>
                  </a:spcAft>
                </a:pPr>
                <a:r>
                  <a:rPr lang="en-US" sz="2400" dirty="0"/>
                  <a:t>Moments of the probability measure are called Schwinger Functions </a:t>
                </a:r>
              </a:p>
              <a:p>
                <a:pPr marL="0" indent="0">
                  <a:spcBef>
                    <a:spcPts val="0"/>
                  </a:spcBef>
                  <a:spcAft>
                    <a:spcPts val="600"/>
                  </a:spcAft>
                  <a:buNone/>
                </a:pPr>
                <a:r>
                  <a:rPr lang="en-US" sz="2400" dirty="0"/>
                  <a:t>    (Minkowski space equivalents are called Green functions.)</a:t>
                </a:r>
              </a:p>
            </p:txBody>
          </p:sp>
        </mc:Choice>
        <mc:Fallback xmlns="">
          <p:sp>
            <p:nvSpPr>
              <p:cNvPr id="3" name="Content Placeholder 2">
                <a:extLst>
                  <a:ext uri="{FF2B5EF4-FFF2-40B4-BE49-F238E27FC236}">
                    <a16:creationId xmlns:a16="http://schemas.microsoft.com/office/drawing/2014/main" id="{A51123DC-FF00-2445-9526-1966E797DBDC}"/>
                  </a:ext>
                </a:extLst>
              </p:cNvPr>
              <p:cNvSpPr>
                <a:spLocks noGrp="1" noRot="1" noChangeAspect="1" noMove="1" noResize="1" noEditPoints="1" noAdjustHandles="1" noChangeArrowheads="1" noChangeShapeType="1" noTextEdit="1"/>
              </p:cNvSpPr>
              <p:nvPr>
                <p:ph idx="1"/>
              </p:nvPr>
            </p:nvSpPr>
            <p:spPr>
              <a:xfrm>
                <a:off x="609600" y="838200"/>
                <a:ext cx="10972800" cy="4525963"/>
              </a:xfrm>
              <a:blipFill>
                <a:blip r:embed="rId2"/>
                <a:stretch>
                  <a:fillRect l="-833" t="-943" b="-26146"/>
                </a:stretch>
              </a:blipFill>
            </p:spPr>
            <p:txBody>
              <a:bodyPr/>
              <a:lstStyle/>
              <a:p>
                <a:r>
                  <a:rPr lang="en-AU">
                    <a:noFill/>
                  </a:rPr>
                  <a:t> </a:t>
                </a:r>
              </a:p>
            </p:txBody>
          </p:sp>
        </mc:Fallback>
      </mc:AlternateContent>
      <p:sp>
        <p:nvSpPr>
          <p:cNvPr id="4" name="Date Placeholder 3">
            <a:extLst>
              <a:ext uri="{FF2B5EF4-FFF2-40B4-BE49-F238E27FC236}">
                <a16:creationId xmlns:a16="http://schemas.microsoft.com/office/drawing/2014/main" id="{A6C9979A-2813-627E-1C38-1D437EF6BE39}"/>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04ED9625-F3A3-07D2-97A3-C9DBDD8B57BA}"/>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A7178876-C458-1448-A35B-F8BEDC0C5F9B}"/>
              </a:ext>
            </a:extLst>
          </p:cNvPr>
          <p:cNvSpPr>
            <a:spLocks noGrp="1"/>
          </p:cNvSpPr>
          <p:nvPr>
            <p:ph type="sldNum" sz="quarter" idx="12"/>
          </p:nvPr>
        </p:nvSpPr>
        <p:spPr/>
        <p:txBody>
          <a:bodyPr/>
          <a:lstStyle/>
          <a:p>
            <a:fld id="{87034D8C-3CB4-402A-BC46-2AB14C0FE90A}" type="slidenum">
              <a:rPr lang="en-US" smtClean="0"/>
              <a:pPr/>
              <a:t>33</a:t>
            </a:fld>
            <a:endParaRPr lang="en-US"/>
          </a:p>
        </p:txBody>
      </p:sp>
    </p:spTree>
    <p:extLst>
      <p:ext uri="{BB962C8B-B14F-4D97-AF65-F5344CB8AC3E}">
        <p14:creationId xmlns:p14="http://schemas.microsoft.com/office/powerpoint/2010/main" val="2126431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inVertical)">
                                      <p:cBhvr>
                                        <p:cTn id="7" dur="500"/>
                                        <p:tgtEl>
                                          <p:spTgt spid="3">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arn(inVertical)">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p:cTn id="15"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16"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17" dur="500"/>
                                        <p:tgtEl>
                                          <p:spTgt spid="3">
                                            <p:txEl>
                                              <p:pRg st="3" end="3"/>
                                            </p:txEl>
                                          </p:spTgt>
                                        </p:tgtEl>
                                      </p:cBhvr>
                                    </p:animEffect>
                                  </p:childTnLst>
                                </p:cTn>
                              </p:par>
                              <p:par>
                                <p:cTn id="18" presetID="53" presetClass="entr" presetSubtype="16"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 calcmode="lin" valueType="num">
                                      <p:cBhvr>
                                        <p:cTn id="20"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1"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2" dur="500"/>
                                        <p:tgtEl>
                                          <p:spTgt spid="3">
                                            <p:txEl>
                                              <p:pRg st="4" end="4"/>
                                            </p:txEl>
                                          </p:spTgt>
                                        </p:tgtEl>
                                      </p:cBhvr>
                                    </p:animEffect>
                                  </p:childTnLst>
                                </p:cTn>
                              </p:par>
                              <p:par>
                                <p:cTn id="23" presetID="53" presetClass="entr" presetSubtype="16"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p:cTn id="25"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27" dur="500"/>
                                        <p:tgtEl>
                                          <p:spTgt spid="3">
                                            <p:txEl>
                                              <p:pRg st="5" end="5"/>
                                            </p:txEl>
                                          </p:spTgt>
                                        </p:tgtEl>
                                      </p:cBhvr>
                                    </p:animEffect>
                                  </p:childTnLst>
                                </p:cTn>
                              </p:par>
                              <p:par>
                                <p:cTn id="28" presetID="53" presetClass="entr" presetSubtype="16"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 calcmode="lin" valueType="num">
                                      <p:cBhvr>
                                        <p:cTn id="30"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1"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32" dur="500"/>
                                        <p:tgtEl>
                                          <p:spTgt spid="3">
                                            <p:txEl>
                                              <p:pRg st="6" end="6"/>
                                            </p:txEl>
                                          </p:spTgt>
                                        </p:tgtEl>
                                      </p:cBhvr>
                                    </p:animEffect>
                                  </p:childTnLst>
                                </p:cTn>
                              </p:par>
                              <p:par>
                                <p:cTn id="33" presetID="53" presetClass="entr" presetSubtype="16"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p:cTn id="35"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37" dur="500"/>
                                        <p:tgtEl>
                                          <p:spTgt spid="3">
                                            <p:txEl>
                                              <p:pRg st="7" end="7"/>
                                            </p:txEl>
                                          </p:spTgt>
                                        </p:tgtEl>
                                      </p:cBhvr>
                                    </p:animEffect>
                                  </p:childTnLst>
                                </p:cTn>
                              </p:par>
                              <p:par>
                                <p:cTn id="38" presetID="53" presetClass="entr" presetSubtype="16" fill="hold" nodeType="with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 calcmode="lin" valueType="num">
                                      <p:cBhvr>
                                        <p:cTn id="40"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41"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42" dur="500"/>
                                        <p:tgtEl>
                                          <p:spTgt spid="3">
                                            <p:txEl>
                                              <p:pRg st="8" end="8"/>
                                            </p:txEl>
                                          </p:spTgt>
                                        </p:tgtEl>
                                      </p:cBhvr>
                                    </p:animEffect>
                                  </p:childTnLst>
                                </p:cTn>
                              </p:par>
                              <p:par>
                                <p:cTn id="43" presetID="53" presetClass="entr" presetSubtype="16" fill="hold"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 calcmode="lin" valueType="num">
                                      <p:cBhvr>
                                        <p:cTn id="45"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46" dur="500" fill="hold"/>
                                        <p:tgtEl>
                                          <p:spTgt spid="3">
                                            <p:txEl>
                                              <p:pRg st="9" end="9"/>
                                            </p:txEl>
                                          </p:spTgt>
                                        </p:tgtEl>
                                        <p:attrNameLst>
                                          <p:attrName>ppt_h</p:attrName>
                                        </p:attrNameLst>
                                      </p:cBhvr>
                                      <p:tavLst>
                                        <p:tav tm="0">
                                          <p:val>
                                            <p:fltVal val="0"/>
                                          </p:val>
                                        </p:tav>
                                        <p:tav tm="100000">
                                          <p:val>
                                            <p:strVal val="#ppt_h"/>
                                          </p:val>
                                        </p:tav>
                                      </p:tavLst>
                                    </p:anim>
                                    <p:animEffect transition="in" filter="fade">
                                      <p:cBhvr>
                                        <p:cTn id="47" dur="500"/>
                                        <p:tgtEl>
                                          <p:spTgt spid="3">
                                            <p:txEl>
                                              <p:pRg st="9" end="9"/>
                                            </p:txEl>
                                          </p:spTgt>
                                        </p:tgtEl>
                                      </p:cBhvr>
                                    </p:animEffect>
                                  </p:childTnLst>
                                </p:cTn>
                              </p:par>
                              <p:par>
                                <p:cTn id="48" presetID="53" presetClass="entr" presetSubtype="16" fill="hold" nodeType="withEffect">
                                  <p:stCondLst>
                                    <p:cond delay="0"/>
                                  </p:stCondLst>
                                  <p:childTnLst>
                                    <p:set>
                                      <p:cBhvr>
                                        <p:cTn id="49" dur="1" fill="hold">
                                          <p:stCondLst>
                                            <p:cond delay="0"/>
                                          </p:stCondLst>
                                        </p:cTn>
                                        <p:tgtEl>
                                          <p:spTgt spid="3">
                                            <p:txEl>
                                              <p:pRg st="10" end="10"/>
                                            </p:txEl>
                                          </p:spTgt>
                                        </p:tgtEl>
                                        <p:attrNameLst>
                                          <p:attrName>style.visibility</p:attrName>
                                        </p:attrNameLst>
                                      </p:cBhvr>
                                      <p:to>
                                        <p:strVal val="visible"/>
                                      </p:to>
                                    </p:set>
                                    <p:anim calcmode="lin" valueType="num">
                                      <p:cBhvr>
                                        <p:cTn id="50" dur="5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51" dur="500" fill="hold"/>
                                        <p:tgtEl>
                                          <p:spTgt spid="3">
                                            <p:txEl>
                                              <p:pRg st="10" end="10"/>
                                            </p:txEl>
                                          </p:spTgt>
                                        </p:tgtEl>
                                        <p:attrNameLst>
                                          <p:attrName>ppt_h</p:attrName>
                                        </p:attrNameLst>
                                      </p:cBhvr>
                                      <p:tavLst>
                                        <p:tav tm="0">
                                          <p:val>
                                            <p:fltVal val="0"/>
                                          </p:val>
                                        </p:tav>
                                        <p:tav tm="100000">
                                          <p:val>
                                            <p:strVal val="#ppt_h"/>
                                          </p:val>
                                        </p:tav>
                                      </p:tavLst>
                                    </p:anim>
                                    <p:animEffect transition="in" filter="fade">
                                      <p:cBhvr>
                                        <p:cTn id="52" dur="500"/>
                                        <p:tgtEl>
                                          <p:spTgt spid="3">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animEffect transition="in" filter="wipe(down)">
                                      <p:cBhvr>
                                        <p:cTn id="57" dur="500"/>
                                        <p:tgtEl>
                                          <p:spTgt spid="3">
                                            <p:txEl>
                                              <p:pRg st="11" end="1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3">
                                            <p:txEl>
                                              <p:pRg st="12" end="12"/>
                                            </p:txEl>
                                          </p:spTgt>
                                        </p:tgtEl>
                                        <p:attrNameLst>
                                          <p:attrName>style.visibility</p:attrName>
                                        </p:attrNameLst>
                                      </p:cBhvr>
                                      <p:to>
                                        <p:strVal val="visible"/>
                                      </p:to>
                                    </p:set>
                                    <p:animEffect transition="in" filter="wipe(down)">
                                      <p:cBhvr>
                                        <p:cTn id="6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1CA77-2425-1970-E728-F0F13B770A8D}"/>
              </a:ext>
            </a:extLst>
          </p:cNvPr>
          <p:cNvSpPr>
            <a:spLocks noGrp="1"/>
          </p:cNvSpPr>
          <p:nvPr>
            <p:ph type="title"/>
          </p:nvPr>
        </p:nvSpPr>
        <p:spPr/>
        <p:txBody>
          <a:bodyPr/>
          <a:lstStyle/>
          <a:p>
            <a:r>
              <a:rPr lang="en-AU" sz="2800" b="0" dirty="0">
                <a:ln w="0"/>
                <a:solidFill>
                  <a:schemeClr val="accent1"/>
                </a:solidFill>
                <a:effectLst>
                  <a:outerShdw blurRad="38100" dist="25400" dir="5400000" algn="ctr" rotWithShape="0">
                    <a:srgbClr val="6E747A">
                      <a:alpha val="43000"/>
                    </a:srgbClr>
                  </a:outerShdw>
                </a:effectLst>
              </a:rPr>
              <a:t>Nature’s Natural Space</a:t>
            </a:r>
          </a:p>
        </p:txBody>
      </p:sp>
      <p:sp>
        <p:nvSpPr>
          <p:cNvPr id="3" name="Content Placeholder 2">
            <a:extLst>
              <a:ext uri="{FF2B5EF4-FFF2-40B4-BE49-F238E27FC236}">
                <a16:creationId xmlns:a16="http://schemas.microsoft.com/office/drawing/2014/main" id="{A51123DC-FF00-2445-9526-1966E797DBDC}"/>
              </a:ext>
            </a:extLst>
          </p:cNvPr>
          <p:cNvSpPr>
            <a:spLocks noGrp="1"/>
          </p:cNvSpPr>
          <p:nvPr>
            <p:ph idx="1"/>
          </p:nvPr>
        </p:nvSpPr>
        <p:spPr>
          <a:xfrm>
            <a:off x="609601" y="838200"/>
            <a:ext cx="6632240" cy="4525963"/>
          </a:xfrm>
        </p:spPr>
        <p:txBody>
          <a:bodyPr/>
          <a:lstStyle/>
          <a:p>
            <a:pPr>
              <a:spcBef>
                <a:spcPts val="0"/>
              </a:spcBef>
            </a:pPr>
            <a:r>
              <a:rPr lang="en-US" dirty="0"/>
              <a:t>Choice must be made because any “Wick rotation” between </a:t>
            </a:r>
            <a:r>
              <a:rPr lang="en-US" dirty="0" err="1"/>
              <a:t>Minkowski</a:t>
            </a:r>
            <a:r>
              <a:rPr lang="en-US" dirty="0"/>
              <a:t> space and Euclidean space is a purely formal exercise</a:t>
            </a:r>
          </a:p>
          <a:p>
            <a:pPr lvl="1">
              <a:spcBef>
                <a:spcPts val="0"/>
              </a:spcBef>
              <a:spcAft>
                <a:spcPts val="600"/>
              </a:spcAft>
            </a:pPr>
            <a:r>
              <a:rPr lang="en-US" sz="2200" dirty="0"/>
              <a:t>validity is only guaranteed for perturbative calculations</a:t>
            </a:r>
          </a:p>
          <a:p>
            <a:pPr>
              <a:spcBef>
                <a:spcPts val="0"/>
              </a:spcBef>
            </a:pPr>
            <a:r>
              <a:rPr lang="en-US" dirty="0"/>
              <a:t>If QCD really does (somehow) explain emergence of hadron mass and structure, then … </a:t>
            </a:r>
          </a:p>
          <a:p>
            <a:pPr lvl="1">
              <a:spcBef>
                <a:spcPts val="0"/>
              </a:spcBef>
            </a:pPr>
            <a:r>
              <a:rPr lang="en-US" sz="2200" dirty="0"/>
              <a:t>nonlinear, nonperturbative dynamics (emergent phenomena) must be crucial</a:t>
            </a:r>
          </a:p>
          <a:p>
            <a:pPr>
              <a:spcBef>
                <a:spcPts val="0"/>
              </a:spcBef>
            </a:pPr>
            <a:r>
              <a:rPr lang="en-US" dirty="0"/>
              <a:t>Consequently …</a:t>
            </a:r>
          </a:p>
          <a:p>
            <a:pPr lvl="1">
              <a:spcBef>
                <a:spcPts val="0"/>
              </a:spcBef>
            </a:pPr>
            <a:r>
              <a:rPr lang="en-US" sz="2200" dirty="0"/>
              <a:t>when calculating &amp; summing the necessarily infinite collection of processes associated with a given experimental observable</a:t>
            </a:r>
          </a:p>
          <a:p>
            <a:pPr lvl="1">
              <a:spcBef>
                <a:spcPts val="0"/>
              </a:spcBef>
            </a:pPr>
            <a:r>
              <a:rPr lang="en-US" sz="2200" dirty="0"/>
              <a:t>one </a:t>
            </a:r>
            <a:r>
              <a:rPr lang="en-US" sz="2200" i="1" dirty="0">
                <a:ln w="0"/>
                <a:solidFill>
                  <a:srgbClr val="FF0000"/>
                </a:solidFill>
                <a:effectLst>
                  <a:outerShdw blurRad="38100" dist="25400" dir="5400000" algn="ctr" rotWithShape="0">
                    <a:srgbClr val="6E747A">
                      <a:alpha val="43000"/>
                    </a:srgbClr>
                  </a:outerShdw>
                </a:effectLst>
              </a:rPr>
              <a:t>cannot</a:t>
            </a:r>
            <a:r>
              <a:rPr lang="en-US" sz="2200" dirty="0"/>
              <a:t> assume that any of the requirements necessary to mathematically justify a Wick rotation are satisfied</a:t>
            </a:r>
            <a:endParaRPr lang="en-AU" sz="2200" dirty="0"/>
          </a:p>
        </p:txBody>
      </p:sp>
      <p:sp>
        <p:nvSpPr>
          <p:cNvPr id="4" name="Date Placeholder 3">
            <a:extLst>
              <a:ext uri="{FF2B5EF4-FFF2-40B4-BE49-F238E27FC236}">
                <a16:creationId xmlns:a16="http://schemas.microsoft.com/office/drawing/2014/main" id="{A6C9979A-2813-627E-1C38-1D437EF6BE39}"/>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04ED9625-F3A3-07D2-97A3-C9DBDD8B57BA}"/>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A7178876-C458-1448-A35B-F8BEDC0C5F9B}"/>
              </a:ext>
            </a:extLst>
          </p:cNvPr>
          <p:cNvSpPr>
            <a:spLocks noGrp="1"/>
          </p:cNvSpPr>
          <p:nvPr>
            <p:ph type="sldNum" sz="quarter" idx="12"/>
          </p:nvPr>
        </p:nvSpPr>
        <p:spPr/>
        <p:txBody>
          <a:bodyPr/>
          <a:lstStyle/>
          <a:p>
            <a:fld id="{87034D8C-3CB4-402A-BC46-2AB14C0FE90A}" type="slidenum">
              <a:rPr lang="en-US" smtClean="0"/>
              <a:pPr/>
              <a:t>34</a:t>
            </a:fld>
            <a:endParaRPr lang="en-US"/>
          </a:p>
        </p:txBody>
      </p:sp>
      <p:pic>
        <p:nvPicPr>
          <p:cNvPr id="12" name="Picture 11" descr="A diagram of a circle with a circle and arrows&#10;&#10;Description automatically generated">
            <a:extLst>
              <a:ext uri="{FF2B5EF4-FFF2-40B4-BE49-F238E27FC236}">
                <a16:creationId xmlns:a16="http://schemas.microsoft.com/office/drawing/2014/main" id="{DB58ED96-8538-652B-7776-CCF626907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6901" y="990600"/>
            <a:ext cx="4242699" cy="3766185"/>
          </a:xfrm>
          <a:prstGeom prst="rect">
            <a:avLst/>
          </a:prstGeom>
        </p:spPr>
      </p:pic>
      <p:cxnSp>
        <p:nvCxnSpPr>
          <p:cNvPr id="14" name="Straight Arrow Connector 13">
            <a:extLst>
              <a:ext uri="{FF2B5EF4-FFF2-40B4-BE49-F238E27FC236}">
                <a16:creationId xmlns:a16="http://schemas.microsoft.com/office/drawing/2014/main" id="{E0931882-A75E-2287-ADFE-111A1DAED3D6}"/>
              </a:ext>
            </a:extLst>
          </p:cNvPr>
          <p:cNvCxnSpPr>
            <a:cxnSpLocks/>
            <a:stCxn id="18" idx="0"/>
          </p:cNvCxnSpPr>
          <p:nvPr/>
        </p:nvCxnSpPr>
        <p:spPr bwMode="auto">
          <a:xfrm flipV="1">
            <a:off x="9655740" y="2667000"/>
            <a:ext cx="555060" cy="2685871"/>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6555C74-35CD-56A1-ECA4-33269FCF8BC8}"/>
              </a:ext>
            </a:extLst>
          </p:cNvPr>
          <p:cNvCxnSpPr>
            <a:cxnSpLocks/>
            <a:stCxn id="18" idx="0"/>
          </p:cNvCxnSpPr>
          <p:nvPr/>
        </p:nvCxnSpPr>
        <p:spPr bwMode="auto">
          <a:xfrm flipH="1" flipV="1">
            <a:off x="9296400" y="3657600"/>
            <a:ext cx="359340" cy="1695271"/>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9D28F07-D6D9-445B-6C58-91732767BEE2}"/>
              </a:ext>
            </a:extLst>
          </p:cNvPr>
          <p:cNvSpPr txBox="1"/>
          <p:nvPr/>
        </p:nvSpPr>
        <p:spPr>
          <a:xfrm>
            <a:off x="7119479" y="5352871"/>
            <a:ext cx="5072521" cy="1200329"/>
          </a:xfrm>
          <a:prstGeom prst="rect">
            <a:avLst/>
          </a:prstGeom>
          <a:noFill/>
        </p:spPr>
        <p:txBody>
          <a:bodyPr wrap="square" rtlCol="0">
            <a:spAutoFit/>
          </a:bodyPr>
          <a:lstStyle/>
          <a:p>
            <a:pPr marL="285750" indent="-285750">
              <a:buFont typeface="Wingdings" panose="05000000000000000000" pitchFamily="2" charset="2"/>
              <a:buChar char="ü"/>
            </a:pPr>
            <a:r>
              <a:rPr lang="en-AU" dirty="0" err="1"/>
              <a:t>Nonanalyticities</a:t>
            </a:r>
            <a:r>
              <a:rPr lang="en-AU" dirty="0"/>
              <a:t> in these quadrants will break simple form correspondence between </a:t>
            </a:r>
            <a:r>
              <a:rPr lang="en-AU" dirty="0" err="1"/>
              <a:t>Minkowski</a:t>
            </a:r>
            <a:r>
              <a:rPr lang="en-AU" dirty="0"/>
              <a:t> and Euclidean space equations </a:t>
            </a:r>
          </a:p>
          <a:p>
            <a:pPr marL="285750" indent="-285750">
              <a:buFont typeface="Wingdings" panose="05000000000000000000" pitchFamily="2" charset="2"/>
              <a:buChar char="ü"/>
            </a:pPr>
            <a:r>
              <a:rPr lang="en-AU" dirty="0"/>
              <a:t>May completely destroy all correspondences</a:t>
            </a:r>
          </a:p>
        </p:txBody>
      </p:sp>
    </p:spTree>
    <p:extLst>
      <p:ext uri="{BB962C8B-B14F-4D97-AF65-F5344CB8AC3E}">
        <p14:creationId xmlns:p14="http://schemas.microsoft.com/office/powerpoint/2010/main" val="3433268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ircle(in)">
                                      <p:cBhvr>
                                        <p:cTn id="7" dur="2000"/>
                                        <p:tgtEl>
                                          <p:spTgt spid="18"/>
                                        </p:tgtEl>
                                      </p:cBhvr>
                                    </p:animEffect>
                                  </p:childTnLst>
                                </p:cTn>
                              </p:par>
                              <p:par>
                                <p:cTn id="8" presetID="6" presetClass="entr" presetSubtype="16"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circle(in)">
                                      <p:cBhvr>
                                        <p:cTn id="10" dur="2000"/>
                                        <p:tgtEl>
                                          <p:spTgt spid="15"/>
                                        </p:tgtEl>
                                      </p:cBhvr>
                                    </p:animEffect>
                                  </p:childTnLst>
                                </p:cTn>
                              </p:par>
                              <p:par>
                                <p:cTn id="11" presetID="6" presetClass="entr" presetSubtype="16"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circle(in)">
                                      <p:cBhvr>
                                        <p:cTn id="13" dur="20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down)">
                                      <p:cBhvr>
                                        <p:cTn id="18" dur="500"/>
                                        <p:tgtEl>
                                          <p:spTgt spid="3">
                                            <p:txEl>
                                              <p:pRg st="2" end="2"/>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wipe(down)">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6" dur="500"/>
                                        <p:tgtEl>
                                          <p:spTgt spid="3">
                                            <p:txEl>
                                              <p:pRg st="4" end="4"/>
                                            </p:txEl>
                                          </p:spTgt>
                                        </p:tgtEl>
                                      </p:cBhvr>
                                    </p:animEffect>
                                  </p:childTnLst>
                                </p:cTn>
                              </p:par>
                              <p:par>
                                <p:cTn id="27" presetID="14" presetClass="entr" presetSubtype="1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9" dur="500"/>
                                        <p:tgtEl>
                                          <p:spTgt spid="3">
                                            <p:txEl>
                                              <p:pRg st="5" end="5"/>
                                            </p:txEl>
                                          </p:spTgt>
                                        </p:tgtEl>
                                      </p:cBhvr>
                                    </p:animEffect>
                                  </p:childTnLst>
                                </p:cTn>
                              </p:par>
                              <p:par>
                                <p:cTn id="30" presetID="14" presetClass="entr" presetSubtype="10" fill="hold"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601CA77-2425-1970-E728-F0F13B770A8D}"/>
                  </a:ext>
                </a:extLst>
              </p:cNvPr>
              <p:cNvSpPr>
                <a:spLocks noGrp="1"/>
              </p:cNvSpPr>
              <p:nvPr>
                <p:ph type="title"/>
              </p:nvPr>
            </p:nvSpPr>
            <p:spPr>
              <a:xfrm>
                <a:off x="1166442" y="152400"/>
                <a:ext cx="10972800" cy="1143000"/>
              </a:xfrm>
            </p:spPr>
            <p:txBody>
              <a:bodyPr/>
              <a:lstStyle/>
              <a:p>
                <a:pPr algn="r"/>
                <a:r>
                  <a:rPr lang="en-AU" sz="2800" b="0" dirty="0">
                    <a:ln w="0"/>
                    <a:solidFill>
                      <a:schemeClr val="accent1"/>
                    </a:solidFill>
                    <a:effectLst>
                      <a:outerShdw blurRad="38100" dist="25400" dir="5400000" algn="ctr" rotWithShape="0">
                        <a:srgbClr val="6E747A">
                          <a:alpha val="43000"/>
                        </a:srgbClr>
                      </a:outerShdw>
                    </a:effectLst>
                  </a:rPr>
                  <a:t>Nature’s Natural Space: </a:t>
                </a:r>
                <a:br>
                  <a:rPr lang="en-AU" sz="2800" b="0" dirty="0">
                    <a:ln w="0"/>
                    <a:solidFill>
                      <a:schemeClr val="accent1"/>
                    </a:solidFill>
                    <a:effectLst>
                      <a:outerShdw blurRad="38100" dist="25400" dir="5400000" algn="ctr" rotWithShape="0">
                        <a:srgbClr val="6E747A">
                          <a:alpha val="43000"/>
                        </a:srgbClr>
                      </a:outerShdw>
                    </a:effectLst>
                  </a:rPr>
                </a:br>
                <a:r>
                  <a:rPr lang="en-AU" sz="2800" b="0" dirty="0">
                    <a:ln w="0"/>
                    <a:solidFill>
                      <a:schemeClr val="accent1"/>
                    </a:solidFill>
                    <a:effectLst>
                      <a:outerShdw blurRad="38100" dist="25400" dir="5400000" algn="ctr" rotWithShape="0">
                        <a:srgbClr val="6E747A">
                          <a:alpha val="43000"/>
                        </a:srgbClr>
                      </a:outerShdw>
                    </a:effectLst>
                  </a:rPr>
                  <a:t>Euclidean </a:t>
                </a:r>
                <a14:m>
                  <m:oMath xmlns:m="http://schemas.openxmlformats.org/officeDocument/2006/math">
                    <m:r>
                      <a:rPr lang="en-AU" sz="2800" b="0" i="1" dirty="0"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m:t>
                    </m:r>
                    <m:r>
                      <a:rPr lang="en-AU" sz="2800" b="0" i="1" dirty="0"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 </m:t>
                    </m:r>
                  </m:oMath>
                </a14:m>
                <a:r>
                  <a:rPr lang="en-AU" sz="2800" b="0" dirty="0" err="1">
                    <a:ln w="0"/>
                    <a:solidFill>
                      <a:schemeClr val="accent1"/>
                    </a:solidFill>
                    <a:effectLst>
                      <a:outerShdw blurRad="38100" dist="25400" dir="5400000" algn="ctr" rotWithShape="0">
                        <a:srgbClr val="6E747A">
                          <a:alpha val="43000"/>
                        </a:srgbClr>
                      </a:outerShdw>
                    </a:effectLst>
                  </a:rPr>
                  <a:t>Minkowski</a:t>
                </a:r>
                <a:endParaRPr lang="en-AU" sz="2800" b="0" dirty="0">
                  <a:ln w="0"/>
                  <a:solidFill>
                    <a:schemeClr val="accent1"/>
                  </a:solidFill>
                  <a:effectLst>
                    <a:outerShdw blurRad="38100" dist="25400" dir="5400000" algn="ctr" rotWithShape="0">
                      <a:srgbClr val="6E747A">
                        <a:alpha val="43000"/>
                      </a:srgbClr>
                    </a:outerShdw>
                  </a:effectLst>
                </a:endParaRPr>
              </a:p>
            </p:txBody>
          </p:sp>
        </mc:Choice>
        <mc:Fallback xmlns="">
          <p:sp>
            <p:nvSpPr>
              <p:cNvPr id="2" name="Title 1">
                <a:extLst>
                  <a:ext uri="{FF2B5EF4-FFF2-40B4-BE49-F238E27FC236}">
                    <a16:creationId xmlns:a16="http://schemas.microsoft.com/office/drawing/2014/main" id="{3601CA77-2425-1970-E728-F0F13B770A8D}"/>
                  </a:ext>
                </a:extLst>
              </p:cNvPr>
              <p:cNvSpPr>
                <a:spLocks noGrp="1" noRot="1" noChangeAspect="1" noMove="1" noResize="1" noEditPoints="1" noAdjustHandles="1" noChangeArrowheads="1" noChangeShapeType="1" noTextEdit="1"/>
              </p:cNvSpPr>
              <p:nvPr>
                <p:ph type="title"/>
              </p:nvPr>
            </p:nvSpPr>
            <p:spPr>
              <a:xfrm>
                <a:off x="1166442" y="152400"/>
                <a:ext cx="10972800" cy="1143000"/>
              </a:xfrm>
              <a:blipFill>
                <a:blip r:embed="rId2"/>
                <a:stretch>
                  <a:fillRect t="-5851" r="-2389" b="-1064"/>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1123DC-FF00-2445-9526-1966E797DBDC}"/>
                  </a:ext>
                </a:extLst>
              </p:cNvPr>
              <p:cNvSpPr>
                <a:spLocks noGrp="1"/>
              </p:cNvSpPr>
              <p:nvPr>
                <p:ph idx="1"/>
              </p:nvPr>
            </p:nvSpPr>
            <p:spPr>
              <a:xfrm>
                <a:off x="609600" y="609600"/>
                <a:ext cx="11049000" cy="4525963"/>
              </a:xfrm>
            </p:spPr>
            <p:txBody>
              <a:bodyPr/>
              <a:lstStyle/>
              <a:p>
                <a:r>
                  <a:rPr lang="en-US" dirty="0"/>
                  <a:t>A given quantum field theory, defined by probability measure</a:t>
                </a:r>
              </a:p>
              <a:p>
                <a:pPr marL="0" indent="0">
                  <a:spcBef>
                    <a:spcPts val="0"/>
                  </a:spcBef>
                  <a:buNone/>
                </a:pPr>
                <a:r>
                  <a:rPr lang="en-US" dirty="0"/>
                  <a:t>         is solved once all its Schwinger functions are known</a:t>
                </a:r>
              </a:p>
              <a:p>
                <a:r>
                  <a:rPr lang="en-US" dirty="0"/>
                  <a:t>Osterwalder–Schrader axioms</a:t>
                </a:r>
              </a:p>
              <a:p>
                <a:pPr lvl="1">
                  <a:spcBef>
                    <a:spcPts val="0"/>
                  </a:spcBef>
                </a:pPr>
                <a:r>
                  <a:rPr lang="en-US" dirty="0"/>
                  <a:t>five necessary and sufficient conditions </a:t>
                </a:r>
              </a:p>
              <a:p>
                <a:pPr marL="457200" lvl="1" indent="0">
                  <a:spcBef>
                    <a:spcPts val="0"/>
                  </a:spcBef>
                  <a:buNone/>
                </a:pPr>
                <a:r>
                  <a:rPr lang="en-US" dirty="0"/>
                  <a:t>     for reconstruction of the </a:t>
                </a:r>
                <a:r>
                  <a:rPr lang="en-US" dirty="0" err="1"/>
                  <a:t>Minkowski</a:t>
                </a:r>
                <a:r>
                  <a:rPr lang="en-US" dirty="0"/>
                  <a:t>-space theory from the Euclidean Schwinger functions</a:t>
                </a:r>
              </a:p>
              <a:p>
                <a:r>
                  <a:rPr lang="en-US" dirty="0"/>
                  <a:t>Guarantee equivalence between Euclidean and </a:t>
                </a:r>
                <a:r>
                  <a:rPr lang="en-US" dirty="0" err="1"/>
                  <a:t>Minkowski</a:t>
                </a:r>
                <a:r>
                  <a:rPr lang="en-US" dirty="0"/>
                  <a:t> formulations</a:t>
                </a:r>
              </a:p>
              <a:p>
                <a:r>
                  <a:rPr lang="en-US" dirty="0"/>
                  <a:t>Special importance – axiom of reflection positivity</a:t>
                </a:r>
              </a:p>
              <a:p>
                <a:pPr lvl="1"/>
                <a:r>
                  <a:rPr lang="en-US" sz="2200" dirty="0"/>
                  <a:t>Schwinger function has a spectral representation </a:t>
                </a:r>
              </a:p>
              <a:p>
                <a:pPr lvl="1"/>
                <a:r>
                  <a:rPr lang="en-US" sz="2200" dirty="0"/>
                  <a:t>Spectral function is non-negative: </a:t>
                </a:r>
                <a14:m>
                  <m:oMath xmlns:m="http://schemas.openxmlformats.org/officeDocument/2006/math">
                    <m:r>
                      <a:rPr lang="en-AU" sz="2200" i="1">
                        <a:latin typeface="Cambria Math" panose="02040503050406030204" pitchFamily="18" charset="0"/>
                      </a:rPr>
                      <m:t>∀</m:t>
                    </m:r>
                    <m:r>
                      <a:rPr lang="en-AU" sz="2200" i="1">
                        <a:latin typeface="Cambria Math" panose="02040503050406030204" pitchFamily="18" charset="0"/>
                      </a:rPr>
                      <m:t>𝜎</m:t>
                    </m:r>
                    <m:r>
                      <a:rPr lang="en-AU" sz="2200" b="0" i="1" smtClean="0">
                        <a:latin typeface="Cambria Math" panose="02040503050406030204" pitchFamily="18" charset="0"/>
                      </a:rPr>
                      <m:t>, </m:t>
                    </m:r>
                    <m:r>
                      <a:rPr lang="en-AU" sz="2200" b="0" i="1" smtClean="0">
                        <a:latin typeface="Cambria Math" panose="02040503050406030204" pitchFamily="18" charset="0"/>
                      </a:rPr>
                      <m:t>𝜌</m:t>
                    </m:r>
                    <m:d>
                      <m:dPr>
                        <m:ctrlPr>
                          <a:rPr lang="en-AU" sz="2200" b="0" i="1" smtClean="0">
                            <a:latin typeface="Cambria Math" panose="02040503050406030204" pitchFamily="18" charset="0"/>
                          </a:rPr>
                        </m:ctrlPr>
                      </m:dPr>
                      <m:e>
                        <m:r>
                          <a:rPr lang="en-AU" sz="2200" b="0" i="1" smtClean="0">
                            <a:latin typeface="Cambria Math" panose="02040503050406030204" pitchFamily="18" charset="0"/>
                          </a:rPr>
                          <m:t>𝜎</m:t>
                        </m:r>
                      </m:e>
                    </m:d>
                    <m:r>
                      <a:rPr lang="en-AU" sz="2200" b="0" i="1" smtClean="0">
                        <a:latin typeface="Cambria Math" panose="02040503050406030204" pitchFamily="18" charset="0"/>
                      </a:rPr>
                      <m:t>≥0</m:t>
                    </m:r>
                  </m:oMath>
                </a14:m>
                <a:endParaRPr lang="en-US" sz="2200" dirty="0"/>
              </a:p>
              <a:p>
                <a:r>
                  <a:rPr lang="en-US" dirty="0"/>
                  <a:t>Only Schwinger functions which satisfy reflection positivity can be connected with states that appear in Hilbert space of observables.</a:t>
                </a:r>
              </a:p>
              <a:p>
                <a:r>
                  <a:rPr lang="en-US" dirty="0"/>
                  <a:t>Regarding QCD, all physical states are </a:t>
                </a:r>
                <a:r>
                  <a:rPr lang="en-US" dirty="0" err="1"/>
                  <a:t>colour</a:t>
                </a:r>
                <a:r>
                  <a:rPr lang="en-US" dirty="0"/>
                  <a:t> singlets. </a:t>
                </a:r>
              </a:p>
              <a:p>
                <a:pPr lvl="1"/>
                <a:r>
                  <a:rPr lang="en-US" sz="2200" dirty="0"/>
                  <a:t>Consequently, for QCD to be the theory of strong interactions</a:t>
                </a:r>
              </a:p>
              <a:p>
                <a:pPr marL="457200" lvl="1" indent="0">
                  <a:spcBef>
                    <a:spcPts val="0"/>
                  </a:spcBef>
                  <a:buNone/>
                </a:pPr>
                <a:r>
                  <a:rPr lang="en-US" sz="2200" dirty="0"/>
                  <a:t>     … all its </a:t>
                </a:r>
                <a:r>
                  <a:rPr lang="en-US" sz="2200" dirty="0" err="1"/>
                  <a:t>colour</a:t>
                </a:r>
                <a:r>
                  <a:rPr lang="en-US" sz="2200" dirty="0"/>
                  <a:t> singlet Schwinger functions must satisfy all Osterwalder–Schrader axioms</a:t>
                </a:r>
              </a:p>
              <a:p>
                <a:pPr lvl="1"/>
                <a:r>
                  <a:rPr lang="en-US" sz="2200" dirty="0"/>
                  <a:t>Equally, all QCD’s </a:t>
                </a:r>
                <a:r>
                  <a:rPr lang="en-US" sz="2200" dirty="0" err="1"/>
                  <a:t>colour-nonsinglet</a:t>
                </a:r>
                <a:r>
                  <a:rPr lang="en-US" sz="2200" dirty="0"/>
                  <a:t> functions must violate at least one = </a:t>
                </a:r>
                <a:r>
                  <a:rPr lang="en-US" sz="2400" i="1" dirty="0">
                    <a:ln w="0"/>
                    <a:solidFill>
                      <a:srgbClr val="FF0000"/>
                    </a:solidFill>
                    <a:effectLst>
                      <a:outerShdw blurRad="38100" dist="25400" dir="5400000" algn="ctr" rotWithShape="0">
                        <a:srgbClr val="6E747A">
                          <a:alpha val="43000"/>
                        </a:srgbClr>
                      </a:outerShdw>
                    </a:effectLst>
                  </a:rPr>
                  <a:t>positivity</a:t>
                </a:r>
                <a:endParaRPr lang="en-US" sz="2200" i="1" dirty="0">
                  <a:solidFill>
                    <a:srgbClr val="FF0000"/>
                  </a:solidFill>
                </a:endParaRPr>
              </a:p>
            </p:txBody>
          </p:sp>
        </mc:Choice>
        <mc:Fallback xmlns="">
          <p:sp>
            <p:nvSpPr>
              <p:cNvPr id="3" name="Content Placeholder 2">
                <a:extLst>
                  <a:ext uri="{FF2B5EF4-FFF2-40B4-BE49-F238E27FC236}">
                    <a16:creationId xmlns:a16="http://schemas.microsoft.com/office/drawing/2014/main" id="{A51123DC-FF00-2445-9526-1966E797DBDC}"/>
                  </a:ext>
                </a:extLst>
              </p:cNvPr>
              <p:cNvSpPr>
                <a:spLocks noGrp="1" noRot="1" noChangeAspect="1" noMove="1" noResize="1" noEditPoints="1" noAdjustHandles="1" noChangeArrowheads="1" noChangeShapeType="1" noTextEdit="1"/>
              </p:cNvSpPr>
              <p:nvPr>
                <p:ph idx="1"/>
              </p:nvPr>
            </p:nvSpPr>
            <p:spPr>
              <a:xfrm>
                <a:off x="609600" y="609600"/>
                <a:ext cx="11049000" cy="4525963"/>
              </a:xfrm>
              <a:blipFill>
                <a:blip r:embed="rId3"/>
                <a:stretch>
                  <a:fillRect l="-607" t="-943" r="-55" b="-29784"/>
                </a:stretch>
              </a:blipFill>
            </p:spPr>
            <p:txBody>
              <a:bodyPr/>
              <a:lstStyle/>
              <a:p>
                <a:r>
                  <a:rPr lang="en-AU">
                    <a:noFill/>
                  </a:rPr>
                  <a:t> </a:t>
                </a:r>
              </a:p>
            </p:txBody>
          </p:sp>
        </mc:Fallback>
      </mc:AlternateContent>
      <p:sp>
        <p:nvSpPr>
          <p:cNvPr id="4" name="Date Placeholder 3">
            <a:extLst>
              <a:ext uri="{FF2B5EF4-FFF2-40B4-BE49-F238E27FC236}">
                <a16:creationId xmlns:a16="http://schemas.microsoft.com/office/drawing/2014/main" id="{A6C9979A-2813-627E-1C38-1D437EF6BE39}"/>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04ED9625-F3A3-07D2-97A3-C9DBDD8B57BA}"/>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A7178876-C458-1448-A35B-F8BEDC0C5F9B}"/>
              </a:ext>
            </a:extLst>
          </p:cNvPr>
          <p:cNvSpPr>
            <a:spLocks noGrp="1"/>
          </p:cNvSpPr>
          <p:nvPr>
            <p:ph type="sldNum" sz="quarter" idx="12"/>
          </p:nvPr>
        </p:nvSpPr>
        <p:spPr/>
        <p:txBody>
          <a:bodyPr/>
          <a:lstStyle/>
          <a:p>
            <a:fld id="{87034D8C-3CB4-402A-BC46-2AB14C0FE90A}" type="slidenum">
              <a:rPr lang="en-US" smtClean="0"/>
              <a:pPr/>
              <a:t>35</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0D08B01-4057-7F66-85C6-19EDFA8CA263}"/>
                  </a:ext>
                </a:extLst>
              </p:cNvPr>
              <p:cNvSpPr txBox="1"/>
              <p:nvPr/>
            </p:nvSpPr>
            <p:spPr>
              <a:xfrm>
                <a:off x="7458860" y="2895600"/>
                <a:ext cx="2960041" cy="8020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AU" sz="2400" i="0" smtClean="0">
                          <a:ln w="0"/>
                          <a:solidFill>
                            <a:srgbClr val="008000"/>
                          </a:solidFill>
                          <a:effectLst>
                            <a:outerShdw blurRad="38100" dist="25400" dir="5400000" algn="ctr" rotWithShape="0">
                              <a:srgbClr val="6E747A">
                                <a:alpha val="43000"/>
                              </a:srgbClr>
                            </a:outerShdw>
                          </a:effectLst>
                          <a:latin typeface="Cambria Math" panose="02040503050406030204" pitchFamily="18" charset="0"/>
                        </a:rPr>
                        <m:t>Δ</m:t>
                      </m:r>
                      <m:d>
                        <m:dPr>
                          <m:ctrlPr>
                            <a:rPr lang="en-AU" sz="2400" i="1" smtClean="0">
                              <a:ln w="0"/>
                              <a:solidFill>
                                <a:srgbClr val="008000"/>
                              </a:solidFill>
                              <a:effectLst>
                                <a:outerShdw blurRad="38100" dist="25400" dir="5400000" algn="ctr" rotWithShape="0">
                                  <a:srgbClr val="6E747A">
                                    <a:alpha val="43000"/>
                                  </a:srgbClr>
                                </a:outerShdw>
                              </a:effectLst>
                              <a:latin typeface="Cambria Math" panose="02040503050406030204" pitchFamily="18" charset="0"/>
                            </a:rPr>
                          </m:ctrlPr>
                        </m:dPr>
                        <m:e>
                          <m:sSup>
                            <m:sSupPr>
                              <m:ctrlPr>
                                <a:rPr lang="en-AU" sz="2400" i="1" smtClean="0">
                                  <a:ln w="0"/>
                                  <a:solidFill>
                                    <a:srgbClr val="008000"/>
                                  </a:solidFill>
                                  <a:effectLst>
                                    <a:outerShdw blurRad="38100" dist="25400" dir="5400000" algn="ctr" rotWithShape="0">
                                      <a:srgbClr val="6E747A">
                                        <a:alpha val="43000"/>
                                      </a:srgbClr>
                                    </a:outerShdw>
                                  </a:effectLst>
                                  <a:latin typeface="Cambria Math" panose="02040503050406030204" pitchFamily="18" charset="0"/>
                                </a:rPr>
                              </m:ctrlPr>
                            </m:sSupPr>
                            <m:e>
                              <m:r>
                                <a:rPr lang="en-AU" sz="2400" i="1" smtClean="0">
                                  <a:ln w="0"/>
                                  <a:solidFill>
                                    <a:srgbClr val="008000"/>
                                  </a:solidFill>
                                  <a:effectLst>
                                    <a:outerShdw blurRad="38100" dist="25400" dir="5400000" algn="ctr" rotWithShape="0">
                                      <a:srgbClr val="6E747A">
                                        <a:alpha val="43000"/>
                                      </a:srgbClr>
                                    </a:outerShdw>
                                  </a:effectLst>
                                  <a:latin typeface="Cambria Math" panose="02040503050406030204" pitchFamily="18" charset="0"/>
                                </a:rPr>
                                <m:t>𝑘</m:t>
                              </m:r>
                            </m:e>
                            <m:sup>
                              <m:r>
                                <a:rPr lang="en-AU" sz="2400" i="1" smtClean="0">
                                  <a:ln w="0"/>
                                  <a:solidFill>
                                    <a:srgbClr val="008000"/>
                                  </a:solidFill>
                                  <a:effectLst>
                                    <a:outerShdw blurRad="38100" dist="25400" dir="5400000" algn="ctr" rotWithShape="0">
                                      <a:srgbClr val="6E747A">
                                        <a:alpha val="43000"/>
                                      </a:srgbClr>
                                    </a:outerShdw>
                                  </a:effectLst>
                                  <a:latin typeface="Cambria Math" panose="02040503050406030204" pitchFamily="18" charset="0"/>
                                </a:rPr>
                                <m:t>2</m:t>
                              </m:r>
                            </m:sup>
                          </m:sSup>
                        </m:e>
                      </m:d>
                      <m:r>
                        <a:rPr lang="en-AU" sz="2400" i="1" smtClean="0">
                          <a:ln w="0"/>
                          <a:solidFill>
                            <a:srgbClr val="008000"/>
                          </a:solidFill>
                          <a:effectLst>
                            <a:outerShdw blurRad="38100" dist="25400" dir="5400000" algn="ctr" rotWithShape="0">
                              <a:srgbClr val="6E747A">
                                <a:alpha val="43000"/>
                              </a:srgbClr>
                            </a:outerShdw>
                          </a:effectLst>
                          <a:latin typeface="Cambria Math" panose="02040503050406030204" pitchFamily="18" charset="0"/>
                        </a:rPr>
                        <m:t>=∫</m:t>
                      </m:r>
                      <m:r>
                        <a:rPr lang="en-AU" sz="2400" i="1" smtClean="0">
                          <a:ln w="0"/>
                          <a:solidFill>
                            <a:srgbClr val="008000"/>
                          </a:solidFill>
                          <a:effectLst>
                            <a:outerShdw blurRad="38100" dist="25400" dir="5400000" algn="ctr" rotWithShape="0">
                              <a:srgbClr val="6E747A">
                                <a:alpha val="43000"/>
                              </a:srgbClr>
                            </a:outerShdw>
                          </a:effectLst>
                          <a:latin typeface="Cambria Math" panose="02040503050406030204" pitchFamily="18" charset="0"/>
                        </a:rPr>
                        <m:t>𝑑</m:t>
                      </m:r>
                      <m:r>
                        <a:rPr lang="en-AU" sz="2400" i="1" smtClean="0">
                          <a:ln w="0"/>
                          <a:solidFill>
                            <a:srgbClr val="008000"/>
                          </a:solidFill>
                          <a:effectLst>
                            <a:outerShdw blurRad="38100" dist="25400" dir="5400000" algn="ctr" rotWithShape="0">
                              <a:srgbClr val="6E747A">
                                <a:alpha val="43000"/>
                              </a:srgbClr>
                            </a:outerShdw>
                          </a:effectLst>
                          <a:latin typeface="Cambria Math" panose="02040503050406030204" pitchFamily="18" charset="0"/>
                        </a:rPr>
                        <m:t>𝜎</m:t>
                      </m:r>
                      <m:f>
                        <m:fPr>
                          <m:ctrlPr>
                            <a:rPr lang="en-AU" sz="2400" i="1" smtClean="0">
                              <a:ln w="0"/>
                              <a:solidFill>
                                <a:srgbClr val="008000"/>
                              </a:solidFill>
                              <a:effectLst>
                                <a:outerShdw blurRad="38100" dist="25400" dir="5400000" algn="ctr" rotWithShape="0">
                                  <a:srgbClr val="6E747A">
                                    <a:alpha val="43000"/>
                                  </a:srgbClr>
                                </a:outerShdw>
                              </a:effectLst>
                              <a:latin typeface="Cambria Math" panose="02040503050406030204" pitchFamily="18" charset="0"/>
                            </a:rPr>
                          </m:ctrlPr>
                        </m:fPr>
                        <m:num>
                          <m:r>
                            <a:rPr lang="en-AU" sz="2400" i="1" smtClean="0">
                              <a:ln w="0"/>
                              <a:solidFill>
                                <a:srgbClr val="008000"/>
                              </a:solidFill>
                              <a:effectLst>
                                <a:outerShdw blurRad="38100" dist="25400" dir="5400000" algn="ctr" rotWithShape="0">
                                  <a:srgbClr val="6E747A">
                                    <a:alpha val="43000"/>
                                  </a:srgbClr>
                                </a:outerShdw>
                              </a:effectLst>
                              <a:latin typeface="Cambria Math" panose="02040503050406030204" pitchFamily="18" charset="0"/>
                            </a:rPr>
                            <m:t>𝜌</m:t>
                          </m:r>
                          <m:r>
                            <a:rPr lang="en-AU" sz="2400" i="1" smtClean="0">
                              <a:ln w="0"/>
                              <a:solidFill>
                                <a:srgbClr val="008000"/>
                              </a:solidFill>
                              <a:effectLst>
                                <a:outerShdw blurRad="38100" dist="25400" dir="5400000" algn="ctr" rotWithShape="0">
                                  <a:srgbClr val="6E747A">
                                    <a:alpha val="43000"/>
                                  </a:srgbClr>
                                </a:outerShdw>
                              </a:effectLst>
                              <a:latin typeface="Cambria Math" panose="02040503050406030204" pitchFamily="18" charset="0"/>
                            </a:rPr>
                            <m:t>(</m:t>
                          </m:r>
                          <m:r>
                            <a:rPr lang="en-AU" sz="2400" i="1" smtClean="0">
                              <a:ln w="0"/>
                              <a:solidFill>
                                <a:srgbClr val="008000"/>
                              </a:solidFill>
                              <a:effectLst>
                                <a:outerShdw blurRad="38100" dist="25400" dir="5400000" algn="ctr" rotWithShape="0">
                                  <a:srgbClr val="6E747A">
                                    <a:alpha val="43000"/>
                                  </a:srgbClr>
                                </a:outerShdw>
                              </a:effectLst>
                              <a:latin typeface="Cambria Math" panose="02040503050406030204" pitchFamily="18" charset="0"/>
                            </a:rPr>
                            <m:t>𝜎</m:t>
                          </m:r>
                          <m:r>
                            <a:rPr lang="en-AU" sz="2400" i="1" smtClean="0">
                              <a:ln w="0"/>
                              <a:solidFill>
                                <a:srgbClr val="008000"/>
                              </a:solidFill>
                              <a:effectLst>
                                <a:outerShdw blurRad="38100" dist="25400" dir="5400000" algn="ctr" rotWithShape="0">
                                  <a:srgbClr val="6E747A">
                                    <a:alpha val="43000"/>
                                  </a:srgbClr>
                                </a:outerShdw>
                              </a:effectLst>
                              <a:latin typeface="Cambria Math" panose="02040503050406030204" pitchFamily="18" charset="0"/>
                            </a:rPr>
                            <m:t>)</m:t>
                          </m:r>
                        </m:num>
                        <m:den>
                          <m:sSup>
                            <m:sSupPr>
                              <m:ctrlPr>
                                <a:rPr lang="en-AU" sz="2400" i="1" smtClean="0">
                                  <a:ln w="0"/>
                                  <a:solidFill>
                                    <a:srgbClr val="008000"/>
                                  </a:solidFill>
                                  <a:effectLst>
                                    <a:outerShdw blurRad="38100" dist="25400" dir="5400000" algn="ctr" rotWithShape="0">
                                      <a:srgbClr val="6E747A">
                                        <a:alpha val="43000"/>
                                      </a:srgbClr>
                                    </a:outerShdw>
                                  </a:effectLst>
                                  <a:latin typeface="Cambria Math" panose="02040503050406030204" pitchFamily="18" charset="0"/>
                                </a:rPr>
                              </m:ctrlPr>
                            </m:sSupPr>
                            <m:e>
                              <m:r>
                                <a:rPr lang="en-AU" sz="2400" i="1" smtClean="0">
                                  <a:ln w="0"/>
                                  <a:solidFill>
                                    <a:srgbClr val="008000"/>
                                  </a:solidFill>
                                  <a:effectLst>
                                    <a:outerShdw blurRad="38100" dist="25400" dir="5400000" algn="ctr" rotWithShape="0">
                                      <a:srgbClr val="6E747A">
                                        <a:alpha val="43000"/>
                                      </a:srgbClr>
                                    </a:outerShdw>
                                  </a:effectLst>
                                  <a:latin typeface="Cambria Math" panose="02040503050406030204" pitchFamily="18" charset="0"/>
                                </a:rPr>
                                <m:t>𝑘</m:t>
                              </m:r>
                            </m:e>
                            <m:sup>
                              <m:r>
                                <a:rPr lang="en-AU" sz="2400" i="1" smtClean="0">
                                  <a:ln w="0"/>
                                  <a:solidFill>
                                    <a:srgbClr val="008000"/>
                                  </a:solidFill>
                                  <a:effectLst>
                                    <a:outerShdw blurRad="38100" dist="25400" dir="5400000" algn="ctr" rotWithShape="0">
                                      <a:srgbClr val="6E747A">
                                        <a:alpha val="43000"/>
                                      </a:srgbClr>
                                    </a:outerShdw>
                                  </a:effectLst>
                                  <a:latin typeface="Cambria Math" panose="02040503050406030204" pitchFamily="18" charset="0"/>
                                </a:rPr>
                                <m:t>2</m:t>
                              </m:r>
                            </m:sup>
                          </m:sSup>
                          <m:r>
                            <a:rPr lang="en-AU" sz="2400" i="1" smtClean="0">
                              <a:ln w="0"/>
                              <a:solidFill>
                                <a:srgbClr val="008000"/>
                              </a:solidFill>
                              <a:effectLst>
                                <a:outerShdw blurRad="38100" dist="25400" dir="5400000" algn="ctr" rotWithShape="0">
                                  <a:srgbClr val="6E747A">
                                    <a:alpha val="43000"/>
                                  </a:srgbClr>
                                </a:outerShdw>
                              </a:effectLst>
                              <a:latin typeface="Cambria Math" panose="02040503050406030204" pitchFamily="18" charset="0"/>
                            </a:rPr>
                            <m:t>+</m:t>
                          </m:r>
                          <m:r>
                            <a:rPr lang="en-AU" sz="2400" i="1" smtClean="0">
                              <a:ln w="0"/>
                              <a:solidFill>
                                <a:srgbClr val="008000"/>
                              </a:solidFill>
                              <a:effectLst>
                                <a:outerShdw blurRad="38100" dist="25400" dir="5400000" algn="ctr" rotWithShape="0">
                                  <a:srgbClr val="6E747A">
                                    <a:alpha val="43000"/>
                                  </a:srgbClr>
                                </a:outerShdw>
                              </a:effectLst>
                              <a:latin typeface="Cambria Math" panose="02040503050406030204" pitchFamily="18" charset="0"/>
                            </a:rPr>
                            <m:t>𝜎</m:t>
                          </m:r>
                        </m:den>
                      </m:f>
                    </m:oMath>
                  </m:oMathPara>
                </a14:m>
                <a:endParaRPr lang="en-AU" sz="2400" dirty="0">
                  <a:ln w="0"/>
                  <a:solidFill>
                    <a:srgbClr val="008000"/>
                  </a:solidFill>
                  <a:effectLst>
                    <a:outerShdw blurRad="38100" dist="25400" dir="5400000" algn="ctr" rotWithShape="0">
                      <a:srgbClr val="6E747A">
                        <a:alpha val="43000"/>
                      </a:srgbClr>
                    </a:outerShdw>
                  </a:effectLst>
                </a:endParaRPr>
              </a:p>
            </p:txBody>
          </p:sp>
        </mc:Choice>
        <mc:Fallback xmlns="">
          <p:sp>
            <p:nvSpPr>
              <p:cNvPr id="7" name="TextBox 6">
                <a:extLst>
                  <a:ext uri="{FF2B5EF4-FFF2-40B4-BE49-F238E27FC236}">
                    <a16:creationId xmlns:a16="http://schemas.microsoft.com/office/drawing/2014/main" id="{B0D08B01-4057-7F66-85C6-19EDFA8CA263}"/>
                  </a:ext>
                </a:extLst>
              </p:cNvPr>
              <p:cNvSpPr txBox="1">
                <a:spLocks noRot="1" noChangeAspect="1" noMove="1" noResize="1" noEditPoints="1" noAdjustHandles="1" noChangeArrowheads="1" noChangeShapeType="1" noTextEdit="1"/>
              </p:cNvSpPr>
              <p:nvPr/>
            </p:nvSpPr>
            <p:spPr>
              <a:xfrm>
                <a:off x="7458860" y="2895600"/>
                <a:ext cx="2960041" cy="802014"/>
              </a:xfrm>
              <a:prstGeom prst="rect">
                <a:avLst/>
              </a:prstGeom>
              <a:blipFill>
                <a:blip r:embed="rId4"/>
                <a:stretch>
                  <a:fillRect/>
                </a:stretch>
              </a:blipFill>
            </p:spPr>
            <p:txBody>
              <a:bodyPr/>
              <a:lstStyle/>
              <a:p>
                <a:r>
                  <a:rPr lang="en-AU">
                    <a:noFill/>
                  </a:rPr>
                  <a:t> </a:t>
                </a:r>
              </a:p>
            </p:txBody>
          </p:sp>
        </mc:Fallback>
      </mc:AlternateContent>
    </p:spTree>
    <p:extLst>
      <p:ext uri="{BB962C8B-B14F-4D97-AF65-F5344CB8AC3E}">
        <p14:creationId xmlns:p14="http://schemas.microsoft.com/office/powerpoint/2010/main" val="3308950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4" end="4"/>
                                            </p:txEl>
                                          </p:spTgt>
                                        </p:tgtEl>
                                        <p:attrNameLst>
                                          <p:attrName>ppt_y</p:attrName>
                                        </p:attrNameLst>
                                      </p:cBhvr>
                                      <p:tavLst>
                                        <p:tav tm="0">
                                          <p:val>
                                            <p:strVal val="0-#ppt_h/2"/>
                                          </p:val>
                                        </p:tav>
                                        <p:tav tm="100000">
                                          <p:val>
                                            <p:strVal val="#ppt_y"/>
                                          </p:val>
                                        </p:tav>
                                      </p:tavLst>
                                    </p:anim>
                                  </p:childTnLst>
                                </p:cTn>
                              </p:par>
                              <p:par>
                                <p:cTn id="17" presetID="6" presetClass="entr" presetSubtype="16"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circle(in)">
                                      <p:cBhvr>
                                        <p:cTn id="19" dur="20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circle(in)">
                                      <p:cBhvr>
                                        <p:cTn id="24" dur="2000"/>
                                        <p:tgtEl>
                                          <p:spTgt spid="7"/>
                                        </p:tgtEl>
                                      </p:cBhvr>
                                    </p:animEffect>
                                  </p:childTnLst>
                                </p:cTn>
                              </p:par>
                              <p:par>
                                <p:cTn id="25" presetID="2" presetClass="entr" presetSubtype="6"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6"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6"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 calcmode="lin" valueType="num">
                                      <p:cBhvr additive="base">
                                        <p:cTn id="35" dur="500" fill="hold"/>
                                        <p:tgtEl>
                                          <p:spTgt spid="3">
                                            <p:txEl>
                                              <p:pRg st="8" end="8"/>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Effect transition="in" filter="wipe(down)">
                                      <p:cBhvr>
                                        <p:cTn id="41" dur="500"/>
                                        <p:tgtEl>
                                          <p:spTgt spid="3">
                                            <p:txEl>
                                              <p:pRg st="9" end="9"/>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2" fill="hold" nodeType="clickEffect">
                                  <p:stCondLst>
                                    <p:cond delay="0"/>
                                  </p:stCondLst>
                                  <p:childTnLst>
                                    <p:set>
                                      <p:cBhvr>
                                        <p:cTn id="45" dur="1" fill="hold">
                                          <p:stCondLst>
                                            <p:cond delay="0"/>
                                          </p:stCondLst>
                                        </p:cTn>
                                        <p:tgtEl>
                                          <p:spTgt spid="3">
                                            <p:txEl>
                                              <p:pRg st="10" end="10"/>
                                            </p:txEl>
                                          </p:spTgt>
                                        </p:tgtEl>
                                        <p:attrNameLst>
                                          <p:attrName>style.visibility</p:attrName>
                                        </p:attrNameLst>
                                      </p:cBhvr>
                                      <p:to>
                                        <p:strVal val="visible"/>
                                      </p:to>
                                    </p:set>
                                    <p:anim calcmode="lin" valueType="num">
                                      <p:cBhvr additive="base">
                                        <p:cTn id="46" dur="500" fill="hold"/>
                                        <p:tgtEl>
                                          <p:spTgt spid="3">
                                            <p:txEl>
                                              <p:pRg st="10" end="10"/>
                                            </p:txEl>
                                          </p:spTgt>
                                        </p:tgtEl>
                                        <p:attrNameLst>
                                          <p:attrName>ppt_x</p:attrName>
                                        </p:attrNameLst>
                                      </p:cBhvr>
                                      <p:tavLst>
                                        <p:tav tm="0">
                                          <p:val>
                                            <p:strVal val="1+#ppt_w/2"/>
                                          </p:val>
                                        </p:tav>
                                        <p:tav tm="100000">
                                          <p:val>
                                            <p:strVal val="#ppt_x"/>
                                          </p:val>
                                        </p:tav>
                                      </p:tavLst>
                                    </p:anim>
                                    <p:anim calcmode="lin" valueType="num">
                                      <p:cBhvr additive="base">
                                        <p:cTn id="47" dur="500" fill="hold"/>
                                        <p:tgtEl>
                                          <p:spTgt spid="3">
                                            <p:txEl>
                                              <p:pRg st="10" end="10"/>
                                            </p:txEl>
                                          </p:spTgt>
                                        </p:tgtEl>
                                        <p:attrNameLst>
                                          <p:attrName>ppt_y</p:attrName>
                                        </p:attrNameLst>
                                      </p:cBhvr>
                                      <p:tavLst>
                                        <p:tav tm="0">
                                          <p:val>
                                            <p:strVal val="#ppt_y"/>
                                          </p:val>
                                        </p:tav>
                                        <p:tav tm="100000">
                                          <p:val>
                                            <p:strVal val="#ppt_y"/>
                                          </p:val>
                                        </p:tav>
                                      </p:tavLst>
                                    </p:anim>
                                  </p:childTnLst>
                                </p:cTn>
                              </p:par>
                              <p:par>
                                <p:cTn id="48" presetID="2" presetClass="entr" presetSubtype="2" fill="hold" nodeType="with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 calcmode="lin" valueType="num">
                                      <p:cBhvr additive="base">
                                        <p:cTn id="50" dur="500" fill="hold"/>
                                        <p:tgtEl>
                                          <p:spTgt spid="3">
                                            <p:txEl>
                                              <p:pRg st="11" end="11"/>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3">
                                            <p:txEl>
                                              <p:pRg st="11" end="11"/>
                                            </p:txEl>
                                          </p:spTgt>
                                        </p:tgtEl>
                                        <p:attrNameLst>
                                          <p:attrName>ppt_y</p:attrName>
                                        </p:attrNameLst>
                                      </p:cBhvr>
                                      <p:tavLst>
                                        <p:tav tm="0">
                                          <p:val>
                                            <p:strVal val="#ppt_y"/>
                                          </p:val>
                                        </p:tav>
                                        <p:tav tm="100000">
                                          <p:val>
                                            <p:strVal val="#ppt_y"/>
                                          </p:val>
                                        </p:tav>
                                      </p:tavLst>
                                    </p:anim>
                                  </p:childTnLst>
                                </p:cTn>
                              </p:par>
                              <p:par>
                                <p:cTn id="52" presetID="2" presetClass="entr" presetSubtype="2" fill="hold" nodeType="withEffect">
                                  <p:stCondLst>
                                    <p:cond delay="0"/>
                                  </p:stCondLst>
                                  <p:childTnLst>
                                    <p:set>
                                      <p:cBhvr>
                                        <p:cTn id="53" dur="1" fill="hold">
                                          <p:stCondLst>
                                            <p:cond delay="0"/>
                                          </p:stCondLst>
                                        </p:cTn>
                                        <p:tgtEl>
                                          <p:spTgt spid="3">
                                            <p:txEl>
                                              <p:pRg st="12" end="12"/>
                                            </p:txEl>
                                          </p:spTgt>
                                        </p:tgtEl>
                                        <p:attrNameLst>
                                          <p:attrName>style.visibility</p:attrName>
                                        </p:attrNameLst>
                                      </p:cBhvr>
                                      <p:to>
                                        <p:strVal val="visible"/>
                                      </p:to>
                                    </p:set>
                                    <p:anim calcmode="lin" valueType="num">
                                      <p:cBhvr additive="base">
                                        <p:cTn id="54" dur="500" fill="hold"/>
                                        <p:tgtEl>
                                          <p:spTgt spid="3">
                                            <p:txEl>
                                              <p:pRg st="12" end="12"/>
                                            </p:txEl>
                                          </p:spTgt>
                                        </p:tgtEl>
                                        <p:attrNameLst>
                                          <p:attrName>ppt_x</p:attrName>
                                        </p:attrNameLst>
                                      </p:cBhvr>
                                      <p:tavLst>
                                        <p:tav tm="0">
                                          <p:val>
                                            <p:strVal val="1+#ppt_w/2"/>
                                          </p:val>
                                        </p:tav>
                                        <p:tav tm="100000">
                                          <p:val>
                                            <p:strVal val="#ppt_x"/>
                                          </p:val>
                                        </p:tav>
                                      </p:tavLst>
                                    </p:anim>
                                    <p:anim calcmode="lin" valueType="num">
                                      <p:cBhvr additive="base">
                                        <p:cTn id="55" dur="500" fill="hold"/>
                                        <p:tgtEl>
                                          <p:spTgt spid="3">
                                            <p:txEl>
                                              <p:pRg st="12" end="12"/>
                                            </p:txEl>
                                          </p:spTgt>
                                        </p:tgtEl>
                                        <p:attrNameLst>
                                          <p:attrName>ppt_y</p:attrName>
                                        </p:attrNameLst>
                                      </p:cBhvr>
                                      <p:tavLst>
                                        <p:tav tm="0">
                                          <p:val>
                                            <p:strVal val="#ppt_y"/>
                                          </p:val>
                                        </p:tav>
                                        <p:tav tm="100000">
                                          <p:val>
                                            <p:strVal val="#ppt_y"/>
                                          </p:val>
                                        </p:tav>
                                      </p:tavLst>
                                    </p:anim>
                                  </p:childTnLst>
                                </p:cTn>
                              </p:par>
                              <p:par>
                                <p:cTn id="56" presetID="6" presetClass="entr" presetSubtype="16" fill="hold" nodeType="withEffect">
                                  <p:stCondLst>
                                    <p:cond delay="0"/>
                                  </p:stCondLst>
                                  <p:childTnLst>
                                    <p:set>
                                      <p:cBhvr>
                                        <p:cTn id="57" dur="1" fill="hold">
                                          <p:stCondLst>
                                            <p:cond delay="0"/>
                                          </p:stCondLst>
                                        </p:cTn>
                                        <p:tgtEl>
                                          <p:spTgt spid="3">
                                            <p:txEl>
                                              <p:pRg st="13" end="13"/>
                                            </p:txEl>
                                          </p:spTgt>
                                        </p:tgtEl>
                                        <p:attrNameLst>
                                          <p:attrName>style.visibility</p:attrName>
                                        </p:attrNameLst>
                                      </p:cBhvr>
                                      <p:to>
                                        <p:strVal val="visible"/>
                                      </p:to>
                                    </p:set>
                                    <p:animEffect transition="in" filter="circle(in)">
                                      <p:cBhvr>
                                        <p:cTn id="58" dur="20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1CA77-2425-1970-E728-F0F13B770A8D}"/>
              </a:ext>
            </a:extLst>
          </p:cNvPr>
          <p:cNvSpPr>
            <a:spLocks noGrp="1"/>
          </p:cNvSpPr>
          <p:nvPr>
            <p:ph type="title"/>
          </p:nvPr>
        </p:nvSpPr>
        <p:spPr/>
        <p:txBody>
          <a:bodyPr/>
          <a:lstStyle/>
          <a:p>
            <a:r>
              <a:rPr lang="en-AU" sz="2800" b="0" dirty="0">
                <a:ln w="0"/>
                <a:solidFill>
                  <a:schemeClr val="accent1"/>
                </a:solidFill>
                <a:effectLst>
                  <a:outerShdw blurRad="38100" dist="25400" dir="5400000" algn="ctr" rotWithShape="0">
                    <a:srgbClr val="6E747A">
                      <a:alpha val="43000"/>
                    </a:srgbClr>
                  </a:outerShdw>
                </a:effectLst>
              </a:rPr>
              <a:t>Schwinger Functions Methods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1123DC-FF00-2445-9526-1966E797DBDC}"/>
                  </a:ext>
                </a:extLst>
              </p:cNvPr>
              <p:cNvSpPr>
                <a:spLocks noGrp="1"/>
              </p:cNvSpPr>
              <p:nvPr>
                <p:ph idx="1"/>
              </p:nvPr>
            </p:nvSpPr>
            <p:spPr>
              <a:xfrm>
                <a:off x="609600" y="685800"/>
                <a:ext cx="10972800" cy="4525963"/>
              </a:xfrm>
            </p:spPr>
            <p:txBody>
              <a:bodyPr/>
              <a:lstStyle/>
              <a:p>
                <a:r>
                  <a:rPr lang="en-US" dirty="0"/>
                  <a:t>All material discussed above and in the following was obtained by supposing that QCD is defined by the Euclidean-space generating functional built using:</a:t>
                </a:r>
              </a:p>
              <a:p>
                <a:pPr marL="0" indent="0">
                  <a:buNone/>
                </a:pPr>
                <a:r>
                  <a:rPr lang="en-US" dirty="0"/>
                  <a:t> </a:t>
                </a:r>
              </a:p>
              <a:p>
                <a:endParaRPr lang="en-US" dirty="0"/>
              </a:p>
              <a:p>
                <a:r>
                  <a:rPr lang="en-US" dirty="0"/>
                  <a:t>Now, a new choice presents itself:</a:t>
                </a:r>
              </a:p>
              <a:p>
                <a:pPr lvl="1"/>
                <a:r>
                  <a:rPr lang="en-US" dirty="0"/>
                  <a:t>Lattice-</a:t>
                </a:r>
                <a:r>
                  <a:rPr lang="en-US" dirty="0" err="1"/>
                  <a:t>regularised</a:t>
                </a:r>
                <a:r>
                  <a:rPr lang="en-US" dirty="0"/>
                  <a:t> Schwinger functions for QCD (</a:t>
                </a:r>
                <a:r>
                  <a:rPr lang="en-US" dirty="0" err="1"/>
                  <a:t>lQCD</a:t>
                </a:r>
                <a:r>
                  <a:rPr lang="en-US" dirty="0"/>
                  <a:t>) – popular framework</a:t>
                </a:r>
              </a:p>
              <a:p>
                <a:pPr lvl="2"/>
                <a:r>
                  <a:rPr lang="en-US" sz="2000" dirty="0"/>
                  <a:t>growth in computer power and algorithm improvements </a:t>
                </a:r>
                <a14:m>
                  <m:oMath xmlns:m="http://schemas.openxmlformats.org/officeDocument/2006/math">
                    <m:r>
                      <a:rPr lang="en-AU" sz="2000" b="0" i="1" smtClean="0">
                        <a:latin typeface="Cambria Math" panose="02040503050406030204" pitchFamily="18" charset="0"/>
                      </a:rPr>
                      <m:t>⇒</m:t>
                    </m:r>
                  </m:oMath>
                </a14:m>
                <a:r>
                  <a:rPr lang="en-US" sz="2000" dirty="0"/>
                  <a:t> becoming more effective</a:t>
                </a:r>
              </a:p>
              <a:p>
                <a:pPr lvl="2"/>
                <a:r>
                  <a:rPr lang="en-US" sz="2000" dirty="0"/>
                  <a:t>artificial intelligence</a:t>
                </a:r>
              </a:p>
              <a:p>
                <a:pPr lvl="1"/>
                <a:r>
                  <a:rPr lang="en-US" sz="2200" dirty="0"/>
                  <a:t>Continuum Schwinger function methods (CSMs)</a:t>
                </a:r>
              </a:p>
              <a:p>
                <a:pPr lvl="2"/>
                <a:r>
                  <a:rPr lang="en-US" sz="2200" dirty="0"/>
                  <a:t>much has been achieved using this approach, especially during the past decade</a:t>
                </a:r>
              </a:p>
              <a:p>
                <a:pPr lvl="2"/>
                <a:r>
                  <a:rPr lang="en-US" sz="2200" dirty="0"/>
                  <a:t>particularly in connection with elucidating the origins and wide-ranging expressions of emergent hadron mass (EHM)</a:t>
                </a:r>
              </a:p>
              <a:p>
                <a:r>
                  <a:rPr lang="en-US" i="1" dirty="0">
                    <a:ln w="0"/>
                    <a:solidFill>
                      <a:schemeClr val="accent1"/>
                    </a:solidFill>
                    <a:effectLst>
                      <a:outerShdw blurRad="38100" dist="25400" dir="5400000" algn="ctr" rotWithShape="0">
                        <a:srgbClr val="6E747A">
                          <a:alpha val="43000"/>
                        </a:srgbClr>
                      </a:outerShdw>
                    </a:effectLst>
                  </a:rPr>
                  <a:t>In Physics – natural philosophy – computing the answer is just a small, 1</a:t>
                </a:r>
                <a:r>
                  <a:rPr lang="en-US" i="1" baseline="30000" dirty="0">
                    <a:ln w="0"/>
                    <a:solidFill>
                      <a:schemeClr val="accent1"/>
                    </a:solidFill>
                    <a:effectLst>
                      <a:outerShdw blurRad="38100" dist="25400" dir="5400000" algn="ctr" rotWithShape="0">
                        <a:srgbClr val="6E747A">
                          <a:alpha val="43000"/>
                        </a:srgbClr>
                      </a:outerShdw>
                    </a:effectLst>
                  </a:rPr>
                  <a:t>st</a:t>
                </a:r>
                <a:r>
                  <a:rPr lang="en-US" i="1" dirty="0">
                    <a:ln w="0"/>
                    <a:solidFill>
                      <a:schemeClr val="accent1"/>
                    </a:solidFill>
                    <a:effectLst>
                      <a:outerShdw blurRad="38100" dist="25400" dir="5400000" algn="ctr" rotWithShape="0">
                        <a:srgbClr val="6E747A">
                          <a:alpha val="43000"/>
                        </a:srgbClr>
                      </a:outerShdw>
                    </a:effectLst>
                  </a:rPr>
                  <a:t> step.</a:t>
                </a:r>
              </a:p>
              <a:p>
                <a:pPr lvl="1">
                  <a:spcBef>
                    <a:spcPts val="0"/>
                  </a:spcBef>
                </a:pPr>
                <a:r>
                  <a:rPr lang="en-US" sz="2200" i="1" dirty="0">
                    <a:ln w="0"/>
                    <a:solidFill>
                      <a:schemeClr val="accent1"/>
                    </a:solidFill>
                    <a:effectLst>
                      <a:outerShdw blurRad="38100" dist="25400" dir="5400000" algn="ctr" rotWithShape="0">
                        <a:srgbClr val="6E747A">
                          <a:alpha val="43000"/>
                        </a:srgbClr>
                      </a:outerShdw>
                    </a:effectLst>
                  </a:rPr>
                  <a:t>True goal = understanding the answer</a:t>
                </a:r>
              </a:p>
              <a:p>
                <a:pPr lvl="1">
                  <a:spcBef>
                    <a:spcPts val="0"/>
                  </a:spcBef>
                </a:pPr>
                <a:r>
                  <a:rPr lang="en-US" sz="2200" i="1" dirty="0">
                    <a:ln w="0"/>
                    <a:solidFill>
                      <a:schemeClr val="accent1"/>
                    </a:solidFill>
                    <a:effectLst>
                      <a:outerShdw blurRad="38100" dist="25400" dir="5400000" algn="ctr" rotWithShape="0">
                        <a:srgbClr val="6E747A">
                          <a:alpha val="43000"/>
                        </a:srgbClr>
                      </a:outerShdw>
                    </a:effectLst>
                  </a:rPr>
                  <a:t>One of greatest advantages of CSMs = delivering insights and understanding</a:t>
                </a:r>
              </a:p>
            </p:txBody>
          </p:sp>
        </mc:Choice>
        <mc:Fallback xmlns="">
          <p:sp>
            <p:nvSpPr>
              <p:cNvPr id="3" name="Content Placeholder 2">
                <a:extLst>
                  <a:ext uri="{FF2B5EF4-FFF2-40B4-BE49-F238E27FC236}">
                    <a16:creationId xmlns:a16="http://schemas.microsoft.com/office/drawing/2014/main" id="{A51123DC-FF00-2445-9526-1966E797DBDC}"/>
                  </a:ext>
                </a:extLst>
              </p:cNvPr>
              <p:cNvSpPr>
                <a:spLocks noGrp="1" noRot="1" noChangeAspect="1" noMove="1" noResize="1" noEditPoints="1" noAdjustHandles="1" noChangeArrowheads="1" noChangeShapeType="1" noTextEdit="1"/>
              </p:cNvSpPr>
              <p:nvPr>
                <p:ph idx="1"/>
              </p:nvPr>
            </p:nvSpPr>
            <p:spPr>
              <a:xfrm>
                <a:off x="609600" y="685800"/>
                <a:ext cx="10972800" cy="4525963"/>
              </a:xfrm>
              <a:blipFill>
                <a:blip r:embed="rId2"/>
                <a:stretch>
                  <a:fillRect l="-778" t="-943" b="-28976"/>
                </a:stretch>
              </a:blipFill>
            </p:spPr>
            <p:txBody>
              <a:bodyPr/>
              <a:lstStyle/>
              <a:p>
                <a:r>
                  <a:rPr lang="en-AU">
                    <a:noFill/>
                  </a:rPr>
                  <a:t> </a:t>
                </a:r>
              </a:p>
            </p:txBody>
          </p:sp>
        </mc:Fallback>
      </mc:AlternateContent>
      <p:sp>
        <p:nvSpPr>
          <p:cNvPr id="4" name="Date Placeholder 3">
            <a:extLst>
              <a:ext uri="{FF2B5EF4-FFF2-40B4-BE49-F238E27FC236}">
                <a16:creationId xmlns:a16="http://schemas.microsoft.com/office/drawing/2014/main" id="{A6C9979A-2813-627E-1C38-1D437EF6BE39}"/>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04ED9625-F3A3-07D2-97A3-C9DBDD8B57BA}"/>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A7178876-C458-1448-A35B-F8BEDC0C5F9B}"/>
              </a:ext>
            </a:extLst>
          </p:cNvPr>
          <p:cNvSpPr>
            <a:spLocks noGrp="1"/>
          </p:cNvSpPr>
          <p:nvPr>
            <p:ph type="sldNum" sz="quarter" idx="12"/>
          </p:nvPr>
        </p:nvSpPr>
        <p:spPr/>
        <p:txBody>
          <a:bodyPr/>
          <a:lstStyle/>
          <a:p>
            <a:fld id="{87034D8C-3CB4-402A-BC46-2AB14C0FE90A}" type="slidenum">
              <a:rPr lang="en-US" smtClean="0"/>
              <a:pPr/>
              <a:t>36</a:t>
            </a:fld>
            <a:endParaRPr lang="en-US"/>
          </a:p>
        </p:txBody>
      </p:sp>
      <p:pic>
        <p:nvPicPr>
          <p:cNvPr id="8" name="Picture 7">
            <a:extLst>
              <a:ext uri="{FF2B5EF4-FFF2-40B4-BE49-F238E27FC236}">
                <a16:creationId xmlns:a16="http://schemas.microsoft.com/office/drawing/2014/main" id="{D83AE1BB-2602-A6C6-67E8-6EDC8812D1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375" y="1500552"/>
            <a:ext cx="6191250" cy="751539"/>
          </a:xfrm>
          <a:prstGeom prst="rect">
            <a:avLst/>
          </a:prstGeom>
        </p:spPr>
      </p:pic>
      <p:sp>
        <p:nvSpPr>
          <p:cNvPr id="7" name="TextBox 6">
            <a:extLst>
              <a:ext uri="{FF2B5EF4-FFF2-40B4-BE49-F238E27FC236}">
                <a16:creationId xmlns:a16="http://schemas.microsoft.com/office/drawing/2014/main" id="{839A8349-A56F-826E-7800-8DAA11D1FBD3}"/>
              </a:ext>
            </a:extLst>
          </p:cNvPr>
          <p:cNvSpPr txBox="1"/>
          <p:nvPr/>
        </p:nvSpPr>
        <p:spPr>
          <a:xfrm>
            <a:off x="10223678" y="5171687"/>
            <a:ext cx="1635384" cy="1200329"/>
          </a:xfrm>
          <a:prstGeom prst="rect">
            <a:avLst/>
          </a:prstGeom>
          <a:noFill/>
        </p:spPr>
        <p:txBody>
          <a:bodyPr wrap="none" rtlCol="0">
            <a:spAutoFit/>
          </a:bodyPr>
          <a:lstStyle/>
          <a:p>
            <a:r>
              <a:rPr lang="en-AU" sz="2400" dirty="0">
                <a:ln w="0"/>
                <a:solidFill>
                  <a:srgbClr val="008000"/>
                </a:solidFill>
                <a:effectLst>
                  <a:outerShdw blurRad="38100" dist="25400" dir="5400000" algn="ctr" rotWithShape="0">
                    <a:srgbClr val="6E747A">
                      <a:alpha val="43000"/>
                    </a:srgbClr>
                  </a:outerShdw>
                </a:effectLst>
              </a:rPr>
              <a:t>Organic</a:t>
            </a:r>
          </a:p>
          <a:p>
            <a:r>
              <a:rPr lang="en-AU" sz="2400" dirty="0">
                <a:ln w="0"/>
                <a:solidFill>
                  <a:srgbClr val="008000"/>
                </a:solidFill>
                <a:effectLst>
                  <a:outerShdw blurRad="38100" dist="25400" dir="5400000" algn="ctr" rotWithShape="0">
                    <a:srgbClr val="6E747A">
                      <a:alpha val="43000"/>
                    </a:srgbClr>
                  </a:outerShdw>
                </a:effectLst>
              </a:rPr>
              <a:t>Intelligence</a:t>
            </a:r>
          </a:p>
          <a:p>
            <a:r>
              <a:rPr lang="en-AU" sz="2400" dirty="0">
                <a:ln w="0"/>
                <a:solidFill>
                  <a:srgbClr val="008000"/>
                </a:solidFill>
                <a:effectLst>
                  <a:outerShdw blurRad="38100" dist="25400" dir="5400000" algn="ctr" rotWithShape="0">
                    <a:srgbClr val="6E747A">
                      <a:alpha val="43000"/>
                    </a:srgbClr>
                  </a:outerShdw>
                </a:effectLst>
              </a:rPr>
              <a:t>= Thinking</a:t>
            </a:r>
          </a:p>
        </p:txBody>
      </p:sp>
    </p:spTree>
    <p:extLst>
      <p:ext uri="{BB962C8B-B14F-4D97-AF65-F5344CB8AC3E}">
        <p14:creationId xmlns:p14="http://schemas.microsoft.com/office/powerpoint/2010/main" val="66105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circle(in)">
                                      <p:cBhvr>
                                        <p:cTn id="21" dur="2000"/>
                                        <p:tgtEl>
                                          <p:spTgt spid="3">
                                            <p:txEl>
                                              <p:pRg st="7" end="7"/>
                                            </p:txEl>
                                          </p:spTgt>
                                        </p:tgtEl>
                                      </p:cBhvr>
                                    </p:animEffect>
                                  </p:childTnLst>
                                </p:cTn>
                              </p:par>
                              <p:par>
                                <p:cTn id="22" presetID="6" presetClass="entr" presetSubtype="16"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circle(in)">
                                      <p:cBhvr>
                                        <p:cTn id="24" dur="2000"/>
                                        <p:tgtEl>
                                          <p:spTgt spid="3">
                                            <p:txEl>
                                              <p:pRg st="8" end="8"/>
                                            </p:txEl>
                                          </p:spTgt>
                                        </p:tgtEl>
                                      </p:cBhvr>
                                    </p:animEffect>
                                  </p:childTnLst>
                                </p:cTn>
                              </p:par>
                              <p:par>
                                <p:cTn id="25" presetID="6" presetClass="entr" presetSubtype="16"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circle(in)">
                                      <p:cBhvr>
                                        <p:cTn id="27" dur="2000"/>
                                        <p:tgtEl>
                                          <p:spTgt spid="3">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circle(in)">
                                      <p:cBhvr>
                                        <p:cTn id="32" dur="2000"/>
                                        <p:tgtEl>
                                          <p:spTgt spid="3">
                                            <p:txEl>
                                              <p:pRg st="10" end="10"/>
                                            </p:txEl>
                                          </p:spTgt>
                                        </p:tgtEl>
                                      </p:cBhvr>
                                    </p:animEffect>
                                  </p:childTnLst>
                                </p:cTn>
                              </p:par>
                              <p:par>
                                <p:cTn id="33" presetID="6" presetClass="entr" presetSubtype="16"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animEffect transition="in" filter="circle(in)">
                                      <p:cBhvr>
                                        <p:cTn id="35" dur="2000"/>
                                        <p:tgtEl>
                                          <p:spTgt spid="3">
                                            <p:txEl>
                                              <p:pRg st="11" end="11"/>
                                            </p:txEl>
                                          </p:spTgt>
                                        </p:tgtEl>
                                      </p:cBhvr>
                                    </p:animEffect>
                                  </p:childTnLst>
                                </p:cTn>
                              </p:par>
                              <p:par>
                                <p:cTn id="36" presetID="6" presetClass="entr" presetSubtype="16" fill="hold" nodeType="withEffect">
                                  <p:stCondLst>
                                    <p:cond delay="0"/>
                                  </p:stCondLst>
                                  <p:childTnLst>
                                    <p:set>
                                      <p:cBhvr>
                                        <p:cTn id="37" dur="1" fill="hold">
                                          <p:stCondLst>
                                            <p:cond delay="0"/>
                                          </p:stCondLst>
                                        </p:cTn>
                                        <p:tgtEl>
                                          <p:spTgt spid="3">
                                            <p:txEl>
                                              <p:pRg st="12" end="12"/>
                                            </p:txEl>
                                          </p:spTgt>
                                        </p:tgtEl>
                                        <p:attrNameLst>
                                          <p:attrName>style.visibility</p:attrName>
                                        </p:attrNameLst>
                                      </p:cBhvr>
                                      <p:to>
                                        <p:strVal val="visible"/>
                                      </p:to>
                                    </p:set>
                                    <p:animEffect transition="in" filter="circle(in)">
                                      <p:cBhvr>
                                        <p:cTn id="38" dur="2000"/>
                                        <p:tgtEl>
                                          <p:spTgt spid="3">
                                            <p:txEl>
                                              <p:pRg st="12" end="12"/>
                                            </p:txEl>
                                          </p:spTgt>
                                        </p:tgtEl>
                                      </p:cBhvr>
                                    </p:animEffect>
                                  </p:childTnLst>
                                </p:cTn>
                              </p:par>
                              <p:par>
                                <p:cTn id="39" presetID="6" presetClass="entr" presetSubtype="16"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circle(in)">
                                      <p:cBhvr>
                                        <p:cTn id="41" dur="2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E49411-5E7D-E348-E909-4510BEAFAC6A}"/>
              </a:ext>
            </a:extLst>
          </p:cNvPr>
          <p:cNvSpPr>
            <a:spLocks noGrp="1"/>
          </p:cNvSpPr>
          <p:nvPr>
            <p:ph type="dt" sz="half" idx="10"/>
          </p:nvPr>
        </p:nvSpPr>
        <p:spPr>
          <a:xfrm>
            <a:off x="7666382" y="6599582"/>
            <a:ext cx="4419600" cy="228600"/>
          </a:xfrm>
        </p:spPr>
        <p:txBody>
          <a:bodyPr/>
          <a:lstStyle/>
          <a:p>
            <a:r>
              <a:rPr lang="en-US"/>
              <a:t>.      NJU Graduate Student - Progress in Physics - Lecture 1                                 (116)</a:t>
            </a:r>
            <a:endParaRPr lang="en-US" dirty="0"/>
          </a:p>
        </p:txBody>
      </p:sp>
      <p:sp>
        <p:nvSpPr>
          <p:cNvPr id="3" name="Footer Placeholder 2">
            <a:extLst>
              <a:ext uri="{FF2B5EF4-FFF2-40B4-BE49-F238E27FC236}">
                <a16:creationId xmlns:a16="http://schemas.microsoft.com/office/drawing/2014/main" id="{C16B3403-A430-6D20-F9A3-33E0FCCB1D74}"/>
              </a:ext>
            </a:extLst>
          </p:cNvPr>
          <p:cNvSpPr>
            <a:spLocks noGrp="1"/>
          </p:cNvSpPr>
          <p:nvPr>
            <p:ph type="ftr" sz="quarter" idx="11"/>
          </p:nvPr>
        </p:nvSpPr>
        <p:spPr/>
        <p:txBody>
          <a:bodyPr/>
          <a:lstStyle/>
          <a:p>
            <a:r>
              <a:rPr lang="en-US"/>
              <a:t>Craig Roberts: cdroberts@nju.edu.cn  465 .. 25/04/11 ..."Strong Interactions and the Standard Model"</a:t>
            </a:r>
          </a:p>
        </p:txBody>
      </p:sp>
      <p:sp>
        <p:nvSpPr>
          <p:cNvPr id="4" name="Slide Number Placeholder 3">
            <a:extLst>
              <a:ext uri="{FF2B5EF4-FFF2-40B4-BE49-F238E27FC236}">
                <a16:creationId xmlns:a16="http://schemas.microsoft.com/office/drawing/2014/main" id="{E410E516-66CE-D130-7255-53A57CDB7416}"/>
              </a:ext>
            </a:extLst>
          </p:cNvPr>
          <p:cNvSpPr>
            <a:spLocks noGrp="1"/>
          </p:cNvSpPr>
          <p:nvPr>
            <p:ph type="sldNum" sz="quarter" idx="12"/>
          </p:nvPr>
        </p:nvSpPr>
        <p:spPr/>
        <p:txBody>
          <a:bodyPr/>
          <a:lstStyle/>
          <a:p>
            <a:fld id="{87034D8C-3CB4-402A-BC46-2AB14C0FE90A}" type="slidenum">
              <a:rPr lang="en-US" smtClean="0"/>
              <a:pPr/>
              <a:t>37</a:t>
            </a:fld>
            <a:endParaRPr lang="en-US"/>
          </a:p>
        </p:txBody>
      </p:sp>
      <p:pic>
        <p:nvPicPr>
          <p:cNvPr id="6" name="Picture 5" descr="A blue circle in space&#10;&#10;AI-generated content may be incorrect.">
            <a:extLst>
              <a:ext uri="{FF2B5EF4-FFF2-40B4-BE49-F238E27FC236}">
                <a16:creationId xmlns:a16="http://schemas.microsoft.com/office/drawing/2014/main" id="{C356F7F6-FD7C-7D0F-280F-DE99372892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F5B88826-D9E5-DE49-2C34-4045112BB92D}"/>
              </a:ext>
            </a:extLst>
          </p:cNvPr>
          <p:cNvSpPr txBox="1"/>
          <p:nvPr/>
        </p:nvSpPr>
        <p:spPr>
          <a:xfrm>
            <a:off x="2862582" y="2782236"/>
            <a:ext cx="6466835" cy="1107996"/>
          </a:xfrm>
          <a:prstGeom prst="rect">
            <a:avLst/>
          </a:prstGeom>
          <a:noFill/>
        </p:spPr>
        <p:txBody>
          <a:bodyPr wrap="none" rtlCol="0">
            <a:spAutoFit/>
          </a:bodyPr>
          <a:lstStyle/>
          <a:p>
            <a:r>
              <a:rPr lang="en-AU" sz="6600" dirty="0">
                <a:solidFill>
                  <a:schemeClr val="bg1"/>
                </a:solidFill>
                <a:latin typeface="Algerian" panose="04020705040A02060702" pitchFamily="82" charset="0"/>
              </a:rPr>
              <a:t>Origin of Mass</a:t>
            </a:r>
          </a:p>
        </p:txBody>
      </p:sp>
    </p:spTree>
    <p:extLst>
      <p:ext uri="{BB962C8B-B14F-4D97-AF65-F5344CB8AC3E}">
        <p14:creationId xmlns:p14="http://schemas.microsoft.com/office/powerpoint/2010/main" val="115104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F9E10A95-DA56-4F08-BB43-478B2ED0BE0E}"/>
              </a:ext>
            </a:extLst>
          </p:cNvPr>
          <p:cNvPicPr>
            <a:picLocks noChangeAspect="1"/>
          </p:cNvPicPr>
          <p:nvPr/>
        </p:nvPicPr>
        <p:blipFill rotWithShape="1">
          <a:blip r:embed="rId2">
            <a:extLst>
              <a:ext uri="{28A0092B-C50C-407E-A947-70E740481C1C}">
                <a14:useLocalDpi xmlns:a14="http://schemas.microsoft.com/office/drawing/2010/main" val="0"/>
              </a:ext>
            </a:extLst>
          </a:blip>
          <a:srcRect b="6250"/>
          <a:stretch/>
        </p:blipFill>
        <p:spPr>
          <a:xfrm>
            <a:off x="20" y="10"/>
            <a:ext cx="12191980" cy="6857990"/>
          </a:xfrm>
          <a:prstGeom prst="rect">
            <a:avLst/>
          </a:prstGeom>
          <a:noFill/>
        </p:spPr>
      </p:pic>
      <p:sp>
        <p:nvSpPr>
          <p:cNvPr id="2" name="Date Placeholder 1" hidden="1">
            <a:extLst>
              <a:ext uri="{FF2B5EF4-FFF2-40B4-BE49-F238E27FC236}">
                <a16:creationId xmlns:a16="http://schemas.microsoft.com/office/drawing/2014/main" id="{0A965DD0-EB85-429E-A81B-3452BB616D46}"/>
              </a:ext>
            </a:extLst>
          </p:cNvPr>
          <p:cNvSpPr>
            <a:spLocks noGrp="1"/>
          </p:cNvSpPr>
          <p:nvPr>
            <p:ph type="dt" sz="half" idx="10"/>
          </p:nvPr>
        </p:nvSpPr>
        <p:spPr/>
        <p:txBody>
          <a:bodyPr/>
          <a:lstStyle/>
          <a:p>
            <a:pPr>
              <a:spcAft>
                <a:spcPts val="600"/>
              </a:spcAft>
            </a:pPr>
            <a:r>
              <a:rPr lang="en-US"/>
              <a:t>.      NJU Graduate Student - Progress in Physics - Lecture 1                                 (116)</a:t>
            </a:r>
          </a:p>
        </p:txBody>
      </p:sp>
      <p:sp>
        <p:nvSpPr>
          <p:cNvPr id="3" name="Footer Placeholder 2">
            <a:extLst>
              <a:ext uri="{FF2B5EF4-FFF2-40B4-BE49-F238E27FC236}">
                <a16:creationId xmlns:a16="http://schemas.microsoft.com/office/drawing/2014/main" id="{487C21B9-EE63-4B5D-B9C1-7C6372A0BFFD}"/>
              </a:ext>
            </a:extLst>
          </p:cNvPr>
          <p:cNvSpPr>
            <a:spLocks noGrp="1"/>
          </p:cNvSpPr>
          <p:nvPr>
            <p:ph type="ftr" sz="quarter" idx="11"/>
          </p:nvPr>
        </p:nvSpPr>
        <p:spPr/>
        <p:txBody>
          <a:bodyPr/>
          <a:lstStyle/>
          <a:p>
            <a:pPr>
              <a:spcAft>
                <a:spcPts val="600"/>
              </a:spcAft>
            </a:pPr>
            <a:r>
              <a:rPr lang="en-US"/>
              <a:t>Craig Roberts: cdroberts@nju.edu.cn  465 .. 25/04/11 ..."Strong Interactions and the Standard Model"</a:t>
            </a:r>
          </a:p>
        </p:txBody>
      </p:sp>
      <p:sp>
        <p:nvSpPr>
          <p:cNvPr id="4" name="Slide Number Placeholder 3" hidden="1">
            <a:extLst>
              <a:ext uri="{FF2B5EF4-FFF2-40B4-BE49-F238E27FC236}">
                <a16:creationId xmlns:a16="http://schemas.microsoft.com/office/drawing/2014/main" id="{4A373452-5377-453E-858D-A4D6A7355377}"/>
              </a:ext>
            </a:extLst>
          </p:cNvPr>
          <p:cNvSpPr>
            <a:spLocks noGrp="1"/>
          </p:cNvSpPr>
          <p:nvPr>
            <p:ph type="sldNum" sz="quarter" idx="12"/>
          </p:nvPr>
        </p:nvSpPr>
        <p:spPr/>
        <p:txBody>
          <a:bodyPr/>
          <a:lstStyle/>
          <a:p>
            <a:pPr>
              <a:spcAft>
                <a:spcPts val="600"/>
              </a:spcAft>
            </a:pPr>
            <a:fld id="{87034D8C-3CB4-402A-BC46-2AB14C0FE90A}" type="slidenum">
              <a:rPr lang="en-US" smtClean="0"/>
              <a:pPr>
                <a:spcAft>
                  <a:spcPts val="600"/>
                </a:spcAft>
              </a:pPr>
              <a:t>38</a:t>
            </a:fld>
            <a:endParaRPr lang="en-US"/>
          </a:p>
        </p:txBody>
      </p:sp>
      <p:pic>
        <p:nvPicPr>
          <p:cNvPr id="7" name="Picture 6" descr="A picture containing ground, outdoor, pink, mammal&#10;&#10;Description automatically generated">
            <a:extLst>
              <a:ext uri="{FF2B5EF4-FFF2-40B4-BE49-F238E27FC236}">
                <a16:creationId xmlns:a16="http://schemas.microsoft.com/office/drawing/2014/main" id="{74E12E5D-B875-4FD9-807C-4C878A1E0460}"/>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9947" b="90586" l="1900" r="90000">
                        <a14:foregroundMark x1="1800" y1="82771" x2="11100" y2="74423"/>
                        <a14:foregroundMark x1="11100" y1="74423" x2="14400" y2="67318"/>
                        <a14:foregroundMark x1="14400" y1="67318" x2="15900" y2="49378"/>
                        <a14:foregroundMark x1="15900" y1="49378" x2="15800" y2="31439"/>
                        <a14:foregroundMark x1="15800" y1="31439" x2="18200" y2="22913"/>
                        <a14:foregroundMark x1="18200" y1="22913" x2="21900" y2="16341"/>
                        <a14:foregroundMark x1="21900" y1="16341" x2="31800" y2="10480"/>
                        <a14:foregroundMark x1="31800" y1="10480" x2="42200" y2="12789"/>
                        <a14:foregroundMark x1="42200" y1="12789" x2="47400" y2="12078"/>
                        <a14:foregroundMark x1="47400" y1="12078" x2="52500" y2="12966"/>
                        <a14:foregroundMark x1="52500" y1="12966" x2="61100" y2="3375"/>
                        <a14:foregroundMark x1="61100" y1="3375" x2="66300" y2="5151"/>
                        <a14:foregroundMark x1="66300" y1="5151" x2="71500" y2="4973"/>
                        <a14:foregroundMark x1="71500" y1="4973" x2="81800" y2="7638"/>
                        <a14:foregroundMark x1="81800" y1="7638" x2="87700" y2="23801"/>
                        <a14:foregroundMark x1="87700" y1="23801" x2="90700" y2="42451"/>
                        <a14:foregroundMark x1="90700" y1="42451" x2="90900" y2="51510"/>
                        <a14:foregroundMark x1="90900" y1="51510" x2="88600" y2="62167"/>
                        <a14:foregroundMark x1="88600" y1="62167" x2="92900" y2="79574"/>
                        <a14:foregroundMark x1="92900" y1="79574" x2="89279" y2="77051"/>
                        <a14:foregroundMark x1="84893" y1="69136" x2="84500" y2="68206"/>
                        <a14:foregroundMark x1="87800" y1="76021" x2="84965" y2="69308"/>
                        <a14:foregroundMark x1="82767" y1="45397" x2="82300" y2="39254"/>
                        <a14:foregroundMark x1="83966" y1="61174" x2="82967" y2="48026"/>
                        <a14:foregroundMark x1="84500" y1="68206" x2="84271" y2="65192"/>
                        <a14:foregroundMark x1="81447" y1="38728" x2="79491" y2="37522"/>
                        <a14:foregroundMark x1="82300" y1="39254" x2="81479" y2="38748"/>
                        <a14:foregroundMark x1="84858" y1="87237" x2="86000" y2="88988"/>
                        <a14:foregroundMark x1="81600" y1="82238" x2="81716" y2="82416"/>
                        <a14:foregroundMark x1="86000" y1="88988" x2="82300" y2="95204"/>
                        <a14:foregroundMark x1="82300" y1="95204" x2="77300" y2="93073"/>
                        <a14:foregroundMark x1="77300" y1="93073" x2="71300" y2="77265"/>
                        <a14:foregroundMark x1="71300" y1="77265" x2="66100" y2="75488"/>
                        <a14:foregroundMark x1="66100" y1="75488" x2="71200" y2="78153"/>
                        <a14:foregroundMark x1="71200" y1="78153" x2="61000" y2="56483"/>
                        <a14:foregroundMark x1="61000" y1="56483" x2="55300" y2="72114"/>
                        <a14:foregroundMark x1="55300" y1="72114" x2="50000" y2="99290"/>
                        <a14:foregroundMark x1="50000" y1="99290" x2="44700" y2="97336"/>
                        <a14:foregroundMark x1="44700" y1="97336" x2="47900" y2="66607"/>
                        <a14:foregroundMark x1="47900" y1="66607" x2="42100" y2="62877"/>
                        <a14:foregroundMark x1="42100" y1="62877" x2="31500" y2="70515"/>
                        <a14:foregroundMark x1="31500" y1="70515" x2="30100" y2="80639"/>
                        <a14:foregroundMark x1="30100" y1="80639" x2="32700" y2="90409"/>
                        <a14:foregroundMark x1="32700" y1="90409" x2="29500" y2="97869"/>
                        <a14:foregroundMark x1="29500" y1="97869" x2="24100" y2="98224"/>
                        <a14:foregroundMark x1="24100" y1="98224" x2="23700" y2="76732"/>
                        <a14:foregroundMark x1="23700" y1="76732" x2="17300" y2="76732"/>
                        <a14:foregroundMark x1="17300" y1="76732" x2="12600" y2="82416"/>
                        <a14:foregroundMark x1="12600" y1="82416" x2="9800" y2="90231"/>
                        <a14:foregroundMark x1="9800" y1="90231" x2="4700" y2="90586"/>
                        <a14:foregroundMark x1="4700" y1="90586" x2="1900" y2="83304"/>
                        <a14:backgroundMark x1="89600" y1="78508" x2="83800" y2="63055"/>
                        <a14:backgroundMark x1="83800" y1="63055" x2="82500" y2="44227"/>
                        <a14:backgroundMark x1="82500" y1="44227" x2="79300" y2="37123"/>
                        <a14:backgroundMark x1="79300" y1="37123" x2="74200" y2="40853"/>
                        <a14:backgroundMark x1="74200" y1="40853" x2="71900" y2="49556"/>
                        <a14:backgroundMark x1="71900" y1="49556" x2="81900" y2="82060"/>
                        <a14:backgroundMark x1="81900" y1="82060" x2="85700" y2="85613"/>
                      </a14:backgroundRemoval>
                    </a14:imgEffect>
                  </a14:imgLayer>
                </a14:imgProps>
              </a:ext>
              <a:ext uri="{28A0092B-C50C-407E-A947-70E740481C1C}">
                <a14:useLocalDpi xmlns:a14="http://schemas.microsoft.com/office/drawing/2010/main" val="0"/>
              </a:ext>
            </a:extLst>
          </a:blip>
          <a:stretch>
            <a:fillRect/>
          </a:stretch>
        </p:blipFill>
        <p:spPr>
          <a:xfrm>
            <a:off x="9677400" y="2971800"/>
            <a:ext cx="2190918" cy="1233487"/>
          </a:xfrm>
          <a:prstGeom prst="rect">
            <a:avLst/>
          </a:prstGeom>
        </p:spPr>
      </p:pic>
      <p:sp>
        <p:nvSpPr>
          <p:cNvPr id="5" name="TextBox 4">
            <a:extLst>
              <a:ext uri="{FF2B5EF4-FFF2-40B4-BE49-F238E27FC236}">
                <a16:creationId xmlns:a16="http://schemas.microsoft.com/office/drawing/2014/main" id="{DB8107E5-0410-1E0E-6142-7CD2DAB61F97}"/>
              </a:ext>
            </a:extLst>
          </p:cNvPr>
          <p:cNvSpPr txBox="1"/>
          <p:nvPr/>
        </p:nvSpPr>
        <p:spPr>
          <a:xfrm>
            <a:off x="8798985" y="4205287"/>
            <a:ext cx="3322319" cy="461665"/>
          </a:xfrm>
          <a:prstGeom prst="rect">
            <a:avLst/>
          </a:prstGeom>
          <a:noFill/>
        </p:spPr>
        <p:txBody>
          <a:bodyPr wrap="square" rtlCol="0">
            <a:spAutoFit/>
          </a:bodyPr>
          <a:lstStyle/>
          <a:p>
            <a:r>
              <a:rPr lang="en-AU" sz="2400" i="1" dirty="0">
                <a:solidFill>
                  <a:schemeClr val="bg1"/>
                </a:solidFill>
              </a:rPr>
              <a:t>Or so the story has gone</a:t>
            </a:r>
          </a:p>
        </p:txBody>
      </p:sp>
    </p:spTree>
    <p:extLst>
      <p:ext uri="{BB962C8B-B14F-4D97-AF65-F5344CB8AC3E}">
        <p14:creationId xmlns:p14="http://schemas.microsoft.com/office/powerpoint/2010/main" val="208376649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52D85DA-0C46-42AA-90F8-20215465D60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01410" y="2851944"/>
            <a:ext cx="5138190" cy="3320256"/>
          </a:xfrm>
          <a:prstGeom prst="rect">
            <a:avLst/>
          </a:prstGeom>
        </p:spPr>
      </p:pic>
      <p:sp>
        <p:nvSpPr>
          <p:cNvPr id="2" name="Title 1">
            <a:extLst>
              <a:ext uri="{FF2B5EF4-FFF2-40B4-BE49-F238E27FC236}">
                <a16:creationId xmlns:a16="http://schemas.microsoft.com/office/drawing/2014/main" id="{DE61F4E2-B5BD-4BD5-AB28-6CA2621B0FFC}"/>
              </a:ext>
            </a:extLst>
          </p:cNvPr>
          <p:cNvSpPr>
            <a:spLocks noGrp="1"/>
          </p:cNvSpPr>
          <p:nvPr>
            <p:ph type="title"/>
          </p:nvPr>
        </p:nvSpPr>
        <p:spPr/>
        <p:txBody>
          <a:bodyPr/>
          <a:lstStyle/>
          <a:p>
            <a:pPr algn="ctr"/>
            <a:r>
              <a:rPr lang="en-GB" sz="3600" b="0" dirty="0">
                <a:ln w="0"/>
                <a:solidFill>
                  <a:schemeClr val="accent1"/>
                </a:solidFill>
                <a:effectLst>
                  <a:outerShdw blurRad="38100" dist="25400" dir="5400000" algn="ctr" rotWithShape="0">
                    <a:srgbClr val="6E747A">
                      <a:alpha val="43000"/>
                    </a:srgbClr>
                  </a:outerShdw>
                </a:effectLst>
              </a:rPr>
              <a:t>Emergence of Hadron Mass</a:t>
            </a:r>
            <a:endParaRPr lang="en-US" sz="3600" b="0" dirty="0">
              <a:ln w="0"/>
              <a:solidFill>
                <a:schemeClr val="accent1"/>
              </a:solidFill>
              <a:effectLst>
                <a:outerShdw blurRad="38100" dist="25400" dir="5400000" algn="ctr" rotWithShape="0">
                  <a:srgbClr val="6E747A">
                    <a:alpha val="43000"/>
                  </a:srgbClr>
                </a:outerShdw>
              </a:effectLst>
            </a:endParaRPr>
          </a:p>
        </p:txBody>
      </p:sp>
      <p:sp>
        <p:nvSpPr>
          <p:cNvPr id="3" name="Content Placeholder 2">
            <a:extLst>
              <a:ext uri="{FF2B5EF4-FFF2-40B4-BE49-F238E27FC236}">
                <a16:creationId xmlns:a16="http://schemas.microsoft.com/office/drawing/2014/main" id="{F5EB0E5E-0B89-46CE-98E5-F04F289DD5E8}"/>
              </a:ext>
            </a:extLst>
          </p:cNvPr>
          <p:cNvSpPr>
            <a:spLocks noGrp="1"/>
          </p:cNvSpPr>
          <p:nvPr>
            <p:ph idx="1"/>
          </p:nvPr>
        </p:nvSpPr>
        <p:spPr>
          <a:xfrm>
            <a:off x="609600" y="1143000"/>
            <a:ext cx="10972800" cy="4525963"/>
          </a:xfrm>
        </p:spPr>
        <p:txBody>
          <a:bodyPr/>
          <a:lstStyle/>
          <a:p>
            <a:r>
              <a:rPr lang="en-GB" dirty="0"/>
              <a:t>Standard Model of Particle Physics has one obvious mass-generating mechanism</a:t>
            </a:r>
          </a:p>
          <a:p>
            <a:pPr marL="0" indent="0">
              <a:buNone/>
            </a:pPr>
            <a:r>
              <a:rPr lang="en-GB" dirty="0"/>
              <a:t>	 = </a:t>
            </a:r>
            <a:r>
              <a:rPr lang="en-GB" sz="2400" dirty="0">
                <a:ln w="0"/>
                <a:solidFill>
                  <a:schemeClr val="accent1"/>
                </a:solidFill>
                <a:effectLst>
                  <a:outerShdw blurRad="38100" dist="25400" dir="5400000" algn="ctr" rotWithShape="0">
                    <a:srgbClr val="6E747A">
                      <a:alpha val="43000"/>
                    </a:srgbClr>
                  </a:outerShdw>
                </a:effectLst>
              </a:rPr>
              <a:t>Higgs Boson</a:t>
            </a:r>
            <a:r>
              <a:rPr lang="en-GB" dirty="0"/>
              <a:t> … impacts are critical to evolution of Universe as we know it</a:t>
            </a:r>
          </a:p>
          <a:p>
            <a:r>
              <a:rPr lang="en-GB" dirty="0"/>
              <a:t>However, Higgs boson alone is responsible for just </a:t>
            </a:r>
            <a:r>
              <a:rPr lang="en-GB" dirty="0">
                <a:solidFill>
                  <a:schemeClr val="tx1">
                    <a:lumMod val="85000"/>
                    <a:lumOff val="15000"/>
                  </a:schemeClr>
                </a:solidFill>
              </a:rPr>
              <a:t>∼ 1%</a:t>
            </a:r>
            <a:r>
              <a:rPr lang="en-GB" dirty="0"/>
              <a:t> of the visible mass in the Universe</a:t>
            </a:r>
          </a:p>
          <a:p>
            <a:r>
              <a:rPr lang="en-GB" dirty="0"/>
              <a:t>Proton mass budget … only 9 MeV/939 MeV is directly from Higgs </a:t>
            </a:r>
          </a:p>
        </p:txBody>
      </p:sp>
      <p:sp>
        <p:nvSpPr>
          <p:cNvPr id="4" name="Date Placeholder 3">
            <a:extLst>
              <a:ext uri="{FF2B5EF4-FFF2-40B4-BE49-F238E27FC236}">
                <a16:creationId xmlns:a16="http://schemas.microsoft.com/office/drawing/2014/main" id="{8CB5C809-E115-47CD-AED7-951724E51B64}"/>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C02AD908-BD9D-44D0-8688-D5EF6B8F7AA9}"/>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670125A2-CE7D-4950-BC19-09139BD6D754}"/>
              </a:ext>
            </a:extLst>
          </p:cNvPr>
          <p:cNvSpPr>
            <a:spLocks noGrp="1"/>
          </p:cNvSpPr>
          <p:nvPr>
            <p:ph type="sldNum" sz="quarter" idx="12"/>
          </p:nvPr>
        </p:nvSpPr>
        <p:spPr/>
        <p:txBody>
          <a:bodyPr/>
          <a:lstStyle/>
          <a:p>
            <a:fld id="{87034D8C-3CB4-402A-BC46-2AB14C0FE90A}" type="slidenum">
              <a:rPr lang="en-US" smtClean="0"/>
              <a:pPr/>
              <a:t>39</a:t>
            </a:fld>
            <a:endParaRPr lang="en-US"/>
          </a:p>
        </p:txBody>
      </p:sp>
      <p:cxnSp>
        <p:nvCxnSpPr>
          <p:cNvPr id="10" name="Straight Arrow Connector 9">
            <a:extLst>
              <a:ext uri="{FF2B5EF4-FFF2-40B4-BE49-F238E27FC236}">
                <a16:creationId xmlns:a16="http://schemas.microsoft.com/office/drawing/2014/main" id="{A1488F52-8C5B-4843-9056-259E268257DD}"/>
              </a:ext>
            </a:extLst>
          </p:cNvPr>
          <p:cNvCxnSpPr>
            <a:cxnSpLocks/>
          </p:cNvCxnSpPr>
          <p:nvPr/>
        </p:nvCxnSpPr>
        <p:spPr bwMode="auto">
          <a:xfrm>
            <a:off x="8632553" y="2636747"/>
            <a:ext cx="1654447" cy="2832191"/>
          </a:xfrm>
          <a:prstGeom prst="straightConnector1">
            <a:avLst/>
          </a:prstGeom>
          <a:ln w="19050">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11" name="Content Placeholder 2">
            <a:extLst>
              <a:ext uri="{FF2B5EF4-FFF2-40B4-BE49-F238E27FC236}">
                <a16:creationId xmlns:a16="http://schemas.microsoft.com/office/drawing/2014/main" id="{9A55C524-63D1-45C2-BFAB-B6445F812F6D}"/>
              </a:ext>
            </a:extLst>
          </p:cNvPr>
          <p:cNvSpPr txBox="1">
            <a:spLocks/>
          </p:cNvSpPr>
          <p:nvPr/>
        </p:nvSpPr>
        <p:spPr bwMode="auto">
          <a:xfrm>
            <a:off x="609600" y="3200400"/>
            <a:ext cx="6019800" cy="268953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1F497D"/>
              </a:buClr>
              <a:buFont typeface="Wingdings" pitchFamily="2" charset="2"/>
              <a:buChar char="Ø"/>
              <a:defRPr sz="2200">
                <a:solidFill>
                  <a:schemeClr val="tx2">
                    <a:lumMod val="75000"/>
                  </a:schemeClr>
                </a:solidFill>
                <a:latin typeface="+mn-lt"/>
                <a:ea typeface="+mn-ea"/>
                <a:cs typeface="+mn-cs"/>
              </a:defRPr>
            </a:lvl1pPr>
            <a:lvl2pPr marL="742950" indent="-285750" algn="l" rtl="0" eaLnBrk="1" fontAlgn="base" hangingPunct="1">
              <a:spcBef>
                <a:spcPct val="20000"/>
              </a:spcBef>
              <a:spcAft>
                <a:spcPct val="0"/>
              </a:spcAft>
              <a:buClr>
                <a:srgbClr val="1F497D"/>
              </a:buClr>
              <a:buChar char="–"/>
              <a:defRPr sz="2000">
                <a:solidFill>
                  <a:schemeClr val="tx2">
                    <a:lumMod val="75000"/>
                  </a:schemeClr>
                </a:solidFill>
                <a:latin typeface="+mn-lt"/>
              </a:defRPr>
            </a:lvl2pPr>
            <a:lvl3pPr marL="1143000" indent="-228600" algn="l" rtl="0" eaLnBrk="1" fontAlgn="base" hangingPunct="1">
              <a:spcBef>
                <a:spcPct val="20000"/>
              </a:spcBef>
              <a:spcAft>
                <a:spcPct val="0"/>
              </a:spcAft>
              <a:buClr>
                <a:srgbClr val="1F497D"/>
              </a:buClr>
              <a:buChar char="•"/>
              <a:defRPr sz="1600">
                <a:solidFill>
                  <a:schemeClr val="tx2">
                    <a:lumMod val="75000"/>
                  </a:schemeClr>
                </a:solidFill>
                <a:latin typeface="+mn-lt"/>
              </a:defRPr>
            </a:lvl3pPr>
            <a:lvl4pPr marL="1600200" indent="-228600" algn="l" rtl="0" eaLnBrk="1" fontAlgn="base" hangingPunct="1">
              <a:spcBef>
                <a:spcPct val="20000"/>
              </a:spcBef>
              <a:spcAft>
                <a:spcPct val="0"/>
              </a:spcAft>
              <a:buClr>
                <a:srgbClr val="1F497D"/>
              </a:buClr>
              <a:buChar char="–"/>
              <a:defRPr sz="1600">
                <a:solidFill>
                  <a:schemeClr val="tx2">
                    <a:lumMod val="75000"/>
                  </a:schemeClr>
                </a:solidFill>
                <a:latin typeface="+mn-lt"/>
              </a:defRPr>
            </a:lvl4pPr>
            <a:lvl5pPr marL="2057400" indent="-228600" algn="l" rtl="0" eaLnBrk="1" fontAlgn="base" hangingPunct="1">
              <a:spcBef>
                <a:spcPct val="20000"/>
              </a:spcBef>
              <a:spcAft>
                <a:spcPct val="0"/>
              </a:spcAft>
              <a:buClr>
                <a:srgbClr val="1F497D"/>
              </a:buClr>
              <a:buFont typeface="Arial" charset="0"/>
              <a:buChar char="»"/>
              <a:defRPr sz="1600">
                <a:solidFill>
                  <a:schemeClr val="tx2">
                    <a:lumMod val="75000"/>
                  </a:schemeClr>
                </a:solidFill>
                <a:latin typeface="+mn-lt"/>
              </a:defRPr>
            </a:lvl5pPr>
            <a:lvl6pPr marL="25146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6pPr>
            <a:lvl7pPr marL="29718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7pPr>
            <a:lvl8pPr marL="34290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8pPr>
            <a:lvl9pPr marL="38862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9pPr>
          </a:lstStyle>
          <a:p>
            <a:r>
              <a:rPr lang="en-GB" kern="0" dirty="0"/>
              <a:t>Evidently, Nature has another very effective mechanism for producing mass:</a:t>
            </a:r>
          </a:p>
          <a:p>
            <a:pPr marL="0" indent="0">
              <a:buNone/>
            </a:pPr>
            <a:r>
              <a:rPr lang="en-GB" kern="0" dirty="0"/>
              <a:t>	</a:t>
            </a:r>
            <a:r>
              <a:rPr lang="en-GB" sz="2400" kern="0" dirty="0">
                <a:ln w="0"/>
                <a:solidFill>
                  <a:schemeClr val="accent1"/>
                </a:solidFill>
                <a:effectLst>
                  <a:outerShdw blurRad="38100" dist="25400" dir="5400000" algn="ctr" rotWithShape="0">
                    <a:srgbClr val="6E747A">
                      <a:alpha val="43000"/>
                    </a:srgbClr>
                  </a:outerShdw>
                </a:effectLst>
              </a:rPr>
              <a:t>Emergent Hadron Mass (EHM)</a:t>
            </a:r>
          </a:p>
          <a:p>
            <a:pPr lvl="1">
              <a:buFont typeface="Wingdings" panose="05000000000000000000" pitchFamily="2" charset="2"/>
              <a:buChar char="ü"/>
            </a:pPr>
            <a:r>
              <a:rPr lang="en-GB" sz="2200" kern="0" dirty="0"/>
              <a:t>Alone, it produces </a:t>
            </a:r>
            <a:r>
              <a:rPr lang="en-GB" sz="2200" kern="0" dirty="0">
                <a:solidFill>
                  <a:srgbClr val="0000FF"/>
                </a:solidFill>
              </a:rPr>
              <a:t>94%</a:t>
            </a:r>
            <a:r>
              <a:rPr lang="en-GB" sz="2200" kern="0" dirty="0"/>
              <a:t> of the proton’s mass</a:t>
            </a:r>
          </a:p>
          <a:p>
            <a:pPr lvl="1">
              <a:spcBef>
                <a:spcPts val="2400"/>
              </a:spcBef>
              <a:buFont typeface="Wingdings" panose="05000000000000000000" pitchFamily="2" charset="2"/>
              <a:buChar char="ü"/>
            </a:pPr>
            <a:r>
              <a:rPr lang="en-GB" sz="2200" kern="0" dirty="0"/>
              <a:t>Remaining </a:t>
            </a:r>
            <a:r>
              <a:rPr lang="en-GB" sz="2200" kern="0" dirty="0">
                <a:solidFill>
                  <a:srgbClr val="FF6600"/>
                </a:solidFill>
              </a:rPr>
              <a:t>5%</a:t>
            </a:r>
            <a:r>
              <a:rPr lang="en-GB" sz="2200" kern="0" dirty="0"/>
              <a:t> is generated by constructive interference between EHM and Higgs-boson</a:t>
            </a:r>
          </a:p>
        </p:txBody>
      </p:sp>
      <p:cxnSp>
        <p:nvCxnSpPr>
          <p:cNvPr id="15" name="Straight Arrow Connector 14">
            <a:extLst>
              <a:ext uri="{FF2B5EF4-FFF2-40B4-BE49-F238E27FC236}">
                <a16:creationId xmlns:a16="http://schemas.microsoft.com/office/drawing/2014/main" id="{57B2374F-5515-4531-80E0-18BEA5DC8638}"/>
              </a:ext>
            </a:extLst>
          </p:cNvPr>
          <p:cNvCxnSpPr/>
          <p:nvPr/>
        </p:nvCxnSpPr>
        <p:spPr bwMode="auto">
          <a:xfrm>
            <a:off x="5562600" y="4648200"/>
            <a:ext cx="22123" cy="22123"/>
          </a:xfrm>
          <a:prstGeom prst="straightConnector1">
            <a:avLst/>
          </a:prstGeom>
          <a:noFill/>
          <a:ln w="9525" cap="flat" cmpd="sng" algn="ctr">
            <a:no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829DD77D-3E94-4269-BD3B-A5128859D669}"/>
              </a:ext>
            </a:extLst>
          </p:cNvPr>
          <p:cNvCxnSpPr>
            <a:cxnSpLocks/>
          </p:cNvCxnSpPr>
          <p:nvPr/>
        </p:nvCxnSpPr>
        <p:spPr bwMode="auto">
          <a:xfrm flipV="1">
            <a:off x="6541476" y="4548552"/>
            <a:ext cx="609600" cy="76200"/>
          </a:xfrm>
          <a:prstGeom prst="straightConnector1">
            <a:avLst/>
          </a:prstGeom>
          <a:noFill/>
          <a:ln w="12700" cap="flat" cmpd="sng" algn="ctr">
            <a:solidFill>
              <a:srgbClr val="0000FF"/>
            </a:solid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866E41FD-865A-49D7-A6BB-9D7E197FD782}"/>
              </a:ext>
            </a:extLst>
          </p:cNvPr>
          <p:cNvCxnSpPr>
            <a:cxnSpLocks/>
          </p:cNvCxnSpPr>
          <p:nvPr/>
        </p:nvCxnSpPr>
        <p:spPr bwMode="auto">
          <a:xfrm flipV="1">
            <a:off x="6541476" y="5591175"/>
            <a:ext cx="4050324" cy="20594"/>
          </a:xfrm>
          <a:prstGeom prst="straightConnector1">
            <a:avLst/>
          </a:prstGeom>
          <a:noFill/>
          <a:ln w="12700" cap="flat" cmpd="sng" algn="ctr">
            <a:solidFill>
              <a:srgbClr val="FF6600"/>
            </a:solidFill>
            <a:prstDash val="solid"/>
            <a:round/>
            <a:headEnd type="none" w="med" len="med"/>
            <a:tailEnd type="triangle"/>
          </a:ln>
          <a:effectLst/>
        </p:spPr>
      </p:cxnSp>
      <p:sp>
        <p:nvSpPr>
          <p:cNvPr id="7" name="TextBox 6">
            <a:extLst>
              <a:ext uri="{FF2B5EF4-FFF2-40B4-BE49-F238E27FC236}">
                <a16:creationId xmlns:a16="http://schemas.microsoft.com/office/drawing/2014/main" id="{1D378812-666D-1BDA-6C99-F7001D91CE01}"/>
              </a:ext>
            </a:extLst>
          </p:cNvPr>
          <p:cNvSpPr txBox="1"/>
          <p:nvPr/>
        </p:nvSpPr>
        <p:spPr>
          <a:xfrm>
            <a:off x="10287000" y="2971800"/>
            <a:ext cx="1905000" cy="954107"/>
          </a:xfrm>
          <a:prstGeom prst="rect">
            <a:avLst/>
          </a:prstGeom>
          <a:noFill/>
        </p:spPr>
        <p:txBody>
          <a:bodyPr wrap="square" rtlCol="0">
            <a:spAutoFit/>
          </a:bodyPr>
          <a:lstStyle/>
          <a:p>
            <a:r>
              <a:rPr lang="en-AU" sz="1400" i="1" dirty="0">
                <a:ln w="0"/>
                <a:solidFill>
                  <a:srgbClr val="C00000"/>
                </a:solidFill>
                <a:effectLst>
                  <a:outerShdw blurRad="38100" dist="25400" dir="5400000" algn="ctr" rotWithShape="0">
                    <a:srgbClr val="6E747A">
                      <a:alpha val="43000"/>
                    </a:srgbClr>
                  </a:outerShdw>
                </a:effectLst>
              </a:rPr>
              <a:t>Decomposition is</a:t>
            </a:r>
          </a:p>
          <a:p>
            <a:pPr marL="285750" indent="-285750">
              <a:buFont typeface="Wingdings" panose="05000000000000000000" pitchFamily="2" charset="2"/>
              <a:buChar char="ü"/>
            </a:pPr>
            <a:r>
              <a:rPr lang="en-AU" sz="1400" i="1" dirty="0">
                <a:ln w="0"/>
                <a:solidFill>
                  <a:srgbClr val="C00000"/>
                </a:solidFill>
                <a:effectLst>
                  <a:outerShdw blurRad="38100" dist="25400" dir="5400000" algn="ctr" rotWithShape="0">
                    <a:srgbClr val="6E747A">
                      <a:alpha val="43000"/>
                    </a:srgbClr>
                  </a:outerShdw>
                </a:effectLst>
              </a:rPr>
              <a:t>gauge invariant</a:t>
            </a:r>
          </a:p>
          <a:p>
            <a:pPr marL="285750" indent="-285750">
              <a:buFont typeface="Wingdings" panose="05000000000000000000" pitchFamily="2" charset="2"/>
              <a:buChar char="ü"/>
            </a:pPr>
            <a:r>
              <a:rPr lang="en-AU" sz="1400" i="1" dirty="0">
                <a:ln w="0"/>
                <a:solidFill>
                  <a:srgbClr val="C00000"/>
                </a:solidFill>
                <a:effectLst>
                  <a:outerShdw blurRad="38100" dist="25400" dir="5400000" algn="ctr" rotWithShape="0">
                    <a:srgbClr val="6E747A">
                      <a:alpha val="43000"/>
                    </a:srgbClr>
                  </a:outerShdw>
                </a:effectLst>
              </a:rPr>
              <a:t>Poincaré invariant </a:t>
            </a:r>
          </a:p>
          <a:p>
            <a:pPr marL="285750" indent="-285750">
              <a:buFont typeface="Wingdings" panose="05000000000000000000" pitchFamily="2" charset="2"/>
              <a:buChar char="ü"/>
            </a:pPr>
            <a:r>
              <a:rPr lang="en-AU" sz="1400" i="1" dirty="0">
                <a:ln w="0"/>
                <a:solidFill>
                  <a:srgbClr val="C00000"/>
                </a:solidFill>
                <a:effectLst>
                  <a:outerShdw blurRad="38100" dist="25400" dir="5400000" algn="ctr" rotWithShape="0">
                    <a:srgbClr val="6E747A">
                      <a:alpha val="43000"/>
                    </a:srgbClr>
                  </a:outerShdw>
                </a:effectLst>
              </a:rPr>
              <a:t>scale invariant</a:t>
            </a:r>
          </a:p>
        </p:txBody>
      </p:sp>
      <p:sp>
        <p:nvSpPr>
          <p:cNvPr id="9" name="Content Placeholder 2">
            <a:extLst>
              <a:ext uri="{FF2B5EF4-FFF2-40B4-BE49-F238E27FC236}">
                <a16:creationId xmlns:a16="http://schemas.microsoft.com/office/drawing/2014/main" id="{B8F873F1-7835-58FD-2967-6021CBF4F0D9}"/>
              </a:ext>
            </a:extLst>
          </p:cNvPr>
          <p:cNvSpPr txBox="1">
            <a:spLocks/>
          </p:cNvSpPr>
          <p:nvPr/>
        </p:nvSpPr>
        <p:spPr bwMode="auto">
          <a:xfrm>
            <a:off x="745605" y="5762098"/>
            <a:ext cx="6019800" cy="55469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1F497D"/>
              </a:buClr>
              <a:buFont typeface="Wingdings" pitchFamily="2" charset="2"/>
              <a:buChar char="Ø"/>
              <a:defRPr sz="2200">
                <a:solidFill>
                  <a:schemeClr val="tx2">
                    <a:lumMod val="75000"/>
                  </a:schemeClr>
                </a:solidFill>
                <a:latin typeface="+mn-lt"/>
                <a:ea typeface="+mn-ea"/>
                <a:cs typeface="+mn-cs"/>
              </a:defRPr>
            </a:lvl1pPr>
            <a:lvl2pPr marL="742950" indent="-285750" algn="l" rtl="0" eaLnBrk="1" fontAlgn="base" hangingPunct="1">
              <a:spcBef>
                <a:spcPct val="20000"/>
              </a:spcBef>
              <a:spcAft>
                <a:spcPct val="0"/>
              </a:spcAft>
              <a:buClr>
                <a:srgbClr val="1F497D"/>
              </a:buClr>
              <a:buChar char="–"/>
              <a:defRPr sz="2000">
                <a:solidFill>
                  <a:schemeClr val="tx2">
                    <a:lumMod val="75000"/>
                  </a:schemeClr>
                </a:solidFill>
                <a:latin typeface="+mn-lt"/>
              </a:defRPr>
            </a:lvl2pPr>
            <a:lvl3pPr marL="1143000" indent="-228600" algn="l" rtl="0" eaLnBrk="1" fontAlgn="base" hangingPunct="1">
              <a:spcBef>
                <a:spcPct val="20000"/>
              </a:spcBef>
              <a:spcAft>
                <a:spcPct val="0"/>
              </a:spcAft>
              <a:buClr>
                <a:srgbClr val="1F497D"/>
              </a:buClr>
              <a:buChar char="•"/>
              <a:defRPr sz="1600">
                <a:solidFill>
                  <a:schemeClr val="tx2">
                    <a:lumMod val="75000"/>
                  </a:schemeClr>
                </a:solidFill>
                <a:latin typeface="+mn-lt"/>
              </a:defRPr>
            </a:lvl3pPr>
            <a:lvl4pPr marL="1600200" indent="-228600" algn="l" rtl="0" eaLnBrk="1" fontAlgn="base" hangingPunct="1">
              <a:spcBef>
                <a:spcPct val="20000"/>
              </a:spcBef>
              <a:spcAft>
                <a:spcPct val="0"/>
              </a:spcAft>
              <a:buClr>
                <a:srgbClr val="1F497D"/>
              </a:buClr>
              <a:buChar char="–"/>
              <a:defRPr sz="1600">
                <a:solidFill>
                  <a:schemeClr val="tx2">
                    <a:lumMod val="75000"/>
                  </a:schemeClr>
                </a:solidFill>
                <a:latin typeface="+mn-lt"/>
              </a:defRPr>
            </a:lvl4pPr>
            <a:lvl5pPr marL="2057400" indent="-228600" algn="l" rtl="0" eaLnBrk="1" fontAlgn="base" hangingPunct="1">
              <a:spcBef>
                <a:spcPct val="20000"/>
              </a:spcBef>
              <a:spcAft>
                <a:spcPct val="0"/>
              </a:spcAft>
              <a:buClr>
                <a:srgbClr val="1F497D"/>
              </a:buClr>
              <a:buFont typeface="Arial" charset="0"/>
              <a:buChar char="»"/>
              <a:defRPr sz="1600">
                <a:solidFill>
                  <a:schemeClr val="tx2">
                    <a:lumMod val="75000"/>
                  </a:schemeClr>
                </a:solidFill>
                <a:latin typeface="+mn-lt"/>
              </a:defRPr>
            </a:lvl5pPr>
            <a:lvl6pPr marL="25146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6pPr>
            <a:lvl7pPr marL="29718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7pPr>
            <a:lvl8pPr marL="34290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8pPr>
            <a:lvl9pPr marL="38862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9pPr>
          </a:lstStyle>
          <a:p>
            <a:pPr>
              <a:spcBef>
                <a:spcPts val="1200"/>
              </a:spcBef>
            </a:pPr>
            <a:r>
              <a:rPr lang="en-GB" sz="2400" i="1" kern="0" dirty="0">
                <a:ln w="0"/>
                <a:solidFill>
                  <a:srgbClr val="FF0000"/>
                </a:solidFill>
                <a:effectLst>
                  <a:outerShdw blurRad="38100" dist="25400" dir="5400000" algn="ctr" rotWithShape="0">
                    <a:srgbClr val="6E747A">
                      <a:alpha val="43000"/>
                    </a:srgbClr>
                  </a:outerShdw>
                </a:effectLst>
              </a:rPr>
              <a:t>What is the origin of EHM?</a:t>
            </a:r>
            <a:endParaRPr lang="en-US" sz="2400" i="1" kern="0" dirty="0">
              <a:ln w="0"/>
              <a:solidFill>
                <a:srgbClr val="FF0000"/>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465346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arn(inVertical)">
                                      <p:cBhvr>
                                        <p:cTn id="7" dur="500"/>
                                        <p:tgtEl>
                                          <p:spTgt spid="3">
                                            <p:txEl>
                                              <p:pRg st="2" end="2"/>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barn(inVertical)">
                                      <p:cBhvr>
                                        <p:cTn id="10" dur="500"/>
                                        <p:tgtEl>
                                          <p:spTgt spid="3">
                                            <p:txEl>
                                              <p:pRg st="3" end="3"/>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ircle(in)">
                                      <p:cBhvr>
                                        <p:cTn id="13" dur="900"/>
                                        <p:tgtEl>
                                          <p:spTgt spid="8"/>
                                        </p:tgtEl>
                                      </p:cBhvr>
                                    </p:animEffect>
                                  </p:childTnLst>
                                </p:cTn>
                              </p:par>
                              <p:par>
                                <p:cTn id="14" presetID="16" presetClass="entr" presetSubtype="21"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inVertical)">
                                      <p:cBhvr>
                                        <p:cTn id="16" dur="500"/>
                                        <p:tgtEl>
                                          <p:spTgt spid="10"/>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circle(in)">
                                      <p:cBhvr>
                                        <p:cTn id="19" dur="20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par>
                                <p:cTn id="25" presetID="22" presetClass="entr" presetSubtype="8"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par>
                                <p:cTn id="28" presetID="22" presetClass="entr" presetSubtype="8"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left)">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puzzle pieces&#10;&#10;Description automatically generated">
            <a:extLst>
              <a:ext uri="{FF2B5EF4-FFF2-40B4-BE49-F238E27FC236}">
                <a16:creationId xmlns:a16="http://schemas.microsoft.com/office/drawing/2014/main" id="{D7B5C745-80B3-4A08-8B91-B10392C69733}"/>
              </a:ext>
            </a:extLst>
          </p:cNvPr>
          <p:cNvPicPr>
            <a:picLocks noChangeAspect="1"/>
          </p:cNvPicPr>
          <p:nvPr/>
        </p:nvPicPr>
        <p:blipFill rotWithShape="1">
          <a:blip r:embed="rId2">
            <a:extLst>
              <a:ext uri="{28A0092B-C50C-407E-A947-70E740481C1C}">
                <a14:useLocalDpi xmlns:a14="http://schemas.microsoft.com/office/drawing/2010/main" val="0"/>
              </a:ext>
            </a:extLst>
          </a:blip>
          <a:srcRect t="3153" b="12578"/>
          <a:stretch/>
        </p:blipFill>
        <p:spPr>
          <a:xfrm>
            <a:off x="20" y="10"/>
            <a:ext cx="12191980" cy="6857990"/>
          </a:xfrm>
          <a:prstGeom prst="rect">
            <a:avLst/>
          </a:prstGeom>
          <a:noFill/>
        </p:spPr>
      </p:pic>
      <p:sp>
        <p:nvSpPr>
          <p:cNvPr id="2" name="Date Placeholder 1" hidden="1">
            <a:extLst>
              <a:ext uri="{FF2B5EF4-FFF2-40B4-BE49-F238E27FC236}">
                <a16:creationId xmlns:a16="http://schemas.microsoft.com/office/drawing/2014/main" id="{B2B2BC50-53B6-44E3-8ADA-D51E115F673D}"/>
              </a:ext>
            </a:extLst>
          </p:cNvPr>
          <p:cNvSpPr>
            <a:spLocks noGrp="1"/>
          </p:cNvSpPr>
          <p:nvPr>
            <p:ph type="dt" sz="half" idx="10"/>
          </p:nvPr>
        </p:nvSpPr>
        <p:spPr/>
        <p:txBody>
          <a:bodyPr/>
          <a:lstStyle/>
          <a:p>
            <a:pPr>
              <a:spcAft>
                <a:spcPts val="600"/>
              </a:spcAft>
            </a:pPr>
            <a:r>
              <a:rPr lang="en-US"/>
              <a:t>.      NJU Graduate Student - Progress in Physics - Lecture 1                                 (116)</a:t>
            </a:r>
          </a:p>
        </p:txBody>
      </p:sp>
      <p:sp>
        <p:nvSpPr>
          <p:cNvPr id="3" name="Footer Placeholder 2">
            <a:extLst>
              <a:ext uri="{FF2B5EF4-FFF2-40B4-BE49-F238E27FC236}">
                <a16:creationId xmlns:a16="http://schemas.microsoft.com/office/drawing/2014/main" id="{65F4E8BA-E82D-4ACD-9464-0FFE58D4D668}"/>
              </a:ext>
            </a:extLst>
          </p:cNvPr>
          <p:cNvSpPr>
            <a:spLocks noGrp="1"/>
          </p:cNvSpPr>
          <p:nvPr>
            <p:ph type="ftr" sz="quarter" idx="11"/>
          </p:nvPr>
        </p:nvSpPr>
        <p:spPr>
          <a:xfrm>
            <a:off x="685800" y="6553200"/>
            <a:ext cx="7922684" cy="228600"/>
          </a:xfrm>
        </p:spPr>
        <p:txBody>
          <a:bodyPr/>
          <a:lstStyle/>
          <a:p>
            <a:pPr>
              <a:spcAft>
                <a:spcPts val="600"/>
              </a:spcAft>
            </a:pPr>
            <a:r>
              <a:rPr lang="en-US"/>
              <a:t>Craig Roberts: cdroberts@nju.edu.cn  465 .. 25/04/11 ..."Strong Interactions and the Standard Model"</a:t>
            </a:r>
            <a:endParaRPr lang="en-US" dirty="0"/>
          </a:p>
        </p:txBody>
      </p:sp>
      <p:sp>
        <p:nvSpPr>
          <p:cNvPr id="4" name="Slide Number Placeholder 3" hidden="1">
            <a:extLst>
              <a:ext uri="{FF2B5EF4-FFF2-40B4-BE49-F238E27FC236}">
                <a16:creationId xmlns:a16="http://schemas.microsoft.com/office/drawing/2014/main" id="{E064B1AE-C9BF-4AAB-B3A6-0B2090F0259C}"/>
              </a:ext>
            </a:extLst>
          </p:cNvPr>
          <p:cNvSpPr>
            <a:spLocks noGrp="1"/>
          </p:cNvSpPr>
          <p:nvPr>
            <p:ph type="sldNum" sz="quarter" idx="12"/>
          </p:nvPr>
        </p:nvSpPr>
        <p:spPr/>
        <p:txBody>
          <a:bodyPr/>
          <a:lstStyle/>
          <a:p>
            <a:pPr>
              <a:spcAft>
                <a:spcPts val="600"/>
              </a:spcAft>
            </a:pPr>
            <a:fld id="{87034D8C-3CB4-402A-BC46-2AB14C0FE90A}" type="slidenum">
              <a:rPr lang="en-US" smtClean="0"/>
              <a:pPr>
                <a:spcAft>
                  <a:spcPts val="600"/>
                </a:spcAft>
              </a:pPr>
              <a:t>4</a:t>
            </a:fld>
            <a:endParaRPr lang="en-US"/>
          </a:p>
        </p:txBody>
      </p:sp>
      <p:sp>
        <p:nvSpPr>
          <p:cNvPr id="5" name="Rectangle 4">
            <a:extLst>
              <a:ext uri="{FF2B5EF4-FFF2-40B4-BE49-F238E27FC236}">
                <a16:creationId xmlns:a16="http://schemas.microsoft.com/office/drawing/2014/main" id="{6883BE68-C795-4688-8727-D44F4F00895B}"/>
              </a:ext>
            </a:extLst>
          </p:cNvPr>
          <p:cNvSpPr/>
          <p:nvPr/>
        </p:nvSpPr>
        <p:spPr bwMode="auto">
          <a:xfrm>
            <a:off x="8229600" y="1676400"/>
            <a:ext cx="3581400" cy="187451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GB" sz="7200" i="0" u="none" strike="noStrike" normalizeH="0" baseline="0" dirty="0">
                <a:ln w="0"/>
                <a:solidFill>
                  <a:schemeClr val="accent1"/>
                </a:solidFill>
                <a:effectLst>
                  <a:outerShdw blurRad="38100" dist="25400" dir="5400000" algn="ctr" rotWithShape="0">
                    <a:srgbClr val="6E747A">
                      <a:alpha val="43000"/>
                    </a:srgbClr>
                  </a:outerShdw>
                </a:effectLst>
                <a:latin typeface="Playbill" panose="040506030A0602020202" pitchFamily="82" charset="0"/>
              </a:rPr>
              <a:t>Basic Question:</a:t>
            </a:r>
          </a:p>
          <a:p>
            <a:pPr marL="0" marR="0" indent="0" algn="l" defTabSz="914400" rtl="0" eaLnBrk="1" fontAlgn="base" latinLnBrk="0" hangingPunct="1">
              <a:lnSpc>
                <a:spcPct val="100000"/>
              </a:lnSpc>
              <a:spcBef>
                <a:spcPct val="0"/>
              </a:spcBef>
              <a:spcAft>
                <a:spcPct val="0"/>
              </a:spcAft>
              <a:buClrTx/>
              <a:buSzTx/>
              <a:buFontTx/>
              <a:buNone/>
              <a:tabLst/>
            </a:pPr>
            <a:r>
              <a:rPr kumimoji="0" lang="en-GB" sz="7200" i="0" u="none" strike="noStrike" normalizeH="0" baseline="0" dirty="0">
                <a:ln w="0"/>
                <a:solidFill>
                  <a:schemeClr val="accent1"/>
                </a:solidFill>
                <a:effectLst>
                  <a:outerShdw blurRad="38100" dist="25400" dir="5400000" algn="ctr" rotWithShape="0">
                    <a:srgbClr val="6E747A">
                      <a:alpha val="43000"/>
                    </a:srgbClr>
                  </a:outerShdw>
                </a:effectLst>
                <a:latin typeface="Playbill" panose="040506030A0602020202" pitchFamily="82" charset="0"/>
              </a:rPr>
              <a:t>How did we get here?</a:t>
            </a:r>
            <a:endParaRPr kumimoji="0" lang="en-US" sz="7200" i="0" u="none" strike="noStrike" normalizeH="0" baseline="0" dirty="0">
              <a:ln w="0"/>
              <a:solidFill>
                <a:schemeClr val="accent1"/>
              </a:solidFill>
              <a:effectLst>
                <a:outerShdw blurRad="38100" dist="25400" dir="5400000" algn="ctr" rotWithShape="0">
                  <a:srgbClr val="6E747A">
                    <a:alpha val="43000"/>
                  </a:srgbClr>
                </a:outerShdw>
              </a:effectLst>
              <a:latin typeface="Playbill" panose="040506030A0602020202" pitchFamily="82" charset="0"/>
            </a:endParaRPr>
          </a:p>
        </p:txBody>
      </p:sp>
    </p:spTree>
    <p:extLst>
      <p:ext uri="{BB962C8B-B14F-4D97-AF65-F5344CB8AC3E}">
        <p14:creationId xmlns:p14="http://schemas.microsoft.com/office/powerpoint/2010/main" val="3014722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192000" cy="6929063"/>
          </a:xfrm>
          <a:prstGeom prst="rect">
            <a:avLst/>
          </a:prstGeom>
        </p:spPr>
      </p:pic>
      <p:sp>
        <p:nvSpPr>
          <p:cNvPr id="2" name="Title 1"/>
          <p:cNvSpPr>
            <a:spLocks noGrp="1"/>
          </p:cNvSpPr>
          <p:nvPr>
            <p:ph type="title"/>
          </p:nvPr>
        </p:nvSpPr>
        <p:spPr>
          <a:xfrm>
            <a:off x="539631" y="152400"/>
            <a:ext cx="10972800" cy="1143000"/>
          </a:xfrm>
        </p:spPr>
        <p:txBody>
          <a:bodyPr>
            <a:scene3d>
              <a:camera prst="orthographicFront"/>
              <a:lightRig rig="threePt" dir="t"/>
            </a:scene3d>
            <a:sp3d extrusionH="57150">
              <a:bevelT w="38100" h="38100" prst="convex"/>
            </a:sp3d>
          </a:bodyPr>
          <a:lstStyle/>
          <a:p>
            <a:pPr algn="ctr"/>
            <a:r>
              <a:rPr lang="en-GB" sz="4800" dirty="0">
                <a:solidFill>
                  <a:schemeClr val="bg1"/>
                </a:solidFill>
                <a:effectLst>
                  <a:reflection blurRad="6350" stA="55000" endA="50" endPos="85000" dist="60007" dir="5400000" sy="-100000" algn="bl" rotWithShape="0"/>
                </a:effectLst>
              </a:rPr>
              <a:t>Our Universe</a:t>
            </a:r>
            <a:endParaRPr lang="en-GB" sz="3600" dirty="0">
              <a:solidFill>
                <a:schemeClr val="bg1"/>
              </a:solidFill>
              <a:effectLst>
                <a:reflection blurRad="6350" stA="55000" endA="50" endPos="85000" dist="60007" dir="5400000" sy="-100000" algn="bl" rotWithShape="0"/>
              </a:effectLst>
            </a:endParaRPr>
          </a:p>
        </p:txBody>
      </p:sp>
      <p:sp>
        <p:nvSpPr>
          <p:cNvPr id="3" name="Date Placeholder 2"/>
          <p:cNvSpPr>
            <a:spLocks noGrp="1"/>
          </p:cNvSpPr>
          <p:nvPr>
            <p:ph type="dt" sz="half" idx="10"/>
          </p:nvPr>
        </p:nvSpPr>
        <p:spPr>
          <a:xfrm>
            <a:off x="6324600" y="6651658"/>
            <a:ext cx="4487026" cy="257175"/>
          </a:xfrm>
        </p:spPr>
        <p:txBody>
          <a:bodyPr/>
          <a:lstStyle/>
          <a:p>
            <a:r>
              <a:rPr lang="en-US">
                <a:solidFill>
                  <a:schemeClr val="bg1"/>
                </a:solidFill>
              </a:rPr>
              <a:t>.      NJU Graduate Student - Progress in Physics - Lecture 1                                 (116)</a:t>
            </a:r>
            <a:endParaRPr lang="en-US" dirty="0">
              <a:solidFill>
                <a:schemeClr val="bg1"/>
              </a:solidFill>
            </a:endParaRPr>
          </a:p>
        </p:txBody>
      </p:sp>
      <p:sp>
        <p:nvSpPr>
          <p:cNvPr id="4" name="Footer Placeholder 3"/>
          <p:cNvSpPr>
            <a:spLocks noGrp="1"/>
          </p:cNvSpPr>
          <p:nvPr>
            <p:ph type="ftr" sz="quarter" idx="11"/>
          </p:nvPr>
        </p:nvSpPr>
        <p:spPr/>
        <p:txBody>
          <a:bodyPr/>
          <a:lstStyle/>
          <a:p>
            <a:r>
              <a:rPr lang="en-US">
                <a:solidFill>
                  <a:schemeClr val="bg1"/>
                </a:solidFill>
              </a:rPr>
              <a:t>Craig Roberts: cdroberts@nju.edu.cn  465 .. 25/04/11 ..."Strong Interactions and the Standard Model"</a:t>
            </a:r>
            <a:endParaRPr lang="en-US" dirty="0">
              <a:solidFill>
                <a:schemeClr val="bg1"/>
              </a:solidFill>
            </a:endParaRPr>
          </a:p>
        </p:txBody>
      </p:sp>
      <p:sp>
        <p:nvSpPr>
          <p:cNvPr id="5" name="Slide Number Placeholder 4"/>
          <p:cNvSpPr>
            <a:spLocks noGrp="1"/>
          </p:cNvSpPr>
          <p:nvPr>
            <p:ph type="sldNum" sz="quarter" idx="12"/>
          </p:nvPr>
        </p:nvSpPr>
        <p:spPr/>
        <p:txBody>
          <a:bodyPr/>
          <a:lstStyle/>
          <a:p>
            <a:fld id="{87034D8C-3CB4-402A-BC46-2AB14C0FE90A}" type="slidenum">
              <a:rPr lang="en-US" smtClean="0"/>
              <a:pPr/>
              <a:t>40</a:t>
            </a:fld>
            <a:endParaRPr lang="en-US"/>
          </a:p>
        </p:txBody>
      </p:sp>
      <p:sp>
        <p:nvSpPr>
          <p:cNvPr id="7" name="TextBox 6">
            <a:extLst>
              <a:ext uri="{FF2B5EF4-FFF2-40B4-BE49-F238E27FC236}">
                <a16:creationId xmlns:a16="http://schemas.microsoft.com/office/drawing/2014/main" id="{8F81E7DB-C26F-4FE9-AB1F-C26527D5DAF1}"/>
              </a:ext>
            </a:extLst>
          </p:cNvPr>
          <p:cNvSpPr txBox="1"/>
          <p:nvPr/>
        </p:nvSpPr>
        <p:spPr>
          <a:xfrm>
            <a:off x="535350" y="345586"/>
            <a:ext cx="2741250" cy="923330"/>
          </a:xfrm>
          <a:prstGeom prst="rect">
            <a:avLst/>
          </a:prstGeom>
          <a:noFill/>
        </p:spPr>
        <p:txBody>
          <a:bodyPr wrap="square" rtlCol="0">
            <a:spAutoFit/>
          </a:bodyPr>
          <a:lstStyle/>
          <a:p>
            <a:r>
              <a:rPr lang="en-GB" dirty="0">
                <a:solidFill>
                  <a:schemeClr val="accent5">
                    <a:lumMod val="20000"/>
                    <a:lumOff val="80000"/>
                  </a:schemeClr>
                </a:solidFill>
              </a:rPr>
              <a:t>Nuclear-scale mass emerged 0.000001 seconds after the Big Bang</a:t>
            </a:r>
            <a:endParaRPr lang="en-US" dirty="0">
              <a:solidFill>
                <a:schemeClr val="accent5">
                  <a:lumMod val="20000"/>
                  <a:lumOff val="80000"/>
                </a:schemeClr>
              </a:solidFill>
            </a:endParaRPr>
          </a:p>
        </p:txBody>
      </p:sp>
      <p:sp>
        <p:nvSpPr>
          <p:cNvPr id="8" name="TextBox 7">
            <a:extLst>
              <a:ext uri="{FF2B5EF4-FFF2-40B4-BE49-F238E27FC236}">
                <a16:creationId xmlns:a16="http://schemas.microsoft.com/office/drawing/2014/main" id="{23AE0CEE-2C41-5DC8-7343-4619255DA570}"/>
              </a:ext>
            </a:extLst>
          </p:cNvPr>
          <p:cNvSpPr txBox="1"/>
          <p:nvPr/>
        </p:nvSpPr>
        <p:spPr>
          <a:xfrm>
            <a:off x="535350" y="4793205"/>
            <a:ext cx="2450174" cy="1200329"/>
          </a:xfrm>
          <a:prstGeom prst="rect">
            <a:avLst/>
          </a:prstGeom>
          <a:noFill/>
        </p:spPr>
        <p:txBody>
          <a:bodyPr wrap="square" rtlCol="0">
            <a:spAutoFit/>
          </a:bodyPr>
          <a:lstStyle/>
          <a:p>
            <a:r>
              <a:rPr lang="en-GB" dirty="0">
                <a:solidFill>
                  <a:schemeClr val="accent5">
                    <a:lumMod val="20000"/>
                    <a:lumOff val="80000"/>
                  </a:schemeClr>
                </a:solidFill>
              </a:rPr>
              <a:t>Its appearance was crucial to the formation of the Universe as we know it</a:t>
            </a:r>
            <a:endParaRPr lang="en-US" dirty="0">
              <a:solidFill>
                <a:schemeClr val="accent5">
                  <a:lumMod val="20000"/>
                  <a:lumOff val="80000"/>
                </a:schemeClr>
              </a:solidFill>
            </a:endParaRPr>
          </a:p>
        </p:txBody>
      </p:sp>
    </p:spTree>
    <p:extLst>
      <p:ext uri="{BB962C8B-B14F-4D97-AF65-F5344CB8AC3E}">
        <p14:creationId xmlns:p14="http://schemas.microsoft.com/office/powerpoint/2010/main" val="256867761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1F4E2-B5BD-4BD5-AB28-6CA2621B0FFC}"/>
              </a:ext>
            </a:extLst>
          </p:cNvPr>
          <p:cNvSpPr>
            <a:spLocks noGrp="1"/>
          </p:cNvSpPr>
          <p:nvPr>
            <p:ph type="title"/>
          </p:nvPr>
        </p:nvSpPr>
        <p:spPr/>
        <p:txBody>
          <a:bodyPr/>
          <a:lstStyle/>
          <a:p>
            <a:r>
              <a:rPr lang="en-GB" dirty="0"/>
              <a:t>Emergence of Hadron Mass - Basic Questions</a:t>
            </a:r>
            <a:endParaRPr lang="en-US" dirty="0"/>
          </a:p>
        </p:txBody>
      </p:sp>
      <p:sp>
        <p:nvSpPr>
          <p:cNvPr id="3" name="Content Placeholder 2">
            <a:extLst>
              <a:ext uri="{FF2B5EF4-FFF2-40B4-BE49-F238E27FC236}">
                <a16:creationId xmlns:a16="http://schemas.microsoft.com/office/drawing/2014/main" id="{F5EB0E5E-0B89-46CE-98E5-F04F289DD5E8}"/>
              </a:ext>
            </a:extLst>
          </p:cNvPr>
          <p:cNvSpPr>
            <a:spLocks noGrp="1"/>
          </p:cNvSpPr>
          <p:nvPr>
            <p:ph idx="1"/>
          </p:nvPr>
        </p:nvSpPr>
        <p:spPr>
          <a:xfrm>
            <a:off x="609600" y="838200"/>
            <a:ext cx="4686922" cy="5458403"/>
          </a:xfrm>
        </p:spPr>
        <p:txBody>
          <a:bodyPr/>
          <a:lstStyle/>
          <a:p>
            <a:r>
              <a:rPr lang="en-US" sz="2100" dirty="0"/>
              <a:t>What is the origin of EHM?  </a:t>
            </a:r>
          </a:p>
          <a:p>
            <a:r>
              <a:rPr lang="en-US" sz="2100" dirty="0"/>
              <a:t>Does it lie within QCD?</a:t>
            </a:r>
          </a:p>
          <a:p>
            <a:r>
              <a:rPr lang="en-US" sz="2100" dirty="0"/>
              <a:t>What are EHM’s connections with …  </a:t>
            </a:r>
          </a:p>
          <a:p>
            <a:pPr lvl="1"/>
            <a:r>
              <a:rPr lang="en-US" sz="2100" dirty="0"/>
              <a:t>Gluon and quark confinement?</a:t>
            </a:r>
          </a:p>
          <a:p>
            <a:pPr lvl="1"/>
            <a:r>
              <a:rPr lang="en-US" sz="2100" dirty="0"/>
              <a:t>Dynamical chiral symmetry breaking (DCSB) – quarks massive, yet pion massless?</a:t>
            </a:r>
          </a:p>
          <a:p>
            <a:pPr lvl="1"/>
            <a:r>
              <a:rPr lang="en-US" sz="2100" dirty="0" err="1"/>
              <a:t>Nambu</a:t>
            </a:r>
            <a:r>
              <a:rPr lang="en-US" sz="2100" dirty="0"/>
              <a:t>-Goldstone modes = </a:t>
            </a:r>
            <a:r>
              <a:rPr lang="el-GR" sz="2100" dirty="0"/>
              <a:t>π &amp; </a:t>
            </a:r>
            <a:r>
              <a:rPr lang="en-US" sz="2100" dirty="0"/>
              <a:t>K?</a:t>
            </a:r>
          </a:p>
          <a:p>
            <a:r>
              <a:rPr lang="en-US" sz="2100" dirty="0"/>
              <a:t>What is the role of Higgs in modulating EHM expressions in observable properties of hadrons?</a:t>
            </a:r>
          </a:p>
          <a:p>
            <a:pPr lvl="1"/>
            <a:r>
              <a:rPr lang="en-US" sz="2100" dirty="0"/>
              <a:t>Without Higgs mechanism of mass generation, </a:t>
            </a:r>
            <a:r>
              <a:rPr lang="el-GR" sz="2100" dirty="0"/>
              <a:t>π </a:t>
            </a:r>
            <a:r>
              <a:rPr lang="en-US" sz="2100" dirty="0"/>
              <a:t>and K would be indistinguishable</a:t>
            </a:r>
          </a:p>
          <a:p>
            <a:r>
              <a:rPr lang="en-US" sz="2400" dirty="0">
                <a:ln w="0"/>
                <a:solidFill>
                  <a:schemeClr val="accent1"/>
                </a:solidFill>
                <a:effectLst>
                  <a:outerShdw blurRad="38100" dist="25400" dir="5400000" algn="ctr" rotWithShape="0">
                    <a:srgbClr val="6E747A">
                      <a:alpha val="43000"/>
                    </a:srgbClr>
                  </a:outerShdw>
                </a:effectLst>
              </a:rPr>
              <a:t>What and wherefrom is mass?</a:t>
            </a:r>
          </a:p>
          <a:p>
            <a:endParaRPr lang="en-US" dirty="0"/>
          </a:p>
        </p:txBody>
      </p:sp>
      <p:sp>
        <p:nvSpPr>
          <p:cNvPr id="4" name="Date Placeholder 3">
            <a:extLst>
              <a:ext uri="{FF2B5EF4-FFF2-40B4-BE49-F238E27FC236}">
                <a16:creationId xmlns:a16="http://schemas.microsoft.com/office/drawing/2014/main" id="{8CB5C809-E115-47CD-AED7-951724E51B64}"/>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C02AD908-BD9D-44D0-8688-D5EF6B8F7AA9}"/>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670125A2-CE7D-4950-BC19-09139BD6D754}"/>
              </a:ext>
            </a:extLst>
          </p:cNvPr>
          <p:cNvSpPr>
            <a:spLocks noGrp="1"/>
          </p:cNvSpPr>
          <p:nvPr>
            <p:ph type="sldNum" sz="quarter" idx="12"/>
          </p:nvPr>
        </p:nvSpPr>
        <p:spPr/>
        <p:txBody>
          <a:bodyPr/>
          <a:lstStyle/>
          <a:p>
            <a:fld id="{87034D8C-3CB4-402A-BC46-2AB14C0FE90A}" type="slidenum">
              <a:rPr lang="en-US" smtClean="0"/>
              <a:pPr/>
              <a:t>41</a:t>
            </a:fld>
            <a:endParaRPr lang="en-US"/>
          </a:p>
        </p:txBody>
      </p:sp>
      <p:pic>
        <p:nvPicPr>
          <p:cNvPr id="16" name="Picture 15">
            <a:extLst>
              <a:ext uri="{FF2B5EF4-FFF2-40B4-BE49-F238E27FC236}">
                <a16:creationId xmlns:a16="http://schemas.microsoft.com/office/drawing/2014/main" id="{62D9C5BD-2F83-4B70-84D5-673DFC7646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96522" y="1524000"/>
            <a:ext cx="6726010" cy="428295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D425372-2AEA-4849-7EE9-487071DD043F}"/>
                  </a:ext>
                </a:extLst>
              </p:cNvPr>
              <p:cNvSpPr txBox="1"/>
              <p:nvPr/>
            </p:nvSpPr>
            <p:spPr>
              <a:xfrm>
                <a:off x="5623332" y="1093550"/>
                <a:ext cx="6096000" cy="369332"/>
              </a:xfrm>
              <a:prstGeom prst="rect">
                <a:avLst/>
              </a:prstGeom>
              <a:noFill/>
            </p:spPr>
            <p:txBody>
              <a:bodyPr wrap="square" rtlCol="0">
                <a:spAutoFit/>
              </a:bodyPr>
              <a:lstStyle/>
              <a:p>
                <a:r>
                  <a:rPr lang="en-AU" dirty="0"/>
                  <a:t>Proton and </a:t>
                </a:r>
                <a14:m>
                  <m:oMath xmlns:m="http://schemas.openxmlformats.org/officeDocument/2006/math">
                    <m:r>
                      <a:rPr lang="en-AU" i="1">
                        <a:latin typeface="Cambria Math" panose="02040503050406030204" pitchFamily="18" charset="0"/>
                      </a:rPr>
                      <m:t>𝜌</m:t>
                    </m:r>
                  </m:oMath>
                </a14:m>
                <a:r>
                  <a:rPr lang="en-AU" dirty="0"/>
                  <a:t>-meson mass budgets are practically identical </a:t>
                </a:r>
              </a:p>
            </p:txBody>
          </p:sp>
        </mc:Choice>
        <mc:Fallback xmlns="">
          <p:sp>
            <p:nvSpPr>
              <p:cNvPr id="7" name="TextBox 6">
                <a:extLst>
                  <a:ext uri="{FF2B5EF4-FFF2-40B4-BE49-F238E27FC236}">
                    <a16:creationId xmlns:a16="http://schemas.microsoft.com/office/drawing/2014/main" id="{2D425372-2AEA-4849-7EE9-487071DD043F}"/>
                  </a:ext>
                </a:extLst>
              </p:cNvPr>
              <p:cNvSpPr txBox="1">
                <a:spLocks noRot="1" noChangeAspect="1" noMove="1" noResize="1" noEditPoints="1" noAdjustHandles="1" noChangeArrowheads="1" noChangeShapeType="1" noTextEdit="1"/>
              </p:cNvSpPr>
              <p:nvPr/>
            </p:nvSpPr>
            <p:spPr>
              <a:xfrm>
                <a:off x="5623332" y="1093550"/>
                <a:ext cx="6096000" cy="369332"/>
              </a:xfrm>
              <a:prstGeom prst="rect">
                <a:avLst/>
              </a:prstGeom>
              <a:blipFill>
                <a:blip r:embed="rId3"/>
                <a:stretch>
                  <a:fillRect l="-800" t="-8197" b="-24590"/>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B29C898-8A28-5B08-D5C0-9C1C347E0110}"/>
                  </a:ext>
                </a:extLst>
              </p:cNvPr>
              <p:cNvSpPr txBox="1"/>
              <p:nvPr/>
            </p:nvSpPr>
            <p:spPr>
              <a:xfrm>
                <a:off x="6170396" y="5763100"/>
                <a:ext cx="5257178" cy="646331"/>
              </a:xfrm>
              <a:prstGeom prst="rect">
                <a:avLst/>
              </a:prstGeom>
              <a:noFill/>
            </p:spPr>
            <p:txBody>
              <a:bodyPr wrap="square" rtlCol="0">
                <a:spAutoFit/>
              </a:bodyPr>
              <a:lstStyle/>
              <a:p>
                <a14:m>
                  <m:oMath xmlns:m="http://schemas.openxmlformats.org/officeDocument/2006/math">
                    <m:r>
                      <a:rPr lang="en-AU" b="0" i="1" smtClean="0">
                        <a:latin typeface="Cambria Math" panose="02040503050406030204" pitchFamily="18" charset="0"/>
                      </a:rPr>
                      <m:t>𝜋</m:t>
                    </m:r>
                  </m:oMath>
                </a14:m>
                <a:r>
                  <a:rPr lang="en-AU" dirty="0"/>
                  <a:t>- and </a:t>
                </a:r>
                <a14:m>
                  <m:oMath xmlns:m="http://schemas.openxmlformats.org/officeDocument/2006/math">
                    <m:r>
                      <a:rPr lang="en-AU" b="0" i="1" smtClean="0">
                        <a:latin typeface="Cambria Math" panose="02040503050406030204" pitchFamily="18" charset="0"/>
                      </a:rPr>
                      <m:t>𝐾</m:t>
                    </m:r>
                  </m:oMath>
                </a14:m>
                <a:r>
                  <a:rPr lang="en-AU" dirty="0"/>
                  <a:t>-meson mass budgets </a:t>
                </a:r>
              </a:p>
              <a:p>
                <a:r>
                  <a:rPr lang="en-AU" dirty="0"/>
                  <a:t>are completely different from those of proton and </a:t>
                </a:r>
                <a14:m>
                  <m:oMath xmlns:m="http://schemas.openxmlformats.org/officeDocument/2006/math">
                    <m:r>
                      <a:rPr lang="en-AU" i="1">
                        <a:latin typeface="Cambria Math" panose="02040503050406030204" pitchFamily="18" charset="0"/>
                      </a:rPr>
                      <m:t>𝜌</m:t>
                    </m:r>
                  </m:oMath>
                </a14:m>
                <a:endParaRPr lang="en-AU" dirty="0"/>
              </a:p>
            </p:txBody>
          </p:sp>
        </mc:Choice>
        <mc:Fallback xmlns="">
          <p:sp>
            <p:nvSpPr>
              <p:cNvPr id="8" name="TextBox 7">
                <a:extLst>
                  <a:ext uri="{FF2B5EF4-FFF2-40B4-BE49-F238E27FC236}">
                    <a16:creationId xmlns:a16="http://schemas.microsoft.com/office/drawing/2014/main" id="{7B29C898-8A28-5B08-D5C0-9C1C347E0110}"/>
                  </a:ext>
                </a:extLst>
              </p:cNvPr>
              <p:cNvSpPr txBox="1">
                <a:spLocks noRot="1" noChangeAspect="1" noMove="1" noResize="1" noEditPoints="1" noAdjustHandles="1" noChangeArrowheads="1" noChangeShapeType="1" noTextEdit="1"/>
              </p:cNvSpPr>
              <p:nvPr/>
            </p:nvSpPr>
            <p:spPr>
              <a:xfrm>
                <a:off x="6170396" y="5763100"/>
                <a:ext cx="5257178" cy="646331"/>
              </a:xfrm>
              <a:prstGeom prst="rect">
                <a:avLst/>
              </a:prstGeom>
              <a:blipFill>
                <a:blip r:embed="rId4"/>
                <a:stretch>
                  <a:fillRect l="-927" t="-4717" b="-14151"/>
                </a:stretch>
              </a:blipFill>
            </p:spPr>
            <p:txBody>
              <a:bodyPr/>
              <a:lstStyle/>
              <a:p>
                <a:r>
                  <a:rPr lang="en-AU">
                    <a:noFill/>
                  </a:rPr>
                  <a:t> </a:t>
                </a:r>
              </a:p>
            </p:txBody>
          </p:sp>
        </mc:Fallback>
      </mc:AlternateContent>
      <p:sp>
        <p:nvSpPr>
          <p:cNvPr id="9" name="TextBox 8">
            <a:extLst>
              <a:ext uri="{FF2B5EF4-FFF2-40B4-BE49-F238E27FC236}">
                <a16:creationId xmlns:a16="http://schemas.microsoft.com/office/drawing/2014/main" id="{FE9E3902-B1FC-8F49-1641-AEFC470687A1}"/>
              </a:ext>
            </a:extLst>
          </p:cNvPr>
          <p:cNvSpPr txBox="1"/>
          <p:nvPr/>
        </p:nvSpPr>
        <p:spPr>
          <a:xfrm>
            <a:off x="9745866" y="217317"/>
            <a:ext cx="1905000" cy="954107"/>
          </a:xfrm>
          <a:prstGeom prst="rect">
            <a:avLst/>
          </a:prstGeom>
          <a:noFill/>
        </p:spPr>
        <p:txBody>
          <a:bodyPr wrap="square" rtlCol="0">
            <a:spAutoFit/>
          </a:bodyPr>
          <a:lstStyle/>
          <a:p>
            <a:r>
              <a:rPr lang="en-AU" sz="1400" i="1" dirty="0">
                <a:ln w="0"/>
                <a:solidFill>
                  <a:srgbClr val="C00000"/>
                </a:solidFill>
                <a:effectLst>
                  <a:outerShdw blurRad="38100" dist="25400" dir="5400000" algn="ctr" rotWithShape="0">
                    <a:srgbClr val="6E747A">
                      <a:alpha val="43000"/>
                    </a:srgbClr>
                  </a:outerShdw>
                </a:effectLst>
              </a:rPr>
              <a:t>Decompositions are</a:t>
            </a:r>
          </a:p>
          <a:p>
            <a:pPr marL="285750" indent="-285750">
              <a:buFont typeface="Wingdings" panose="05000000000000000000" pitchFamily="2" charset="2"/>
              <a:buChar char="ü"/>
            </a:pPr>
            <a:r>
              <a:rPr lang="en-AU" sz="1400" i="1" dirty="0">
                <a:ln w="0"/>
                <a:solidFill>
                  <a:srgbClr val="C00000"/>
                </a:solidFill>
                <a:effectLst>
                  <a:outerShdw blurRad="38100" dist="25400" dir="5400000" algn="ctr" rotWithShape="0">
                    <a:srgbClr val="6E747A">
                      <a:alpha val="43000"/>
                    </a:srgbClr>
                  </a:outerShdw>
                </a:effectLst>
              </a:rPr>
              <a:t>gauge invariant</a:t>
            </a:r>
          </a:p>
          <a:p>
            <a:pPr marL="285750" indent="-285750">
              <a:buFont typeface="Wingdings" panose="05000000000000000000" pitchFamily="2" charset="2"/>
              <a:buChar char="ü"/>
            </a:pPr>
            <a:r>
              <a:rPr lang="en-AU" sz="1400" i="1" dirty="0">
                <a:ln w="0"/>
                <a:solidFill>
                  <a:srgbClr val="C00000"/>
                </a:solidFill>
                <a:effectLst>
                  <a:outerShdw blurRad="38100" dist="25400" dir="5400000" algn="ctr" rotWithShape="0">
                    <a:srgbClr val="6E747A">
                      <a:alpha val="43000"/>
                    </a:srgbClr>
                  </a:outerShdw>
                </a:effectLst>
              </a:rPr>
              <a:t>Poincaré invariant </a:t>
            </a:r>
          </a:p>
          <a:p>
            <a:pPr marL="285750" indent="-285750">
              <a:buFont typeface="Wingdings" panose="05000000000000000000" pitchFamily="2" charset="2"/>
              <a:buChar char="ü"/>
            </a:pPr>
            <a:r>
              <a:rPr lang="en-AU" sz="1400" i="1" dirty="0">
                <a:ln w="0"/>
                <a:solidFill>
                  <a:srgbClr val="C00000"/>
                </a:solidFill>
                <a:effectLst>
                  <a:outerShdw blurRad="38100" dist="25400" dir="5400000" algn="ctr" rotWithShape="0">
                    <a:srgbClr val="6E747A">
                      <a:alpha val="43000"/>
                    </a:srgbClr>
                  </a:outerShdw>
                </a:effectLst>
              </a:rPr>
              <a:t>scale invariant</a:t>
            </a:r>
          </a:p>
        </p:txBody>
      </p:sp>
      <p:cxnSp>
        <p:nvCxnSpPr>
          <p:cNvPr id="11" name="Straight Arrow Connector 10">
            <a:extLst>
              <a:ext uri="{FF2B5EF4-FFF2-40B4-BE49-F238E27FC236}">
                <a16:creationId xmlns:a16="http://schemas.microsoft.com/office/drawing/2014/main" id="{BE9794AD-E768-2FDF-7320-B5F397B63383}"/>
              </a:ext>
            </a:extLst>
          </p:cNvPr>
          <p:cNvCxnSpPr/>
          <p:nvPr/>
        </p:nvCxnSpPr>
        <p:spPr bwMode="auto">
          <a:xfrm flipV="1">
            <a:off x="7772400" y="3200400"/>
            <a:ext cx="1371600" cy="114300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AB423F9-9C35-1D20-7AC4-2C5A10F1E75A}"/>
                  </a:ext>
                </a:extLst>
              </p:cNvPr>
              <p:cNvSpPr txBox="1"/>
              <p:nvPr/>
            </p:nvSpPr>
            <p:spPr>
              <a:xfrm>
                <a:off x="8203312" y="3480810"/>
                <a:ext cx="9124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 →↑↑</m:t>
                      </m:r>
                    </m:oMath>
                  </m:oMathPara>
                </a14:m>
                <a:endParaRPr lang="en-AU" dirty="0"/>
              </a:p>
            </p:txBody>
          </p:sp>
        </mc:Choice>
        <mc:Fallback xmlns="">
          <p:sp>
            <p:nvSpPr>
              <p:cNvPr id="12" name="TextBox 11">
                <a:extLst>
                  <a:ext uri="{FF2B5EF4-FFF2-40B4-BE49-F238E27FC236}">
                    <a16:creationId xmlns:a16="http://schemas.microsoft.com/office/drawing/2014/main" id="{4AB423F9-9C35-1D20-7AC4-2C5A10F1E75A}"/>
                  </a:ext>
                </a:extLst>
              </p:cNvPr>
              <p:cNvSpPr txBox="1">
                <a:spLocks noRot="1" noChangeAspect="1" noMove="1" noResize="1" noEditPoints="1" noAdjustHandles="1" noChangeArrowheads="1" noChangeShapeType="1" noTextEdit="1"/>
              </p:cNvSpPr>
              <p:nvPr/>
            </p:nvSpPr>
            <p:spPr>
              <a:xfrm>
                <a:off x="8203312" y="3480810"/>
                <a:ext cx="912429" cy="369332"/>
              </a:xfrm>
              <a:prstGeom prst="rect">
                <a:avLst/>
              </a:prstGeom>
              <a:blipFill>
                <a:blip r:embed="rId5"/>
                <a:stretch>
                  <a:fillRect/>
                </a:stretch>
              </a:blipFill>
            </p:spPr>
            <p:txBody>
              <a:bodyPr/>
              <a:lstStyle/>
              <a:p>
                <a:r>
                  <a:rPr lang="en-AU">
                    <a:noFill/>
                  </a:rPr>
                  <a:t> </a:t>
                </a:r>
              </a:p>
            </p:txBody>
          </p:sp>
        </mc:Fallback>
      </mc:AlternateContent>
    </p:spTree>
    <p:extLst>
      <p:ext uri="{BB962C8B-B14F-4D97-AF65-F5344CB8AC3E}">
        <p14:creationId xmlns:p14="http://schemas.microsoft.com/office/powerpoint/2010/main" val="1495395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7" dur="500"/>
                                        <p:tgtEl>
                                          <p:spTgt spid="3">
                                            <p:txEl>
                                              <p:pRg st="1" end="1"/>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0" dur="500"/>
                                        <p:tgtEl>
                                          <p:spTgt spid="3">
                                            <p:txEl>
                                              <p:pRg st="2" end="2"/>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3" dur="500"/>
                                        <p:tgtEl>
                                          <p:spTgt spid="3">
                                            <p:txEl>
                                              <p:pRg st="3" end="3"/>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6" dur="500"/>
                                        <p:tgtEl>
                                          <p:spTgt spid="3">
                                            <p:txEl>
                                              <p:pRg st="4" end="4"/>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randombar(horizontal)">
                                      <p:cBhvr>
                                        <p:cTn id="19" dur="500"/>
                                        <p:tgtEl>
                                          <p:spTgt spid="3">
                                            <p:txEl>
                                              <p:pRg st="5" end="5"/>
                                            </p:txEl>
                                          </p:spTgt>
                                        </p:tgtEl>
                                      </p:cBhvr>
                                    </p:animEffect>
                                  </p:childTnLst>
                                </p:cTn>
                              </p:par>
                              <p:par>
                                <p:cTn id="20" presetID="6" presetClass="entr" presetSubtype="16"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circle(in)">
                                      <p:cBhvr>
                                        <p:cTn id="22" dur="2000"/>
                                        <p:tgtEl>
                                          <p:spTgt spid="11"/>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circle(in)">
                                      <p:cBhvr>
                                        <p:cTn id="25" dur="20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0" dur="500"/>
                                        <p:tgtEl>
                                          <p:spTgt spid="3">
                                            <p:txEl>
                                              <p:pRg st="6" end="6"/>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randombar(horizontal)">
                                      <p:cBhvr>
                                        <p:cTn id="33" dur="500"/>
                                        <p:tgtEl>
                                          <p:spTgt spid="3">
                                            <p:txEl>
                                              <p:pRg st="7" end="7"/>
                                            </p:txEl>
                                          </p:spTgt>
                                        </p:tgtEl>
                                      </p:cBhvr>
                                    </p:animEffect>
                                  </p:childTnLst>
                                </p:cTn>
                              </p:par>
                              <p:par>
                                <p:cTn id="34" presetID="6" presetClass="entr" presetSubtype="16" fill="hold" nodeType="with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circle(in)">
                                      <p:cBhvr>
                                        <p:cTn id="36" dur="2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B5239-A62A-1F3E-5D6E-06E4754184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9A8FF1-5BCB-65A0-A156-97C1D2994DD8}"/>
              </a:ext>
            </a:extLst>
          </p:cNvPr>
          <p:cNvSpPr>
            <a:spLocks noGrp="1"/>
          </p:cNvSpPr>
          <p:nvPr>
            <p:ph type="title"/>
          </p:nvPr>
        </p:nvSpPr>
        <p:spPr/>
        <p:txBody>
          <a:bodyPr/>
          <a:lstStyle/>
          <a:p>
            <a:pPr algn="ctr"/>
            <a:r>
              <a:rPr lang="en-GB" sz="3600" b="0" i="1" dirty="0">
                <a:ln w="0"/>
                <a:solidFill>
                  <a:schemeClr val="accent1"/>
                </a:solidFill>
                <a:effectLst>
                  <a:outerShdw blurRad="38100" dist="25400" dir="5400000" algn="ctr" rotWithShape="0">
                    <a:srgbClr val="6E747A">
                      <a:alpha val="43000"/>
                    </a:srgbClr>
                  </a:outerShdw>
                </a:effectLst>
              </a:rPr>
              <a:t>Quantum Chromodynamics</a:t>
            </a:r>
            <a:endParaRPr lang="en-US" sz="3600" b="0" i="1" dirty="0">
              <a:ln w="0"/>
              <a:solidFill>
                <a:schemeClr val="accent1"/>
              </a:solidFill>
              <a:effectLst>
                <a:outerShdw blurRad="38100" dist="25400" dir="5400000" algn="ctr" rotWithShape="0">
                  <a:srgbClr val="6E747A">
                    <a:alpha val="43000"/>
                  </a:srgbClr>
                </a:outerShdw>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F19498-7067-A628-F5B7-3136FD398CAF}"/>
                  </a:ext>
                </a:extLst>
              </p:cNvPr>
              <p:cNvSpPr>
                <a:spLocks noGrp="1"/>
              </p:cNvSpPr>
              <p:nvPr>
                <p:ph idx="1"/>
              </p:nvPr>
            </p:nvSpPr>
            <p:spPr>
              <a:xfrm>
                <a:off x="609600" y="2521226"/>
                <a:ext cx="10972800" cy="1298730"/>
              </a:xfrm>
            </p:spPr>
            <p:txBody>
              <a:bodyPr/>
              <a:lstStyle/>
              <a:p>
                <a:r>
                  <a:rPr lang="en-GB" sz="2400" dirty="0"/>
                  <a:t>One-line Lagrangian – expressed in terms of </a:t>
                </a:r>
              </a:p>
              <a:p>
                <a:pPr marL="0" indent="0">
                  <a:spcBef>
                    <a:spcPts val="0"/>
                  </a:spcBef>
                  <a:buNone/>
                </a:pPr>
                <a:r>
                  <a:rPr lang="en-GB" sz="2400" dirty="0"/>
                  <a:t>      massless gluon (</a:t>
                </a:r>
                <a14:m>
                  <m:oMath xmlns:m="http://schemas.openxmlformats.org/officeDocument/2006/math">
                    <m:sSubSup>
                      <m:sSubSupPr>
                        <m:ctrlPr>
                          <a:rPr lang="en-AU" sz="2400" b="0" i="1" smtClean="0">
                            <a:latin typeface="Cambria Math" panose="02040503050406030204" pitchFamily="18" charset="0"/>
                          </a:rPr>
                        </m:ctrlPr>
                      </m:sSubSupPr>
                      <m:e>
                        <m:r>
                          <a:rPr lang="en-AU" sz="2400" b="0" i="1" smtClean="0">
                            <a:latin typeface="Cambria Math" panose="02040503050406030204" pitchFamily="18" charset="0"/>
                          </a:rPr>
                          <m:t>𝐴</m:t>
                        </m:r>
                      </m:e>
                      <m:sub>
                        <m:r>
                          <a:rPr lang="en-AU" sz="2400" b="0" i="1" smtClean="0">
                            <a:latin typeface="Cambria Math" panose="02040503050406030204" pitchFamily="18" charset="0"/>
                          </a:rPr>
                          <m:t>𝜇</m:t>
                        </m:r>
                      </m:sub>
                      <m:sup>
                        <m:r>
                          <a:rPr lang="en-AU" sz="2400" b="0" i="1" smtClean="0">
                            <a:latin typeface="Cambria Math" panose="02040503050406030204" pitchFamily="18" charset="0"/>
                          </a:rPr>
                          <m:t>𝑎</m:t>
                        </m:r>
                      </m:sup>
                    </m:sSubSup>
                  </m:oMath>
                </a14:m>
                <a:r>
                  <a:rPr lang="en-GB" sz="2400" dirty="0"/>
                  <a:t>) and Higgs-mass quark (</a:t>
                </a:r>
                <a14:m>
                  <m:oMath xmlns:m="http://schemas.openxmlformats.org/officeDocument/2006/math">
                    <m:r>
                      <a:rPr lang="en-AU" sz="2400" b="0" i="1" smtClean="0">
                        <a:latin typeface="Cambria Math" panose="02040503050406030204" pitchFamily="18" charset="0"/>
                      </a:rPr>
                      <m:t>𝜓</m:t>
                    </m:r>
                  </m:oMath>
                </a14:m>
                <a:r>
                  <a:rPr lang="en-GB" sz="2400" dirty="0"/>
                  <a:t>) </a:t>
                </a:r>
                <a:r>
                  <a:rPr lang="en-GB" sz="2400" dirty="0" err="1"/>
                  <a:t>partons</a:t>
                </a:r>
                <a:endParaRPr lang="en-GB" sz="2400" dirty="0"/>
              </a:p>
              <a:p>
                <a:pPr>
                  <a:spcBef>
                    <a:spcPts val="300"/>
                  </a:spcBef>
                </a:pPr>
                <a:r>
                  <a:rPr lang="en-GB" sz="2400" dirty="0"/>
                  <a:t>Which are NOT the degrees-of-freedom measured in detectors</a:t>
                </a:r>
              </a:p>
            </p:txBody>
          </p:sp>
        </mc:Choice>
        <mc:Fallback xmlns="">
          <p:sp>
            <p:nvSpPr>
              <p:cNvPr id="3" name="Content Placeholder 2">
                <a:extLst>
                  <a:ext uri="{FF2B5EF4-FFF2-40B4-BE49-F238E27FC236}">
                    <a16:creationId xmlns:a16="http://schemas.microsoft.com/office/drawing/2014/main" id="{B8F19498-7067-A628-F5B7-3136FD398CAF}"/>
                  </a:ext>
                </a:extLst>
              </p:cNvPr>
              <p:cNvSpPr>
                <a:spLocks noGrp="1" noRot="1" noChangeAspect="1" noMove="1" noResize="1" noEditPoints="1" noAdjustHandles="1" noChangeArrowheads="1" noChangeShapeType="1" noTextEdit="1"/>
              </p:cNvSpPr>
              <p:nvPr>
                <p:ph idx="1"/>
              </p:nvPr>
            </p:nvSpPr>
            <p:spPr>
              <a:xfrm>
                <a:off x="609600" y="2521226"/>
                <a:ext cx="10972800" cy="1298730"/>
              </a:xfrm>
              <a:blipFill>
                <a:blip r:embed="rId2"/>
                <a:stretch>
                  <a:fillRect l="-833" t="-3756" b="-7512"/>
                </a:stretch>
              </a:blipFill>
            </p:spPr>
            <p:txBody>
              <a:bodyPr/>
              <a:lstStyle/>
              <a:p>
                <a:r>
                  <a:rPr lang="en-AU">
                    <a:noFill/>
                  </a:rPr>
                  <a:t> </a:t>
                </a:r>
              </a:p>
            </p:txBody>
          </p:sp>
        </mc:Fallback>
      </mc:AlternateContent>
      <p:sp>
        <p:nvSpPr>
          <p:cNvPr id="4" name="Date Placeholder 3">
            <a:extLst>
              <a:ext uri="{FF2B5EF4-FFF2-40B4-BE49-F238E27FC236}">
                <a16:creationId xmlns:a16="http://schemas.microsoft.com/office/drawing/2014/main" id="{8E3BA1B0-5BFF-1A58-7DF3-0DF235717A0A}"/>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262B0E0C-F208-E8BC-2192-4B9077C7FC83}"/>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7B1D7566-D734-D7C8-A72D-FCB34E2CEE89}"/>
              </a:ext>
            </a:extLst>
          </p:cNvPr>
          <p:cNvSpPr>
            <a:spLocks noGrp="1"/>
          </p:cNvSpPr>
          <p:nvPr>
            <p:ph type="sldNum" sz="quarter" idx="12"/>
          </p:nvPr>
        </p:nvSpPr>
        <p:spPr/>
        <p:txBody>
          <a:bodyPr/>
          <a:lstStyle/>
          <a:p>
            <a:fld id="{87034D8C-3CB4-402A-BC46-2AB14C0FE90A}" type="slidenum">
              <a:rPr lang="en-US" smtClean="0"/>
              <a:pPr/>
              <a:t>42</a:t>
            </a:fld>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5AD51E44-18ED-546F-8333-0A02C304720B}"/>
                  </a:ext>
                </a:extLst>
              </p:cNvPr>
              <p:cNvSpPr/>
              <p:nvPr/>
            </p:nvSpPr>
            <p:spPr>
              <a:xfrm>
                <a:off x="1897864" y="914400"/>
                <a:ext cx="8049684" cy="1600200"/>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𝐿</m:t>
                      </m:r>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4</m:t>
                          </m:r>
                        </m:den>
                      </m:f>
                      <m:sSubSup>
                        <m:sSubSup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𝐺</m:t>
                          </m:r>
                        </m:e>
                        <m:sub>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𝜇𝜈</m:t>
                          </m:r>
                        </m:sub>
                        <m:sup>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𝑎</m:t>
                          </m:r>
                        </m:sup>
                      </m:sSubSup>
                      <m:d>
                        <m:d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𝑥</m:t>
                          </m:r>
                        </m:e>
                      </m:d>
                      <m:sSubSup>
                        <m:sSubSup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𝐺</m:t>
                          </m:r>
                        </m:e>
                        <m:sub>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𝜇𝜈</m:t>
                          </m:r>
                        </m:sub>
                        <m:sup>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𝑎</m:t>
                          </m:r>
                        </m:sup>
                      </m:sSubSup>
                      <m:d>
                        <m:d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𝑥</m:t>
                          </m:r>
                        </m:e>
                      </m:d>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𝜓</m:t>
                          </m:r>
                        </m:e>
                      </m:acc>
                      <m:d>
                        <m:dPr>
                          <m:begChr m:val="["/>
                          <m:endChr m:val="]"/>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𝛾</m:t>
                          </m:r>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Cambria Math" panose="02040503050406030204" pitchFamily="18" charset="0"/>
                            </a:rPr>
                            <m:t>⋅</m:t>
                          </m:r>
                          <m:sSub>
                            <m:sSub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Calibri" panose="020F0502020204030204" pitchFamily="34" charset="0"/>
                                </a:rPr>
                                <m:t>𝜕</m:t>
                              </m:r>
                            </m:e>
                            <m:sub>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Calibri" panose="020F0502020204030204" pitchFamily="34" charset="0"/>
                                </a:rPr>
                                <m:t>𝑥</m:t>
                              </m:r>
                            </m:sub>
                          </m:sSub>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𝑚</m:t>
                          </m:r>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𝑖𝑔</m:t>
                          </m:r>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𝜆</m:t>
                                  </m:r>
                                </m:e>
                                <m:sup>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𝑎</m:t>
                                  </m:r>
                                </m:sup>
                              </m:sSup>
                            </m:num>
                            <m:den>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2</m:t>
                              </m:r>
                            </m:den>
                          </m:f>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𝛾</m:t>
                          </m:r>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Cambria Math" panose="02040503050406030204" pitchFamily="18" charset="0"/>
                            </a:rPr>
                            <m:t>⋅</m:t>
                          </m:r>
                          <m:sSup>
                            <m:sSup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𝐴</m:t>
                              </m:r>
                            </m:e>
                            <m:sup>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𝑎</m:t>
                              </m:r>
                            </m:sup>
                          </m:sSup>
                          <m:d>
                            <m:d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𝑥</m:t>
                              </m:r>
                            </m:e>
                          </m:d>
                        </m:e>
                      </m:d>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𝜓</m:t>
                      </m:r>
                      <m:d>
                        <m:d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𝑥</m:t>
                          </m:r>
                        </m:e>
                      </m:d>
                    </m:oMath>
                  </m:oMathPara>
                </a14:m>
                <a:endParaRPr lang="en-US" sz="16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Sup>
                        <m:sSubSup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𝐺</m:t>
                          </m:r>
                        </m:e>
                        <m:sub>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𝜇𝜈</m:t>
                          </m:r>
                        </m:sub>
                        <m:sup>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𝑎</m:t>
                          </m:r>
                        </m:sup>
                      </m:sSubSup>
                      <m:d>
                        <m:d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𝑥</m:t>
                          </m:r>
                        </m:e>
                      </m:d>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m:t>
                          </m:r>
                        </m:e>
                        <m:sub>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𝜇</m:t>
                          </m:r>
                        </m:sub>
                      </m:sSub>
                      <m:sSubSup>
                        <m:sSubSup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𝐴</m:t>
                          </m:r>
                        </m:e>
                        <m:sub>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𝜈</m:t>
                          </m:r>
                        </m:sub>
                        <m:sup>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𝑎</m:t>
                          </m:r>
                        </m:sup>
                      </m:sSubSup>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m:t>
                          </m:r>
                        </m:e>
                        <m:sub>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𝜈</m:t>
                          </m:r>
                        </m:sub>
                      </m:sSub>
                      <m:sSubSup>
                        <m:sSubSup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𝐴</m:t>
                          </m:r>
                        </m:e>
                        <m:sub>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𝜇</m:t>
                          </m:r>
                        </m:sub>
                        <m:sup>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𝑎</m:t>
                          </m:r>
                        </m:sup>
                      </m:sSubSup>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𝑓</m:t>
                          </m:r>
                        </m:e>
                        <m:sup>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𝑎𝑏𝑐</m:t>
                          </m:r>
                        </m:sup>
                      </m:sSup>
                      <m:sSubSup>
                        <m:sSubSup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𝐴</m:t>
                          </m:r>
                        </m:e>
                        <m:sub>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𝜇</m:t>
                          </m:r>
                        </m:sub>
                        <m:sup>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𝑏</m:t>
                          </m:r>
                        </m:sup>
                      </m:sSubSup>
                      <m:sSubSup>
                        <m:sSubSup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𝐴</m:t>
                          </m:r>
                        </m:e>
                        <m:sub>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𝜈</m:t>
                          </m:r>
                        </m:sub>
                        <m:sup>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𝑐</m:t>
                          </m:r>
                        </m:sup>
                      </m:sSubSup>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US" sz="16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Times New Roman" panose="02020603050405020304" pitchFamily="18" charset="0"/>
                </a:endParaRPr>
              </a:p>
              <a:p>
                <a:pPr algn="ctr">
                  <a:lnSpc>
                    <a:spcPct val="107000"/>
                  </a:lnSpc>
                  <a:spcAft>
                    <a:spcPts val="800"/>
                  </a:spcAft>
                </a:pPr>
                <a:r>
                  <a:rPr lang="en-US" sz="11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Times New Roman" panose="02020603050405020304" pitchFamily="18" charset="0"/>
                  </a:rPr>
                  <a:t> </a:t>
                </a:r>
              </a:p>
            </p:txBody>
          </p:sp>
        </mc:Choice>
        <mc:Fallback xmlns="">
          <p:sp>
            <p:nvSpPr>
              <p:cNvPr id="7" name="Rectangle 6">
                <a:extLst>
                  <a:ext uri="{FF2B5EF4-FFF2-40B4-BE49-F238E27FC236}">
                    <a16:creationId xmlns:a16="http://schemas.microsoft.com/office/drawing/2014/main" id="{5AD51E44-18ED-546F-8333-0A02C304720B}"/>
                  </a:ext>
                </a:extLst>
              </p:cNvPr>
              <p:cNvSpPr>
                <a:spLocks noRot="1" noChangeAspect="1" noMove="1" noResize="1" noEditPoints="1" noAdjustHandles="1" noChangeArrowheads="1" noChangeShapeType="1" noTextEdit="1"/>
              </p:cNvSpPr>
              <p:nvPr/>
            </p:nvSpPr>
            <p:spPr>
              <a:xfrm>
                <a:off x="1897864" y="914400"/>
                <a:ext cx="8049684" cy="1600200"/>
              </a:xfrm>
              <a:prstGeom prst="rect">
                <a:avLst/>
              </a:prstGeom>
              <a:blipFill>
                <a:blip r:embed="rId3"/>
                <a:stretch>
                  <a:fillRect/>
                </a:stretch>
              </a:blipFill>
              <a:ln>
                <a:solidFill>
                  <a:schemeClr val="bg1"/>
                </a:solidFill>
              </a:ln>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2D8BA7AD-B141-482A-1959-472DB255A975}"/>
                  </a:ext>
                </a:extLst>
              </p:cNvPr>
              <p:cNvSpPr txBox="1">
                <a:spLocks/>
              </p:cNvSpPr>
              <p:nvPr/>
            </p:nvSpPr>
            <p:spPr bwMode="auto">
              <a:xfrm>
                <a:off x="609600" y="3733800"/>
                <a:ext cx="10972800" cy="12987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1F497D"/>
                  </a:buClr>
                  <a:buFont typeface="Wingdings" pitchFamily="2" charset="2"/>
                  <a:buChar char="Ø"/>
                  <a:defRPr sz="2200">
                    <a:solidFill>
                      <a:schemeClr val="tx2">
                        <a:lumMod val="75000"/>
                      </a:schemeClr>
                    </a:solidFill>
                    <a:latin typeface="+mn-lt"/>
                    <a:ea typeface="+mn-ea"/>
                    <a:cs typeface="+mn-cs"/>
                  </a:defRPr>
                </a:lvl1pPr>
                <a:lvl2pPr marL="742950" indent="-285750" algn="l" rtl="0" eaLnBrk="1" fontAlgn="base" hangingPunct="1">
                  <a:spcBef>
                    <a:spcPct val="20000"/>
                  </a:spcBef>
                  <a:spcAft>
                    <a:spcPct val="0"/>
                  </a:spcAft>
                  <a:buClr>
                    <a:srgbClr val="1F497D"/>
                  </a:buClr>
                  <a:buChar char="–"/>
                  <a:defRPr sz="2000">
                    <a:solidFill>
                      <a:schemeClr val="tx2">
                        <a:lumMod val="75000"/>
                      </a:schemeClr>
                    </a:solidFill>
                    <a:latin typeface="+mn-lt"/>
                  </a:defRPr>
                </a:lvl2pPr>
                <a:lvl3pPr marL="1143000" indent="-228600" algn="l" rtl="0" eaLnBrk="1" fontAlgn="base" hangingPunct="1">
                  <a:spcBef>
                    <a:spcPct val="20000"/>
                  </a:spcBef>
                  <a:spcAft>
                    <a:spcPct val="0"/>
                  </a:spcAft>
                  <a:buClr>
                    <a:srgbClr val="1F497D"/>
                  </a:buClr>
                  <a:buChar char="•"/>
                  <a:defRPr sz="1600">
                    <a:solidFill>
                      <a:schemeClr val="tx2">
                        <a:lumMod val="75000"/>
                      </a:schemeClr>
                    </a:solidFill>
                    <a:latin typeface="+mn-lt"/>
                  </a:defRPr>
                </a:lvl3pPr>
                <a:lvl4pPr marL="1600200" indent="-228600" algn="l" rtl="0" eaLnBrk="1" fontAlgn="base" hangingPunct="1">
                  <a:spcBef>
                    <a:spcPct val="20000"/>
                  </a:spcBef>
                  <a:spcAft>
                    <a:spcPct val="0"/>
                  </a:spcAft>
                  <a:buClr>
                    <a:srgbClr val="1F497D"/>
                  </a:buClr>
                  <a:buChar char="–"/>
                  <a:defRPr sz="1600">
                    <a:solidFill>
                      <a:schemeClr val="tx2">
                        <a:lumMod val="75000"/>
                      </a:schemeClr>
                    </a:solidFill>
                    <a:latin typeface="+mn-lt"/>
                  </a:defRPr>
                </a:lvl4pPr>
                <a:lvl5pPr marL="2057400" indent="-228600" algn="l" rtl="0" eaLnBrk="1" fontAlgn="base" hangingPunct="1">
                  <a:spcBef>
                    <a:spcPct val="20000"/>
                  </a:spcBef>
                  <a:spcAft>
                    <a:spcPct val="0"/>
                  </a:spcAft>
                  <a:buClr>
                    <a:srgbClr val="1F497D"/>
                  </a:buClr>
                  <a:buFont typeface="Arial" charset="0"/>
                  <a:buChar char="»"/>
                  <a:defRPr sz="1600">
                    <a:solidFill>
                      <a:schemeClr val="tx2">
                        <a:lumMod val="75000"/>
                      </a:schemeClr>
                    </a:solidFill>
                    <a:latin typeface="+mn-lt"/>
                  </a:defRPr>
                </a:lvl5pPr>
                <a:lvl6pPr marL="25146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6pPr>
                <a:lvl7pPr marL="29718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7pPr>
                <a:lvl8pPr marL="34290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8pPr>
                <a:lvl9pPr marL="38862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9pPr>
              </a:lstStyle>
              <a:p>
                <a:pPr marL="0" indent="0">
                  <a:buNone/>
                </a:pPr>
                <a:r>
                  <a:rPr lang="en-GB" sz="2800" i="1" kern="0" dirty="0">
                    <a:ln w="0"/>
                    <a:solidFill>
                      <a:srgbClr val="FF0000"/>
                    </a:solidFill>
                    <a:effectLst>
                      <a:outerShdw blurRad="38100" dist="25400" dir="5400000" algn="ctr" rotWithShape="0">
                        <a:srgbClr val="6E747A">
                          <a:alpha val="43000"/>
                        </a:srgbClr>
                      </a:outerShdw>
                    </a:effectLst>
                  </a:rPr>
                  <a:t>Questions</a:t>
                </a:r>
              </a:p>
              <a:p>
                <a:r>
                  <a:rPr lang="en-GB" sz="2400" kern="0" dirty="0"/>
                  <a:t>What are the (asymptotic) detectable degrees-of-freedom?</a:t>
                </a:r>
              </a:p>
              <a:p>
                <a:r>
                  <a:rPr lang="en-GB" sz="2400" kern="0" dirty="0"/>
                  <a:t>How are they built from the Lagrangian degrees-of-freedom? </a:t>
                </a:r>
              </a:p>
              <a:p>
                <a:r>
                  <a:rPr lang="en-GB" sz="2400" kern="0" dirty="0"/>
                  <a:t>Is QCD really the theory of strong interactions?</a:t>
                </a:r>
              </a:p>
              <a:p>
                <a:r>
                  <a:rPr lang="en-GB" sz="2400" kern="0" dirty="0"/>
                  <a:t>Is QCD really a theory … or just another EFT? </a:t>
                </a:r>
              </a:p>
              <a:p>
                <a:pPr marL="0" indent="0">
                  <a:spcBef>
                    <a:spcPts val="0"/>
                  </a:spcBef>
                  <a:buNone/>
                </a:pPr>
                <a:r>
                  <a:rPr lang="en-GB" sz="2400" kern="0" dirty="0"/>
                  <a:t>  	   </a:t>
                </a:r>
                <a14:m>
                  <m:oMath xmlns:m="http://schemas.openxmlformats.org/officeDocument/2006/math">
                    <m:r>
                      <a:rPr lang="en-GB" sz="2400" b="0" i="1" kern="0" smtClean="0">
                        <a:latin typeface="Cambria Math" panose="02040503050406030204" pitchFamily="18" charset="0"/>
                      </a:rPr>
                      <m:t>⇒</m:t>
                    </m:r>
                  </m:oMath>
                </a14:m>
                <a:r>
                  <a:rPr lang="en-GB" sz="2400" kern="0" dirty="0"/>
                  <a:t> Implications far beyond Standard Model</a:t>
                </a:r>
              </a:p>
            </p:txBody>
          </p:sp>
        </mc:Choice>
        <mc:Fallback xmlns="">
          <p:sp>
            <p:nvSpPr>
              <p:cNvPr id="9" name="Content Placeholder 2">
                <a:extLst>
                  <a:ext uri="{FF2B5EF4-FFF2-40B4-BE49-F238E27FC236}">
                    <a16:creationId xmlns:a16="http://schemas.microsoft.com/office/drawing/2014/main" id="{2D8BA7AD-B141-482A-1959-472DB255A975}"/>
                  </a:ext>
                </a:extLst>
              </p:cNvPr>
              <p:cNvSpPr txBox="1">
                <a:spLocks noRot="1" noChangeAspect="1" noMove="1" noResize="1" noEditPoints="1" noAdjustHandles="1" noChangeArrowheads="1" noChangeShapeType="1" noTextEdit="1"/>
              </p:cNvSpPr>
              <p:nvPr/>
            </p:nvSpPr>
            <p:spPr bwMode="auto">
              <a:xfrm>
                <a:off x="609600" y="3733800"/>
                <a:ext cx="10972800" cy="1298730"/>
              </a:xfrm>
              <a:prstGeom prst="rect">
                <a:avLst/>
              </a:prstGeom>
              <a:blipFill>
                <a:blip r:embed="rId4"/>
                <a:stretch>
                  <a:fillRect l="-1333" t="-5164" b="-113615"/>
                </a:stretch>
              </a:blipFill>
              <a:ln w="9525">
                <a:noFill/>
                <a:miter lim="800000"/>
                <a:headEnd/>
                <a:tailEnd/>
              </a:ln>
              <a:effectLst/>
            </p:spPr>
            <p:txBody>
              <a:bodyPr/>
              <a:lstStyle/>
              <a:p>
                <a:r>
                  <a:rPr lang="en-AU">
                    <a:noFill/>
                  </a:rPr>
                  <a:t> </a:t>
                </a:r>
              </a:p>
            </p:txBody>
          </p:sp>
        </mc:Fallback>
      </mc:AlternateContent>
      <p:sp>
        <p:nvSpPr>
          <p:cNvPr id="8" name="TextBox 7">
            <a:extLst>
              <a:ext uri="{FF2B5EF4-FFF2-40B4-BE49-F238E27FC236}">
                <a16:creationId xmlns:a16="http://schemas.microsoft.com/office/drawing/2014/main" id="{CA58E189-F341-853A-3563-03B52E729CF1}"/>
              </a:ext>
            </a:extLst>
          </p:cNvPr>
          <p:cNvSpPr txBox="1"/>
          <p:nvPr/>
        </p:nvSpPr>
        <p:spPr>
          <a:xfrm>
            <a:off x="7960369" y="2724632"/>
            <a:ext cx="3974358" cy="461665"/>
          </a:xfrm>
          <a:prstGeom prst="rect">
            <a:avLst/>
          </a:prstGeom>
          <a:noFill/>
        </p:spPr>
        <p:txBody>
          <a:bodyPr wrap="none" rtlCol="0">
            <a:spAutoFit/>
          </a:bodyPr>
          <a:lstStyle/>
          <a:p>
            <a:r>
              <a:rPr lang="en-AU" sz="2400" i="1" dirty="0">
                <a:ln w="0"/>
                <a:solidFill>
                  <a:srgbClr val="FF0000"/>
                </a:solidFill>
                <a:effectLst>
                  <a:outerShdw blurRad="38100" dist="25400" dir="5400000" algn="ctr" rotWithShape="0">
                    <a:srgbClr val="6E747A">
                      <a:alpha val="43000"/>
                    </a:srgbClr>
                  </a:outerShdw>
                </a:effectLst>
              </a:rPr>
              <a:t>Gluon and Quark Confinement</a:t>
            </a:r>
          </a:p>
        </p:txBody>
      </p:sp>
      <p:sp>
        <p:nvSpPr>
          <p:cNvPr id="10" name="TextBox 9">
            <a:extLst>
              <a:ext uri="{FF2B5EF4-FFF2-40B4-BE49-F238E27FC236}">
                <a16:creationId xmlns:a16="http://schemas.microsoft.com/office/drawing/2014/main" id="{E44F0408-FCDB-76CD-129C-7B9F6034C009}"/>
              </a:ext>
            </a:extLst>
          </p:cNvPr>
          <p:cNvSpPr txBox="1"/>
          <p:nvPr/>
        </p:nvSpPr>
        <p:spPr>
          <a:xfrm>
            <a:off x="8795672" y="4224269"/>
            <a:ext cx="2775824" cy="830997"/>
          </a:xfrm>
          <a:prstGeom prst="rect">
            <a:avLst/>
          </a:prstGeom>
          <a:noFill/>
        </p:spPr>
        <p:txBody>
          <a:bodyPr wrap="none" rtlCol="0">
            <a:spAutoFit/>
          </a:bodyPr>
          <a:lstStyle/>
          <a:p>
            <a:r>
              <a:rPr lang="en-AU" sz="2400" i="1" dirty="0">
                <a:ln w="0"/>
                <a:solidFill>
                  <a:srgbClr val="FF0000"/>
                </a:solidFill>
                <a:effectLst>
                  <a:outerShdw blurRad="38100" dist="25400" dir="5400000" algn="ctr" rotWithShape="0">
                    <a:srgbClr val="6E747A">
                      <a:alpha val="43000"/>
                    </a:srgbClr>
                  </a:outerShdw>
                </a:effectLst>
              </a:rPr>
              <a:t>Hadrons </a:t>
            </a:r>
          </a:p>
          <a:p>
            <a:r>
              <a:rPr lang="en-AU" sz="2400" i="1" dirty="0">
                <a:ln w="0"/>
                <a:solidFill>
                  <a:srgbClr val="FF0000"/>
                </a:solidFill>
                <a:effectLst>
                  <a:outerShdw blurRad="38100" dist="25400" dir="5400000" algn="ctr" rotWithShape="0">
                    <a:srgbClr val="6E747A">
                      <a:alpha val="43000"/>
                    </a:srgbClr>
                  </a:outerShdw>
                </a:effectLst>
              </a:rPr>
              <a:t>= protons, pions, etc.</a:t>
            </a:r>
          </a:p>
        </p:txBody>
      </p:sp>
    </p:spTree>
    <p:extLst>
      <p:ext uri="{BB962C8B-B14F-4D97-AF65-F5344CB8AC3E}">
        <p14:creationId xmlns:p14="http://schemas.microsoft.com/office/powerpoint/2010/main" val="305646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32AAE-B0D2-7472-69FA-374D5147DF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41338F-A682-E670-79FA-0D914B4FBBFF}"/>
              </a:ext>
            </a:extLst>
          </p:cNvPr>
          <p:cNvSpPr>
            <a:spLocks noGrp="1"/>
          </p:cNvSpPr>
          <p:nvPr>
            <p:ph type="title"/>
          </p:nvPr>
        </p:nvSpPr>
        <p:spPr/>
        <p:txBody>
          <a:bodyPr/>
          <a:lstStyle/>
          <a:p>
            <a:pPr algn="ctr"/>
            <a:r>
              <a:rPr lang="en-GB" sz="3600" b="0" i="1" dirty="0">
                <a:ln w="0"/>
                <a:solidFill>
                  <a:schemeClr val="accent1"/>
                </a:solidFill>
                <a:effectLst>
                  <a:outerShdw blurRad="38100" dist="25400" dir="5400000" algn="ctr" rotWithShape="0">
                    <a:srgbClr val="6E747A">
                      <a:alpha val="43000"/>
                    </a:srgbClr>
                  </a:outerShdw>
                </a:effectLst>
              </a:rPr>
              <a:t>Quantum Chromodynamics</a:t>
            </a:r>
            <a:endParaRPr lang="en-US" sz="3600" b="0" i="1" dirty="0">
              <a:ln w="0"/>
              <a:solidFill>
                <a:schemeClr val="accent1"/>
              </a:solidFill>
              <a:effectLst>
                <a:outerShdw blurRad="38100" dist="25400" dir="5400000" algn="ctr" rotWithShape="0">
                  <a:srgbClr val="6E747A">
                    <a:alpha val="43000"/>
                  </a:srgbClr>
                </a:outerShdw>
              </a:effectLst>
            </a:endParaRPr>
          </a:p>
        </p:txBody>
      </p:sp>
      <p:sp>
        <p:nvSpPr>
          <p:cNvPr id="3" name="Content Placeholder 2">
            <a:extLst>
              <a:ext uri="{FF2B5EF4-FFF2-40B4-BE49-F238E27FC236}">
                <a16:creationId xmlns:a16="http://schemas.microsoft.com/office/drawing/2014/main" id="{20B66FFF-53F1-7264-E357-7EAED7B1B27D}"/>
              </a:ext>
            </a:extLst>
          </p:cNvPr>
          <p:cNvSpPr>
            <a:spLocks noGrp="1"/>
          </p:cNvSpPr>
          <p:nvPr>
            <p:ph idx="1"/>
          </p:nvPr>
        </p:nvSpPr>
        <p:spPr>
          <a:xfrm>
            <a:off x="609600" y="2819400"/>
            <a:ext cx="8365381" cy="1676400"/>
          </a:xfrm>
        </p:spPr>
        <p:txBody>
          <a:bodyPr/>
          <a:lstStyle/>
          <a:p>
            <a:r>
              <a:rPr lang="en-GB" sz="2400" dirty="0"/>
              <a:t>This term is the only thing that makes QCD different from quantum electrodynamics (QED)</a:t>
            </a:r>
          </a:p>
          <a:p>
            <a:r>
              <a:rPr lang="en-GB" sz="2400" dirty="0"/>
              <a:t>It means that gluons interact with each other at leading order in perturbation theory</a:t>
            </a:r>
          </a:p>
        </p:txBody>
      </p:sp>
      <p:sp>
        <p:nvSpPr>
          <p:cNvPr id="4" name="Date Placeholder 3">
            <a:extLst>
              <a:ext uri="{FF2B5EF4-FFF2-40B4-BE49-F238E27FC236}">
                <a16:creationId xmlns:a16="http://schemas.microsoft.com/office/drawing/2014/main" id="{4E7A16C6-52EA-FCAF-8BE6-1093460F4072}"/>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1F5160DD-555E-22C5-AA12-C71EA24A7CF3}"/>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A70FFF5A-C62E-F11D-9FDE-C7095B75FF8C}"/>
              </a:ext>
            </a:extLst>
          </p:cNvPr>
          <p:cNvSpPr>
            <a:spLocks noGrp="1"/>
          </p:cNvSpPr>
          <p:nvPr>
            <p:ph type="sldNum" sz="quarter" idx="12"/>
          </p:nvPr>
        </p:nvSpPr>
        <p:spPr/>
        <p:txBody>
          <a:bodyPr/>
          <a:lstStyle/>
          <a:p>
            <a:fld id="{87034D8C-3CB4-402A-BC46-2AB14C0FE90A}" type="slidenum">
              <a:rPr lang="en-US" smtClean="0"/>
              <a:pPr/>
              <a:t>43</a:t>
            </a:fld>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719B0261-BCEF-68F8-C147-0E5828BAB066}"/>
                  </a:ext>
                </a:extLst>
              </p:cNvPr>
              <p:cNvSpPr/>
              <p:nvPr/>
            </p:nvSpPr>
            <p:spPr>
              <a:xfrm>
                <a:off x="1897864" y="914400"/>
                <a:ext cx="8049684" cy="1600200"/>
              </a:xfrm>
              <a:prstGeom prst="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𝐿</m:t>
                      </m:r>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4</m:t>
                          </m:r>
                        </m:den>
                      </m:f>
                      <m:sSubSup>
                        <m:sSubSup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𝐺</m:t>
                          </m:r>
                        </m:e>
                        <m:sub>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𝜇𝜈</m:t>
                          </m:r>
                        </m:sub>
                        <m:sup>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𝑎</m:t>
                          </m:r>
                        </m:sup>
                      </m:sSubSup>
                      <m:d>
                        <m:d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𝑥</m:t>
                          </m:r>
                        </m:e>
                      </m:d>
                      <m:sSubSup>
                        <m:sSubSup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𝐺</m:t>
                          </m:r>
                        </m:e>
                        <m:sub>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𝜇𝜈</m:t>
                          </m:r>
                        </m:sub>
                        <m:sup>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𝑎</m:t>
                          </m:r>
                        </m:sup>
                      </m:sSubSup>
                      <m:d>
                        <m:d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𝑥</m:t>
                          </m:r>
                        </m:e>
                      </m:d>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𝜓</m:t>
                          </m:r>
                        </m:e>
                      </m:acc>
                      <m:d>
                        <m:dPr>
                          <m:begChr m:val="["/>
                          <m:endChr m:val="]"/>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𝛾</m:t>
                          </m:r>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Cambria Math" panose="02040503050406030204" pitchFamily="18" charset="0"/>
                            </a:rPr>
                            <m:t>⋅</m:t>
                          </m:r>
                          <m:sSub>
                            <m:sSub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Calibri" panose="020F0502020204030204" pitchFamily="34" charset="0"/>
                                </a:rPr>
                                <m:t>𝜕</m:t>
                              </m:r>
                            </m:e>
                            <m:sub>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Calibri" panose="020F0502020204030204" pitchFamily="34" charset="0"/>
                                </a:rPr>
                                <m:t>𝑥</m:t>
                              </m:r>
                            </m:sub>
                          </m:sSub>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𝑚</m:t>
                          </m:r>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𝑖𝑔</m:t>
                          </m:r>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𝜆</m:t>
                                  </m:r>
                                </m:e>
                                <m:sup>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𝑎</m:t>
                                  </m:r>
                                </m:sup>
                              </m:sSup>
                            </m:num>
                            <m:den>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2</m:t>
                              </m:r>
                            </m:den>
                          </m:f>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𝛾</m:t>
                          </m:r>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Cambria Math" panose="02040503050406030204" pitchFamily="18" charset="0"/>
                            </a:rPr>
                            <m:t>⋅</m:t>
                          </m:r>
                          <m:sSup>
                            <m:sSup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𝐴</m:t>
                              </m:r>
                            </m:e>
                            <m:sup>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𝑎</m:t>
                              </m:r>
                            </m:sup>
                          </m:sSup>
                          <m:d>
                            <m:d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𝑥</m:t>
                              </m:r>
                            </m:e>
                          </m:d>
                        </m:e>
                      </m:d>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𝜓</m:t>
                      </m:r>
                      <m:d>
                        <m:d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𝑥</m:t>
                          </m:r>
                        </m:e>
                      </m:d>
                    </m:oMath>
                  </m:oMathPara>
                </a14:m>
                <a:endParaRPr lang="en-US" sz="16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Sup>
                        <m:sSubSup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𝐺</m:t>
                          </m:r>
                        </m:e>
                        <m:sub>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𝜇𝜈</m:t>
                          </m:r>
                        </m:sub>
                        <m:sup>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𝑎</m:t>
                          </m:r>
                        </m:sup>
                      </m:sSubSup>
                      <m:d>
                        <m:d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𝑥</m:t>
                          </m:r>
                        </m:e>
                      </m:d>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m:t>
                          </m:r>
                        </m:e>
                        <m:sub>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𝜇</m:t>
                          </m:r>
                        </m:sub>
                      </m:sSub>
                      <m:sSubSup>
                        <m:sSubSup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𝐴</m:t>
                          </m:r>
                        </m:e>
                        <m:sub>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𝜈</m:t>
                          </m:r>
                        </m:sub>
                        <m:sup>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𝑎</m:t>
                          </m:r>
                        </m:sup>
                      </m:sSubSup>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m:t>
                          </m:r>
                        </m:e>
                        <m:sub>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𝜈</m:t>
                          </m:r>
                        </m:sub>
                      </m:sSub>
                      <m:sSubSup>
                        <m:sSubSup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𝐴</m:t>
                          </m:r>
                        </m:e>
                        <m:sub>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𝜇</m:t>
                          </m:r>
                        </m:sub>
                        <m:sup>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𝑎</m:t>
                          </m:r>
                        </m:sup>
                      </m:sSubSup>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𝑓</m:t>
                          </m:r>
                        </m:e>
                        <m:sup>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𝑎𝑏𝑐</m:t>
                          </m:r>
                        </m:sup>
                      </m:sSup>
                      <m:sSubSup>
                        <m:sSubSup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𝐴</m:t>
                          </m:r>
                        </m:e>
                        <m:sub>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𝜇</m:t>
                          </m:r>
                        </m:sub>
                        <m:sup>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𝑏</m:t>
                          </m:r>
                        </m:sup>
                      </m:sSubSup>
                      <m:sSubSup>
                        <m:sSubSupPr>
                          <m:ctrlP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𝐴</m:t>
                          </m:r>
                        </m:e>
                        <m:sub>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𝜈</m:t>
                          </m:r>
                        </m:sub>
                        <m:sup>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𝑐</m:t>
                          </m:r>
                        </m:sup>
                      </m:sSubSup>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24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US" sz="16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Times New Roman" panose="02020603050405020304" pitchFamily="18" charset="0"/>
                </a:endParaRPr>
              </a:p>
              <a:p>
                <a:pPr algn="ctr">
                  <a:lnSpc>
                    <a:spcPct val="107000"/>
                  </a:lnSpc>
                  <a:spcAft>
                    <a:spcPts val="800"/>
                  </a:spcAft>
                </a:pPr>
                <a:r>
                  <a:rPr lang="en-US" sz="1100" dirty="0">
                    <a:ln w="0"/>
                    <a:solidFill>
                      <a:schemeClr val="tx1"/>
                    </a:solidFill>
                    <a:effectLst>
                      <a:outerShdw blurRad="38100" dist="19050" dir="2700000" algn="tl" rotWithShape="0">
                        <a:schemeClr val="dk1">
                          <a:alpha val="40000"/>
                        </a:schemeClr>
                      </a:outerShdw>
                    </a:effectLst>
                    <a:ea typeface="Calibri" panose="020F0502020204030204" pitchFamily="34" charset="0"/>
                    <a:cs typeface="Times New Roman" panose="02020603050405020304" pitchFamily="18" charset="0"/>
                  </a:rPr>
                  <a:t> </a:t>
                </a:r>
              </a:p>
            </p:txBody>
          </p:sp>
        </mc:Choice>
        <mc:Fallback xmlns="">
          <p:sp>
            <p:nvSpPr>
              <p:cNvPr id="7" name="Rectangle 6">
                <a:extLst>
                  <a:ext uri="{FF2B5EF4-FFF2-40B4-BE49-F238E27FC236}">
                    <a16:creationId xmlns:a16="http://schemas.microsoft.com/office/drawing/2014/main" id="{719B0261-BCEF-68F8-C147-0E5828BAB066}"/>
                  </a:ext>
                </a:extLst>
              </p:cNvPr>
              <p:cNvSpPr>
                <a:spLocks noRot="1" noChangeAspect="1" noMove="1" noResize="1" noEditPoints="1" noAdjustHandles="1" noChangeArrowheads="1" noChangeShapeType="1" noTextEdit="1"/>
              </p:cNvSpPr>
              <p:nvPr/>
            </p:nvSpPr>
            <p:spPr>
              <a:xfrm>
                <a:off x="1897864" y="914400"/>
                <a:ext cx="8049684" cy="1600200"/>
              </a:xfrm>
              <a:prstGeom prst="rect">
                <a:avLst/>
              </a:prstGeom>
              <a:blipFill>
                <a:blip r:embed="rId2"/>
                <a:stretch>
                  <a:fillRect/>
                </a:stretch>
              </a:blipFill>
              <a:ln>
                <a:solidFill>
                  <a:schemeClr val="bg1"/>
                </a:solidFill>
              </a:ln>
            </p:spPr>
            <p:txBody>
              <a:bodyPr/>
              <a:lstStyle/>
              <a:p>
                <a:r>
                  <a:rPr lang="en-AU">
                    <a:noFill/>
                  </a:rPr>
                  <a:t> </a:t>
                </a:r>
              </a:p>
            </p:txBody>
          </p:sp>
        </mc:Fallback>
      </mc:AlternateContent>
      <p:sp>
        <p:nvSpPr>
          <p:cNvPr id="8" name="Rectangle 7">
            <a:extLst>
              <a:ext uri="{FF2B5EF4-FFF2-40B4-BE49-F238E27FC236}">
                <a16:creationId xmlns:a16="http://schemas.microsoft.com/office/drawing/2014/main" id="{FB8A7CDB-9BC3-B1E3-4E5C-93922277748E}"/>
              </a:ext>
            </a:extLst>
          </p:cNvPr>
          <p:cNvSpPr/>
          <p:nvPr/>
        </p:nvSpPr>
        <p:spPr bwMode="auto">
          <a:xfrm>
            <a:off x="6858000" y="1828800"/>
            <a:ext cx="2286000" cy="533400"/>
          </a:xfrm>
          <a:prstGeom prst="rect">
            <a:avLst/>
          </a:prstGeom>
          <a:noFill/>
          <a:ln w="19050"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1800" b="0" i="0" u="none" strike="noStrike" cap="none" normalizeH="0" baseline="0">
              <a:ln>
                <a:noFill/>
              </a:ln>
              <a:solidFill>
                <a:schemeClr val="tx1"/>
              </a:solidFill>
              <a:effectLst/>
              <a:latin typeface="Calibri" pitchFamily="34" charset="0"/>
            </a:endParaRPr>
          </a:p>
        </p:txBody>
      </p:sp>
      <p:pic>
        <p:nvPicPr>
          <p:cNvPr id="10" name="Picture 9" descr="3gluon4gluon.gif">
            <a:extLst>
              <a:ext uri="{FF2B5EF4-FFF2-40B4-BE49-F238E27FC236}">
                <a16:creationId xmlns:a16="http://schemas.microsoft.com/office/drawing/2014/main" id="{7D983F77-0826-2E8E-C2D2-29D2FEBCE3A6}"/>
              </a:ext>
            </a:extLst>
          </p:cNvPr>
          <p:cNvPicPr>
            <a:picLocks noChangeAspect="1"/>
          </p:cNvPicPr>
          <p:nvPr/>
        </p:nvPicPr>
        <p:blipFill>
          <a:blip r:embed="rId3" cstate="print"/>
          <a:stretch>
            <a:fillRect/>
          </a:stretch>
        </p:blipFill>
        <p:spPr>
          <a:xfrm rot="5400000">
            <a:off x="9143726" y="4161692"/>
            <a:ext cx="3294183" cy="1219199"/>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62119B29-5EA3-ED53-D614-4AB2AD125AB1}"/>
              </a:ext>
            </a:extLst>
          </p:cNvPr>
          <p:cNvSpPr txBox="1"/>
          <p:nvPr/>
        </p:nvSpPr>
        <p:spPr>
          <a:xfrm>
            <a:off x="8945629" y="3662872"/>
            <a:ext cx="1535805" cy="369332"/>
          </a:xfrm>
          <a:prstGeom prst="rect">
            <a:avLst/>
          </a:prstGeom>
          <a:noFill/>
        </p:spPr>
        <p:txBody>
          <a:bodyPr wrap="none" rtlCol="0">
            <a:spAutoFit/>
          </a:bodyPr>
          <a:lstStyle/>
          <a:p>
            <a:r>
              <a:rPr lang="en-US" dirty="0">
                <a:solidFill>
                  <a:srgbClr val="FF0000"/>
                </a:solidFill>
              </a:rPr>
              <a:t>3-gluon vertex</a:t>
            </a:r>
          </a:p>
        </p:txBody>
      </p:sp>
      <p:sp>
        <p:nvSpPr>
          <p:cNvPr id="12" name="TextBox 11">
            <a:extLst>
              <a:ext uri="{FF2B5EF4-FFF2-40B4-BE49-F238E27FC236}">
                <a16:creationId xmlns:a16="http://schemas.microsoft.com/office/drawing/2014/main" id="{14103716-2813-E58A-D545-D5D4608EC08D}"/>
              </a:ext>
            </a:extLst>
          </p:cNvPr>
          <p:cNvSpPr txBox="1"/>
          <p:nvPr/>
        </p:nvSpPr>
        <p:spPr>
          <a:xfrm>
            <a:off x="8974981" y="5483975"/>
            <a:ext cx="1535805" cy="369332"/>
          </a:xfrm>
          <a:prstGeom prst="rect">
            <a:avLst/>
          </a:prstGeom>
          <a:noFill/>
        </p:spPr>
        <p:txBody>
          <a:bodyPr wrap="none" rtlCol="0">
            <a:spAutoFit/>
          </a:bodyPr>
          <a:lstStyle/>
          <a:p>
            <a:r>
              <a:rPr lang="en-US" dirty="0">
                <a:solidFill>
                  <a:srgbClr val="FF0000"/>
                </a:solidFill>
              </a:rPr>
              <a:t>4-gluon vertex</a:t>
            </a:r>
          </a:p>
        </p:txBody>
      </p:sp>
    </p:spTree>
    <p:extLst>
      <p:ext uri="{BB962C8B-B14F-4D97-AF65-F5344CB8AC3E}">
        <p14:creationId xmlns:p14="http://schemas.microsoft.com/office/powerpoint/2010/main" val="1640483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70"/>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par>
                                <p:cTn id="10" presetID="4" presetClass="entr" presetSubtype="16"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ox(in)">
                                      <p:cBhvr>
                                        <p:cTn id="12" dur="500"/>
                                        <p:tgtEl>
                                          <p:spTgt spid="10"/>
                                        </p:tgtEl>
                                      </p:cBhvr>
                                    </p:animEffect>
                                  </p:childTnLst>
                                </p:cTn>
                              </p:par>
                              <p:par>
                                <p:cTn id="13" presetID="2" presetClass="entr" presetSubtype="2"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1+#ppt_w/2"/>
                                          </p:val>
                                        </p:tav>
                                        <p:tav tm="100000">
                                          <p:val>
                                            <p:strVal val="#ppt_x"/>
                                          </p:val>
                                        </p:tav>
                                      </p:tavLst>
                                    </p:anim>
                                    <p:anim calcmode="lin" valueType="num">
                                      <p:cBhvr additive="base">
                                        <p:cTn id="20"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renormalized-vertex.png"/>
          <p:cNvPicPr>
            <a:picLocks noChangeAspect="1"/>
          </p:cNvPicPr>
          <p:nvPr/>
        </p:nvPicPr>
        <p:blipFill>
          <a:blip r:embed="rId3" cstate="print"/>
          <a:stretch>
            <a:fillRect/>
          </a:stretch>
        </p:blipFill>
        <p:spPr>
          <a:xfrm>
            <a:off x="685800" y="-8668"/>
            <a:ext cx="4343400" cy="3056668"/>
          </a:xfrm>
          <a:prstGeom prst="rect">
            <a:avLst/>
          </a:prstGeom>
        </p:spPr>
      </p:pic>
      <p:sp>
        <p:nvSpPr>
          <p:cNvPr id="2" name="Title 1"/>
          <p:cNvSpPr>
            <a:spLocks noGrp="1"/>
          </p:cNvSpPr>
          <p:nvPr>
            <p:ph type="title"/>
          </p:nvPr>
        </p:nvSpPr>
        <p:spPr/>
        <p:txBody>
          <a:bodyPr/>
          <a:lstStyle/>
          <a:p>
            <a:pPr algn="r"/>
            <a:r>
              <a:rPr lang="en-US" sz="3600" dirty="0"/>
              <a:t>Running couplings and masses</a:t>
            </a:r>
          </a:p>
        </p:txBody>
      </p:sp>
      <p:sp>
        <p:nvSpPr>
          <p:cNvPr id="3" name="Content Placeholder 2"/>
          <p:cNvSpPr>
            <a:spLocks noGrp="1"/>
          </p:cNvSpPr>
          <p:nvPr>
            <p:ph idx="1"/>
          </p:nvPr>
        </p:nvSpPr>
        <p:spPr>
          <a:xfrm>
            <a:off x="609600" y="2895603"/>
            <a:ext cx="10972800" cy="4525963"/>
          </a:xfrm>
        </p:spPr>
        <p:txBody>
          <a:bodyPr/>
          <a:lstStyle/>
          <a:p>
            <a:r>
              <a:rPr lang="en-US" dirty="0"/>
              <a:t>Quantum gauge-field theories are all typified by the feature that </a:t>
            </a:r>
            <a:r>
              <a:rPr lang="en-US" i="1" dirty="0">
                <a:solidFill>
                  <a:srgbClr val="FF0000"/>
                </a:solidFill>
              </a:rPr>
              <a:t>Nothing is Constant</a:t>
            </a:r>
          </a:p>
          <a:p>
            <a:pPr>
              <a:spcBef>
                <a:spcPts val="1200"/>
              </a:spcBef>
            </a:pPr>
            <a:r>
              <a:rPr lang="en-US" dirty="0"/>
              <a:t>Distribution of charge and mass, number of particles, etc., indeed, all the things that quantum mechanics holds fixed, depend upon wavelength of tool used to measure them</a:t>
            </a:r>
          </a:p>
          <a:p>
            <a:pPr lvl="1"/>
            <a:r>
              <a:rPr lang="en-US" dirty="0"/>
              <a:t>particle number is not conserved in quantum field theory … energy can create particles</a:t>
            </a:r>
          </a:p>
          <a:p>
            <a:pPr>
              <a:spcBef>
                <a:spcPts val="1200"/>
              </a:spcBef>
            </a:pPr>
            <a:r>
              <a:rPr lang="en-US" dirty="0"/>
              <a:t>Couplings and masses are </a:t>
            </a:r>
            <a:r>
              <a:rPr lang="en-US" dirty="0" err="1"/>
              <a:t>renormalised</a:t>
            </a:r>
            <a:r>
              <a:rPr lang="en-US" dirty="0"/>
              <a:t> via processes involving virtual-particles.  Such effects make these quantities depend on the energy scale at which one observes them</a:t>
            </a:r>
          </a:p>
        </p:txBody>
      </p:sp>
      <p:sp>
        <p:nvSpPr>
          <p:cNvPr id="4" name="Date Placeholder 3"/>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p:cNvSpPr>
            <a:spLocks noGrp="1"/>
          </p:cNvSpPr>
          <p:nvPr>
            <p:ph type="ftr" sz="quarter" idx="11"/>
          </p:nvPr>
        </p:nvSpPr>
        <p:spPr/>
        <p:txBody>
          <a:bodyPr/>
          <a:lstStyle/>
          <a:p>
            <a:r>
              <a:rPr lang="en-US" i="0"/>
              <a:t>Craig Roberts: cdroberts@nju.edu.cn  465 .. 25/04/11 ..."Strong Interactions and the Standard Model"</a:t>
            </a:r>
            <a:endParaRPr lang="en-US" dirty="0"/>
          </a:p>
        </p:txBody>
      </p:sp>
      <p:sp>
        <p:nvSpPr>
          <p:cNvPr id="6" name="Slide Number Placeholder 5"/>
          <p:cNvSpPr>
            <a:spLocks noGrp="1"/>
          </p:cNvSpPr>
          <p:nvPr>
            <p:ph type="sldNum" sz="quarter" idx="12"/>
          </p:nvPr>
        </p:nvSpPr>
        <p:spPr/>
        <p:txBody>
          <a:bodyPr/>
          <a:lstStyle/>
          <a:p>
            <a:fld id="{87034D8C-3CB4-402A-BC46-2AB14C0FE90A}" type="slidenum">
              <a:rPr lang="en-US" smtClean="0"/>
              <a:pPr/>
              <a:t>44</a:t>
            </a:fld>
            <a:endParaRPr lang="en-US"/>
          </a:p>
        </p:txBody>
      </p:sp>
    </p:spTree>
    <p:extLst>
      <p:ext uri="{BB962C8B-B14F-4D97-AF65-F5344CB8AC3E}">
        <p14:creationId xmlns:p14="http://schemas.microsoft.com/office/powerpoint/2010/main" val="35348649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70" decel="100000"/>
                                        <p:tgtEl>
                                          <p:spTgt spid="7"/>
                                        </p:tgtEl>
                                      </p:cBhvr>
                                    </p:animEffect>
                                    <p:animScale>
                                      <p:cBhvr>
                                        <p:cTn id="8" dur="770" decel="100000"/>
                                        <p:tgtEl>
                                          <p:spTgt spid="7"/>
                                        </p:tgtEl>
                                      </p:cBhvr>
                                      <p:from x="10000" y="10000"/>
                                      <p:to x="200000" y="450000"/>
                                    </p:animScale>
                                    <p:animScale>
                                      <p:cBhvr>
                                        <p:cTn id="9" dur="1230" accel="100000" fill="hold">
                                          <p:stCondLst>
                                            <p:cond delay="770"/>
                                          </p:stCondLst>
                                        </p:cTn>
                                        <p:tgtEl>
                                          <p:spTgt spid="7"/>
                                        </p:tgtEl>
                                      </p:cBhvr>
                                      <p:from x="200000" y="450000"/>
                                      <p:to x="100000" y="100000"/>
                                    </p:animScale>
                                    <p:set>
                                      <p:cBhvr>
                                        <p:cTn id="10" dur="770" fill="hold"/>
                                        <p:tgtEl>
                                          <p:spTgt spid="7"/>
                                        </p:tgtEl>
                                        <p:attrNameLst>
                                          <p:attrName>ppt_x</p:attrName>
                                        </p:attrNameLst>
                                      </p:cBhvr>
                                      <p:to>
                                        <p:strVal val="(0.5)"/>
                                      </p:to>
                                    </p:set>
                                    <p:anim from="(0.5)" to="(#ppt_x)" calcmode="lin" valueType="num">
                                      <p:cBhvr>
                                        <p:cTn id="11" dur="1230" accel="100000" fill="hold">
                                          <p:stCondLst>
                                            <p:cond delay="770"/>
                                          </p:stCondLst>
                                        </p:cTn>
                                        <p:tgtEl>
                                          <p:spTgt spid="7"/>
                                        </p:tgtEl>
                                        <p:attrNameLst>
                                          <p:attrName>ppt_x</p:attrName>
                                        </p:attrNameLst>
                                      </p:cBhvr>
                                    </p:anim>
                                    <p:set>
                                      <p:cBhvr>
                                        <p:cTn id="12" dur="770" fill="hold"/>
                                        <p:tgtEl>
                                          <p:spTgt spid="7"/>
                                        </p:tgtEl>
                                        <p:attrNameLst>
                                          <p:attrName>ppt_y</p:attrName>
                                        </p:attrNameLst>
                                      </p:cBhvr>
                                      <p:to>
                                        <p:strVal val="(#ppt_y+0.4)"/>
                                      </p:to>
                                    </p:set>
                                    <p:anim from="(#ppt_y+0.4)" to="(#ppt_y)" calcmode="lin" valueType="num">
                                      <p:cBhvr>
                                        <p:cTn id="13" dur="1230" accel="100000" fill="hold">
                                          <p:stCondLst>
                                            <p:cond delay="770"/>
                                          </p:stCondLst>
                                        </p:cTn>
                                        <p:tgtEl>
                                          <p:spTgt spid="7"/>
                                        </p:tgtEl>
                                        <p:attrNameLst>
                                          <p:attrName>ppt_y</p:attrName>
                                        </p:attrNameLst>
                                      </p:cBhvr>
                                    </p:anim>
                                  </p:childTnLst>
                                </p:cTn>
                              </p:par>
                              <p:par>
                                <p:cTn id="14" presetID="51"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770" decel="100000"/>
                                        <p:tgtEl>
                                          <p:spTgt spid="3">
                                            <p:txEl>
                                              <p:pRg st="3" end="3"/>
                                            </p:txEl>
                                          </p:spTgt>
                                        </p:tgtEl>
                                      </p:cBhvr>
                                    </p:animEffect>
                                    <p:animScale>
                                      <p:cBhvr>
                                        <p:cTn id="17" dur="770" decel="100000"/>
                                        <p:tgtEl>
                                          <p:spTgt spid="3">
                                            <p:txEl>
                                              <p:pRg st="3" end="3"/>
                                            </p:txEl>
                                          </p:spTgt>
                                        </p:tgtEl>
                                      </p:cBhvr>
                                      <p:from x="10000" y="10000"/>
                                      <p:to x="200000" y="450000"/>
                                    </p:animScale>
                                    <p:animScale>
                                      <p:cBhvr>
                                        <p:cTn id="18" dur="1230" accel="100000" fill="hold">
                                          <p:stCondLst>
                                            <p:cond delay="770"/>
                                          </p:stCondLst>
                                        </p:cTn>
                                        <p:tgtEl>
                                          <p:spTgt spid="3">
                                            <p:txEl>
                                              <p:pRg st="3" end="3"/>
                                            </p:txEl>
                                          </p:spTgt>
                                        </p:tgtEl>
                                      </p:cBhvr>
                                      <p:from x="200000" y="450000"/>
                                      <p:to x="100000" y="100000"/>
                                    </p:animScale>
                                    <p:set>
                                      <p:cBhvr>
                                        <p:cTn id="19" dur="770" fill="hold"/>
                                        <p:tgtEl>
                                          <p:spTgt spid="3">
                                            <p:txEl>
                                              <p:pRg st="3" end="3"/>
                                            </p:txEl>
                                          </p:spTgt>
                                        </p:tgtEl>
                                        <p:attrNameLst>
                                          <p:attrName>ppt_x</p:attrName>
                                        </p:attrNameLst>
                                      </p:cBhvr>
                                      <p:to>
                                        <p:strVal val="(0.5)"/>
                                      </p:to>
                                    </p:set>
                                    <p:anim from="(0.5)" to="(#ppt_x)" calcmode="lin" valueType="num">
                                      <p:cBhvr>
                                        <p:cTn id="20" dur="1230" accel="100000" fill="hold">
                                          <p:stCondLst>
                                            <p:cond delay="770"/>
                                          </p:stCondLst>
                                        </p:cTn>
                                        <p:tgtEl>
                                          <p:spTgt spid="3">
                                            <p:txEl>
                                              <p:pRg st="3" end="3"/>
                                            </p:txEl>
                                          </p:spTgt>
                                        </p:tgtEl>
                                        <p:attrNameLst>
                                          <p:attrName>ppt_x</p:attrName>
                                        </p:attrNameLst>
                                      </p:cBhvr>
                                    </p:anim>
                                    <p:set>
                                      <p:cBhvr>
                                        <p:cTn id="21" dur="770" fill="hold"/>
                                        <p:tgtEl>
                                          <p:spTgt spid="3">
                                            <p:txEl>
                                              <p:pRg st="3" end="3"/>
                                            </p:txEl>
                                          </p:spTgt>
                                        </p:tgtEl>
                                        <p:attrNameLst>
                                          <p:attrName>ppt_y</p:attrName>
                                        </p:attrNameLst>
                                      </p:cBhvr>
                                      <p:to>
                                        <p:strVal val="(#ppt_y+0.4)"/>
                                      </p:to>
                                    </p:set>
                                    <p:anim from="(#ppt_y+0.4)" to="(#ppt_y)" calcmode="lin" valueType="num">
                                      <p:cBhvr>
                                        <p:cTn id="22" dur="1230" accel="100000" fill="hold">
                                          <p:stCondLst>
                                            <p:cond delay="770"/>
                                          </p:stCondLst>
                                        </p:cTn>
                                        <p:tgtEl>
                                          <p:spTgt spid="3">
                                            <p:txEl>
                                              <p:pRg st="3" end="3"/>
                                            </p:txEl>
                                          </p:spTgt>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QCDalpha.jpg"/>
          <p:cNvPicPr>
            <a:picLocks noChangeAspect="1"/>
          </p:cNvPicPr>
          <p:nvPr/>
        </p:nvPicPr>
        <p:blipFill>
          <a:blip r:embed="rId3" cstate="print"/>
          <a:stretch>
            <a:fillRect/>
          </a:stretch>
        </p:blipFill>
        <p:spPr>
          <a:xfrm>
            <a:off x="6553200" y="1447804"/>
            <a:ext cx="4038600" cy="4268077"/>
          </a:xfrm>
          <a:prstGeom prst="rect">
            <a:avLst/>
          </a:prstGeom>
        </p:spPr>
      </p:pic>
      <p:pic>
        <p:nvPicPr>
          <p:cNvPr id="6" name="Picture 5" descr="alphaQED.jpg"/>
          <p:cNvPicPr>
            <a:picLocks noChangeAspect="1"/>
          </p:cNvPicPr>
          <p:nvPr/>
        </p:nvPicPr>
        <p:blipFill>
          <a:blip r:embed="rId4" cstate="print"/>
          <a:stretch>
            <a:fillRect/>
          </a:stretch>
        </p:blipFill>
        <p:spPr>
          <a:xfrm>
            <a:off x="1600200" y="1371605"/>
            <a:ext cx="3838880" cy="3657599"/>
          </a:xfrm>
          <a:prstGeom prst="rect">
            <a:avLst/>
          </a:prstGeom>
        </p:spPr>
      </p:pic>
      <p:sp>
        <p:nvSpPr>
          <p:cNvPr id="2" name="Title 1"/>
          <p:cNvSpPr>
            <a:spLocks noGrp="1"/>
          </p:cNvSpPr>
          <p:nvPr>
            <p:ph type="title"/>
          </p:nvPr>
        </p:nvSpPr>
        <p:spPr/>
        <p:txBody>
          <a:bodyPr/>
          <a:lstStyle/>
          <a:p>
            <a:pPr algn="r"/>
            <a:r>
              <a:rPr lang="en-US" sz="3600" dirty="0"/>
              <a:t>QED cf. </a:t>
            </a:r>
            <a:r>
              <a:rPr lang="en-US" sz="3600" dirty="0">
                <a:solidFill>
                  <a:srgbClr val="FF0000"/>
                </a:solidFill>
              </a:rPr>
              <a:t>Q</a:t>
            </a:r>
            <a:r>
              <a:rPr lang="en-US" sz="3600" dirty="0">
                <a:solidFill>
                  <a:srgbClr val="0070C0"/>
                </a:solidFill>
              </a:rPr>
              <a:t>C</a:t>
            </a:r>
            <a:r>
              <a:rPr lang="en-US" sz="3600" dirty="0">
                <a:solidFill>
                  <a:srgbClr val="00CC00"/>
                </a:solidFill>
              </a:rPr>
              <a:t>D</a:t>
            </a:r>
            <a:r>
              <a:rPr lang="en-US" sz="3600" dirty="0"/>
              <a:t>? </a:t>
            </a:r>
          </a:p>
        </p:txBody>
      </p:sp>
      <p:sp>
        <p:nvSpPr>
          <p:cNvPr id="4" name="Footer Placeholder 3"/>
          <p:cNvSpPr>
            <a:spLocks noGrp="1"/>
          </p:cNvSpPr>
          <p:nvPr>
            <p:ph type="ftr" sz="quarter" idx="11"/>
          </p:nvPr>
        </p:nvSpPr>
        <p:spPr/>
        <p:txBody>
          <a:bodyPr/>
          <a:lstStyle/>
          <a:p>
            <a:r>
              <a:rPr lang="en-US">
                <a:solidFill>
                  <a:srgbClr val="404040"/>
                </a:solidFill>
              </a:rPr>
              <a:t>Craig Roberts: cdroberts@nju.edu.cn  465 .. 25/04/11 ..."Strong Interactions and the Standard Model"</a:t>
            </a:r>
          </a:p>
        </p:txBody>
      </p:sp>
      <p:sp>
        <p:nvSpPr>
          <p:cNvPr id="5" name="Slide Number Placeholder 4"/>
          <p:cNvSpPr>
            <a:spLocks noGrp="1"/>
          </p:cNvSpPr>
          <p:nvPr>
            <p:ph type="sldNum" sz="quarter" idx="12"/>
          </p:nvPr>
        </p:nvSpPr>
        <p:spPr/>
        <p:txBody>
          <a:bodyPr/>
          <a:lstStyle/>
          <a:p>
            <a:fld id="{F8FC1C35-9060-4508-99D4-470906349AF2}" type="slidenum">
              <a:rPr lang="en-US" smtClean="0">
                <a:solidFill>
                  <a:srgbClr val="404040"/>
                </a:solidFill>
              </a:rPr>
              <a:pPr/>
              <a:t>45</a:t>
            </a:fld>
            <a:endParaRPr lang="en-US">
              <a:solidFill>
                <a:srgbClr val="404040"/>
              </a:solidFill>
            </a:endParaRPr>
          </a:p>
        </p:txBody>
      </p:sp>
      <p:sp>
        <p:nvSpPr>
          <p:cNvPr id="13" name="Content Placeholder 12"/>
          <p:cNvSpPr>
            <a:spLocks noGrp="1"/>
          </p:cNvSpPr>
          <p:nvPr>
            <p:ph idx="1"/>
          </p:nvPr>
        </p:nvSpPr>
        <p:spPr>
          <a:xfrm>
            <a:off x="1981200" y="762003"/>
            <a:ext cx="8229600" cy="4525963"/>
          </a:xfrm>
        </p:spPr>
        <p:txBody>
          <a:bodyPr/>
          <a:lstStyle/>
          <a:p>
            <a:pPr>
              <a:buFont typeface="Wingdings" pitchFamily="2" charset="2"/>
              <a:buChar char="ü"/>
            </a:pPr>
            <a:r>
              <a:rPr lang="en-US" sz="2400" dirty="0">
                <a:solidFill>
                  <a:srgbClr val="7030A0"/>
                </a:solidFill>
              </a:rPr>
              <a:t>2004 Nobel Prize in Physics : Politzer, Gross and Wilczek</a:t>
            </a:r>
          </a:p>
        </p:txBody>
      </p:sp>
      <p:graphicFrame>
        <p:nvGraphicFramePr>
          <p:cNvPr id="8" name="Object 7"/>
          <p:cNvGraphicFramePr>
            <a:graphicFrameLocks noChangeAspect="1"/>
          </p:cNvGraphicFramePr>
          <p:nvPr/>
        </p:nvGraphicFramePr>
        <p:xfrm>
          <a:off x="6038851" y="3321051"/>
          <a:ext cx="114300" cy="215900"/>
        </p:xfrm>
        <a:graphic>
          <a:graphicData uri="http://schemas.openxmlformats.org/presentationml/2006/ole">
            <mc:AlternateContent xmlns:mc="http://schemas.openxmlformats.org/markup-compatibility/2006">
              <mc:Choice xmlns:v="urn:schemas-microsoft-com:vml" Requires="v">
                <p:oleObj name="Equation" r:id="rId5" imgW="114120" imgH="215640" progId="Equation.3">
                  <p:embed/>
                </p:oleObj>
              </mc:Choice>
              <mc:Fallback>
                <p:oleObj name="Equation" r:id="rId5" imgW="114120" imgH="215640" progId="Equation.3">
                  <p:embed/>
                  <p:pic>
                    <p:nvPicPr>
                      <p:cNvPr id="8"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38851" y="3321051"/>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nvGraphicFramePr>
        <p:xfrm>
          <a:off x="2209801" y="5105402"/>
          <a:ext cx="2439988" cy="1009651"/>
        </p:xfrm>
        <a:graphic>
          <a:graphicData uri="http://schemas.openxmlformats.org/presentationml/2006/ole">
            <mc:AlternateContent xmlns:mc="http://schemas.openxmlformats.org/markup-compatibility/2006">
              <mc:Choice xmlns:v="urn:schemas-microsoft-com:vml" Requires="v">
                <p:oleObj name="Equation" r:id="rId7" imgW="1473120" imgH="609480" progId="Equation.3">
                  <p:embed/>
                </p:oleObj>
              </mc:Choice>
              <mc:Fallback>
                <p:oleObj name="Equation" r:id="rId7" imgW="1473120" imgH="609480" progId="Equation.3">
                  <p:embed/>
                  <p:pic>
                    <p:nvPicPr>
                      <p:cNvPr id="9"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09801" y="5105402"/>
                        <a:ext cx="2439988" cy="10096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9"/>
          <p:cNvGraphicFramePr>
            <a:graphicFrameLocks noChangeAspect="1"/>
          </p:cNvGraphicFramePr>
          <p:nvPr/>
        </p:nvGraphicFramePr>
        <p:xfrm>
          <a:off x="6934203" y="5711829"/>
          <a:ext cx="2836863" cy="993775"/>
        </p:xfrm>
        <a:graphic>
          <a:graphicData uri="http://schemas.openxmlformats.org/presentationml/2006/ole">
            <mc:AlternateContent xmlns:mc="http://schemas.openxmlformats.org/markup-compatibility/2006">
              <mc:Choice xmlns:v="urn:schemas-microsoft-com:vml" Requires="v">
                <p:oleObj name="Equation" r:id="rId9" imgW="1701720" imgH="571320" progId="Equation.3">
                  <p:embed/>
                </p:oleObj>
              </mc:Choice>
              <mc:Fallback>
                <p:oleObj name="Equation" r:id="rId9" imgW="1701720" imgH="571320" progId="Equation.3">
                  <p:embed/>
                  <p:pic>
                    <p:nvPicPr>
                      <p:cNvPr id="1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34203" y="5711829"/>
                        <a:ext cx="2836863" cy="993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Oval 10"/>
          <p:cNvSpPr/>
          <p:nvPr/>
        </p:nvSpPr>
        <p:spPr bwMode="auto">
          <a:xfrm>
            <a:off x="8077200" y="6172200"/>
            <a:ext cx="457200" cy="457200"/>
          </a:xfrm>
          <a:prstGeom prst="ellipse">
            <a:avLst/>
          </a:prstGeom>
          <a:no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a:latin typeface="Calibri" pitchFamily="34" charset="0"/>
            </a:endParaRPr>
          </a:p>
        </p:txBody>
      </p:sp>
      <p:sp>
        <p:nvSpPr>
          <p:cNvPr id="12" name="Oval 11"/>
          <p:cNvSpPr/>
          <p:nvPr/>
        </p:nvSpPr>
        <p:spPr bwMode="auto">
          <a:xfrm>
            <a:off x="8610600" y="6172200"/>
            <a:ext cx="533400" cy="457200"/>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a:latin typeface="Calibri" pitchFamily="34" charset="0"/>
            </a:endParaRPr>
          </a:p>
        </p:txBody>
      </p:sp>
      <p:sp>
        <p:nvSpPr>
          <p:cNvPr id="14" name="TextBox 13"/>
          <p:cNvSpPr txBox="1"/>
          <p:nvPr/>
        </p:nvSpPr>
        <p:spPr>
          <a:xfrm>
            <a:off x="5410201" y="5754469"/>
            <a:ext cx="1079142" cy="646331"/>
          </a:xfrm>
          <a:prstGeom prst="rect">
            <a:avLst/>
          </a:prstGeom>
          <a:noFill/>
        </p:spPr>
        <p:txBody>
          <a:bodyPr wrap="none" rtlCol="0">
            <a:spAutoFit/>
          </a:bodyPr>
          <a:lstStyle/>
          <a:p>
            <a:r>
              <a:rPr lang="en-US" i="1" dirty="0" err="1">
                <a:solidFill>
                  <a:srgbClr val="FF0000"/>
                </a:solidFill>
              </a:rPr>
              <a:t>fermion</a:t>
            </a:r>
            <a:endParaRPr lang="en-US" i="1" dirty="0">
              <a:solidFill>
                <a:srgbClr val="FF0000"/>
              </a:solidFill>
            </a:endParaRPr>
          </a:p>
          <a:p>
            <a:r>
              <a:rPr lang="en-US" i="1" dirty="0">
                <a:solidFill>
                  <a:srgbClr val="FF0000"/>
                </a:solidFill>
              </a:rPr>
              <a:t>screening</a:t>
            </a:r>
          </a:p>
        </p:txBody>
      </p:sp>
      <p:sp>
        <p:nvSpPr>
          <p:cNvPr id="15" name="TextBox 14"/>
          <p:cNvSpPr txBox="1"/>
          <p:nvPr/>
        </p:nvSpPr>
        <p:spPr>
          <a:xfrm>
            <a:off x="5412096" y="5181600"/>
            <a:ext cx="1443985" cy="646331"/>
          </a:xfrm>
          <a:prstGeom prst="rect">
            <a:avLst/>
          </a:prstGeom>
          <a:noFill/>
        </p:spPr>
        <p:txBody>
          <a:bodyPr wrap="none" rtlCol="0">
            <a:spAutoFit/>
          </a:bodyPr>
          <a:lstStyle/>
          <a:p>
            <a:r>
              <a:rPr lang="en-US" i="1" dirty="0">
                <a:solidFill>
                  <a:srgbClr val="0070C0"/>
                </a:solidFill>
              </a:rPr>
              <a:t>gluon</a:t>
            </a:r>
          </a:p>
          <a:p>
            <a:r>
              <a:rPr lang="en-US" i="1" dirty="0" err="1">
                <a:solidFill>
                  <a:srgbClr val="0070C0"/>
                </a:solidFill>
              </a:rPr>
              <a:t>antiscreening</a:t>
            </a:r>
            <a:endParaRPr lang="en-US" i="1" dirty="0">
              <a:solidFill>
                <a:srgbClr val="0070C0"/>
              </a:solidFill>
            </a:endParaRPr>
          </a:p>
        </p:txBody>
      </p:sp>
      <p:sp>
        <p:nvSpPr>
          <p:cNvPr id="16" name="Freeform 15"/>
          <p:cNvSpPr/>
          <p:nvPr/>
        </p:nvSpPr>
        <p:spPr bwMode="auto">
          <a:xfrm>
            <a:off x="6400801" y="6307139"/>
            <a:ext cx="2403236" cy="382836"/>
          </a:xfrm>
          <a:custGeom>
            <a:avLst/>
            <a:gdLst>
              <a:gd name="connsiteX0" fmla="*/ 0 w 2321169"/>
              <a:gd name="connsiteY0" fmla="*/ 0 h 242278"/>
              <a:gd name="connsiteX1" fmla="*/ 1019907 w 2321169"/>
              <a:gd name="connsiteY1" fmla="*/ 222739 h 242278"/>
              <a:gd name="connsiteX2" fmla="*/ 2321169 w 2321169"/>
              <a:gd name="connsiteY2" fmla="*/ 117231 h 242278"/>
              <a:gd name="connsiteX3" fmla="*/ 2321169 w 2321169"/>
              <a:gd name="connsiteY3" fmla="*/ 117231 h 242278"/>
            </a:gdLst>
            <a:ahLst/>
            <a:cxnLst>
              <a:cxn ang="0">
                <a:pos x="connsiteX0" y="connsiteY0"/>
              </a:cxn>
              <a:cxn ang="0">
                <a:pos x="connsiteX1" y="connsiteY1"/>
              </a:cxn>
              <a:cxn ang="0">
                <a:pos x="connsiteX2" y="connsiteY2"/>
              </a:cxn>
              <a:cxn ang="0">
                <a:pos x="connsiteX3" y="connsiteY3"/>
              </a:cxn>
            </a:cxnLst>
            <a:rect l="l" t="t" r="r" b="b"/>
            <a:pathLst>
              <a:path w="2321169" h="242278">
                <a:moveTo>
                  <a:pt x="0" y="0"/>
                </a:moveTo>
                <a:cubicBezTo>
                  <a:pt x="316523" y="101600"/>
                  <a:pt x="633046" y="203201"/>
                  <a:pt x="1019907" y="222739"/>
                </a:cubicBezTo>
                <a:cubicBezTo>
                  <a:pt x="1406769" y="242278"/>
                  <a:pt x="2321169" y="117231"/>
                  <a:pt x="2321169" y="117231"/>
                </a:cubicBezTo>
                <a:lnTo>
                  <a:pt x="2321169" y="117231"/>
                </a:lnTo>
              </a:path>
            </a:pathLst>
          </a:custGeom>
          <a:noFill/>
          <a:ln w="19050" cap="flat" cmpd="sng" algn="ctr">
            <a:solidFill>
              <a:srgbClr val="FF0000"/>
            </a:solidFill>
            <a:prstDash val="dash"/>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a:latin typeface="Calibri" pitchFamily="34" charset="0"/>
            </a:endParaRPr>
          </a:p>
        </p:txBody>
      </p:sp>
      <p:sp>
        <p:nvSpPr>
          <p:cNvPr id="17" name="Freeform 16"/>
          <p:cNvSpPr/>
          <p:nvPr/>
        </p:nvSpPr>
        <p:spPr bwMode="auto">
          <a:xfrm>
            <a:off x="6811112" y="5302743"/>
            <a:ext cx="1430215" cy="828431"/>
          </a:xfrm>
          <a:custGeom>
            <a:avLst/>
            <a:gdLst>
              <a:gd name="connsiteX0" fmla="*/ 0 w 1430215"/>
              <a:gd name="connsiteY0" fmla="*/ 359508 h 828431"/>
              <a:gd name="connsiteX1" fmla="*/ 1043354 w 1430215"/>
              <a:gd name="connsiteY1" fmla="*/ 78154 h 828431"/>
              <a:gd name="connsiteX2" fmla="*/ 1430215 w 1430215"/>
              <a:gd name="connsiteY2" fmla="*/ 828431 h 828431"/>
              <a:gd name="connsiteX3" fmla="*/ 1430215 w 1430215"/>
              <a:gd name="connsiteY3" fmla="*/ 828431 h 828431"/>
            </a:gdLst>
            <a:ahLst/>
            <a:cxnLst>
              <a:cxn ang="0">
                <a:pos x="connsiteX0" y="connsiteY0"/>
              </a:cxn>
              <a:cxn ang="0">
                <a:pos x="connsiteX1" y="connsiteY1"/>
              </a:cxn>
              <a:cxn ang="0">
                <a:pos x="connsiteX2" y="connsiteY2"/>
              </a:cxn>
              <a:cxn ang="0">
                <a:pos x="connsiteX3" y="connsiteY3"/>
              </a:cxn>
            </a:cxnLst>
            <a:rect l="l" t="t" r="r" b="b"/>
            <a:pathLst>
              <a:path w="1430215" h="828431">
                <a:moveTo>
                  <a:pt x="0" y="359508"/>
                </a:moveTo>
                <a:cubicBezTo>
                  <a:pt x="402492" y="179754"/>
                  <a:pt x="804985" y="0"/>
                  <a:pt x="1043354" y="78154"/>
                </a:cubicBezTo>
                <a:cubicBezTo>
                  <a:pt x="1281723" y="156308"/>
                  <a:pt x="1430215" y="828431"/>
                  <a:pt x="1430215" y="828431"/>
                </a:cubicBezTo>
                <a:lnTo>
                  <a:pt x="1430215" y="828431"/>
                </a:lnTo>
              </a:path>
            </a:pathLst>
          </a:custGeom>
          <a:noFill/>
          <a:ln w="28575" cap="flat" cmpd="sng" algn="ctr">
            <a:solidFill>
              <a:srgbClr val="0070C0"/>
            </a:solidFill>
            <a:prstDash val="dash"/>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a:latin typeface="Calibri" pitchFamily="34" charset="0"/>
            </a:endParaRPr>
          </a:p>
        </p:txBody>
      </p:sp>
      <p:sp>
        <p:nvSpPr>
          <p:cNvPr id="18" name="Date Placeholder 17"/>
          <p:cNvSpPr>
            <a:spLocks noGrp="1"/>
          </p:cNvSpPr>
          <p:nvPr>
            <p:ph type="dt" sz="half" idx="10"/>
          </p:nvPr>
        </p:nvSpPr>
        <p:spPr>
          <a:xfrm>
            <a:off x="7666566" y="6629400"/>
            <a:ext cx="4373034" cy="246062"/>
          </a:xfrm>
        </p:spPr>
        <p:txBody>
          <a:bodyPr/>
          <a:lstStyle/>
          <a:p>
            <a:r>
              <a:rPr lang="en-US">
                <a:solidFill>
                  <a:srgbClr val="404040"/>
                </a:solidFill>
              </a:rPr>
              <a:t>.      NJU Graduate Student - Progress in Physics - Lecture 1                                 (116)</a:t>
            </a:r>
            <a:endParaRPr lang="en-US" dirty="0">
              <a:solidFill>
                <a:srgbClr val="404040"/>
              </a:solidFill>
            </a:endParaRPr>
          </a:p>
        </p:txBody>
      </p:sp>
      <p:grpSp>
        <p:nvGrpSpPr>
          <p:cNvPr id="3" name="Group 20"/>
          <p:cNvGrpSpPr/>
          <p:nvPr/>
        </p:nvGrpSpPr>
        <p:grpSpPr>
          <a:xfrm>
            <a:off x="6629404" y="2133604"/>
            <a:ext cx="3666709" cy="3288031"/>
            <a:chOff x="5105400" y="2133600"/>
            <a:chExt cx="3666709" cy="3288031"/>
          </a:xfrm>
        </p:grpSpPr>
        <p:sp>
          <p:nvSpPr>
            <p:cNvPr id="19" name="TextBox 18"/>
            <p:cNvSpPr txBox="1"/>
            <p:nvPr/>
          </p:nvSpPr>
          <p:spPr>
            <a:xfrm>
              <a:off x="5105400" y="2133600"/>
              <a:ext cx="3666709" cy="461665"/>
            </a:xfrm>
            <a:prstGeom prst="rect">
              <a:avLst/>
            </a:prstGeom>
            <a:noFill/>
          </p:spPr>
          <p:txBody>
            <a:bodyPr wrap="none" rtlCol="0">
              <a:spAutoFit/>
            </a:bodyPr>
            <a:lstStyle/>
            <a:p>
              <a:r>
                <a:rPr lang="en-US" sz="2400" dirty="0"/>
                <a:t>Add 3-gluon self-interaction</a:t>
              </a:r>
            </a:p>
          </p:txBody>
        </p:sp>
        <p:pic>
          <p:nvPicPr>
            <p:cNvPr id="20" name="Picture 19" descr="3gluon.gif"/>
            <p:cNvPicPr>
              <a:picLocks noChangeAspect="1"/>
            </p:cNvPicPr>
            <p:nvPr/>
          </p:nvPicPr>
          <p:blipFill>
            <a:blip r:embed="rId11" cstate="print"/>
            <a:stretch>
              <a:fillRect/>
            </a:stretch>
          </p:blipFill>
          <p:spPr>
            <a:xfrm>
              <a:off x="5525091" y="2819400"/>
              <a:ext cx="2475909" cy="2602231"/>
            </a:xfrm>
            <a:prstGeom prst="rect">
              <a:avLst/>
            </a:prstGeom>
            <a:ln>
              <a:noFill/>
            </a:ln>
            <a:effectLst>
              <a:outerShdw blurRad="292100" dist="139700" dir="2700000" algn="tl" rotWithShape="0">
                <a:srgbClr val="333333">
                  <a:alpha val="65000"/>
                </a:srgbClr>
              </a:outerShdw>
            </a:effectLst>
          </p:spPr>
        </p:pic>
      </p:grpSp>
      <p:sp>
        <p:nvSpPr>
          <p:cNvPr id="21" name="TextBox 20"/>
          <p:cNvSpPr txBox="1"/>
          <p:nvPr/>
        </p:nvSpPr>
        <p:spPr>
          <a:xfrm>
            <a:off x="2514600" y="2057400"/>
            <a:ext cx="1385316" cy="369332"/>
          </a:xfrm>
          <a:prstGeom prst="rect">
            <a:avLst/>
          </a:prstGeom>
          <a:noFill/>
        </p:spPr>
        <p:txBody>
          <a:bodyPr wrap="none" rtlCol="0">
            <a:spAutoFit/>
          </a:bodyPr>
          <a:lstStyle/>
          <a:p>
            <a:r>
              <a:rPr lang="en-US" i="1" dirty="0"/>
              <a:t>5 x10</a:t>
            </a:r>
            <a:r>
              <a:rPr lang="en-US" i="1" baseline="30000" dirty="0"/>
              <a:t>-5</a:t>
            </a:r>
            <a:r>
              <a:rPr lang="en-US" i="1" dirty="0"/>
              <a:t>=0.7%</a:t>
            </a:r>
            <a:endParaRPr lang="en-US" i="1" baseline="30000" dirty="0"/>
          </a:p>
        </p:txBody>
      </p:sp>
      <p:sp>
        <p:nvSpPr>
          <p:cNvPr id="22" name="TextBox 21"/>
          <p:cNvSpPr txBox="1"/>
          <p:nvPr/>
        </p:nvSpPr>
        <p:spPr>
          <a:xfrm>
            <a:off x="7301488" y="1524000"/>
            <a:ext cx="700833" cy="369332"/>
          </a:xfrm>
          <a:prstGeom prst="rect">
            <a:avLst/>
          </a:prstGeom>
          <a:noFill/>
        </p:spPr>
        <p:txBody>
          <a:bodyPr wrap="none" rtlCol="0">
            <a:spAutoFit/>
          </a:bodyPr>
          <a:lstStyle/>
          <a:p>
            <a:r>
              <a:rPr lang="en-US" i="1" dirty="0">
                <a:solidFill>
                  <a:srgbClr val="C00000"/>
                </a:solidFill>
              </a:rPr>
              <a:t>500%</a:t>
            </a:r>
            <a:endParaRPr lang="en-US" i="1" baseline="30000" dirty="0">
              <a:solidFill>
                <a:srgbClr val="C00000"/>
              </a:solidFill>
            </a:endParaRPr>
          </a:p>
        </p:txBody>
      </p:sp>
      <p:pic>
        <p:nvPicPr>
          <p:cNvPr id="23" name="Picture 22" descr="nobel Prize Logo.jpg">
            <a:extLst>
              <a:ext uri="{FF2B5EF4-FFF2-40B4-BE49-F238E27FC236}">
                <a16:creationId xmlns:a16="http://schemas.microsoft.com/office/drawing/2014/main" id="{281B1669-0D40-8C8C-7473-BA8F73DB6C60}"/>
              </a:ext>
            </a:extLst>
          </p:cNvPr>
          <p:cNvPicPr>
            <a:picLocks noChangeAspect="1"/>
          </p:cNvPicPr>
          <p:nvPr/>
        </p:nvPicPr>
        <p:blipFill>
          <a:blip r:embed="rId12" cstate="print"/>
          <a:stretch>
            <a:fillRect/>
          </a:stretch>
        </p:blipFill>
        <p:spPr>
          <a:xfrm>
            <a:off x="153195" y="117541"/>
            <a:ext cx="1752600" cy="1752600"/>
          </a:xfrm>
          <a:prstGeom prst="rect">
            <a:avLst/>
          </a:prstGeom>
        </p:spPr>
      </p:pic>
      <p:sp>
        <p:nvSpPr>
          <p:cNvPr id="24" name="TextBox 23">
            <a:extLst>
              <a:ext uri="{FF2B5EF4-FFF2-40B4-BE49-F238E27FC236}">
                <a16:creationId xmlns:a16="http://schemas.microsoft.com/office/drawing/2014/main" id="{237C4826-272B-8F06-D48C-E795F07731D6}"/>
              </a:ext>
            </a:extLst>
          </p:cNvPr>
          <p:cNvSpPr txBox="1"/>
          <p:nvPr/>
        </p:nvSpPr>
        <p:spPr>
          <a:xfrm>
            <a:off x="2245841" y="1194353"/>
            <a:ext cx="3308150" cy="369332"/>
          </a:xfrm>
          <a:prstGeom prst="rect">
            <a:avLst/>
          </a:prstGeom>
          <a:noFill/>
        </p:spPr>
        <p:txBody>
          <a:bodyPr wrap="none" rtlCol="0">
            <a:spAutoFit/>
          </a:bodyPr>
          <a:lstStyle/>
          <a:p>
            <a:r>
              <a:rPr lang="en-AU" dirty="0"/>
              <a:t>QED running coupling (textbook) </a:t>
            </a:r>
          </a:p>
        </p:txBody>
      </p:sp>
      <p:sp>
        <p:nvSpPr>
          <p:cNvPr id="25" name="TextBox 24">
            <a:extLst>
              <a:ext uri="{FF2B5EF4-FFF2-40B4-BE49-F238E27FC236}">
                <a16:creationId xmlns:a16="http://schemas.microsoft.com/office/drawing/2014/main" id="{7AE3365C-0BB5-E718-CB26-09BB7B1CC4DE}"/>
              </a:ext>
            </a:extLst>
          </p:cNvPr>
          <p:cNvSpPr txBox="1"/>
          <p:nvPr/>
        </p:nvSpPr>
        <p:spPr>
          <a:xfrm>
            <a:off x="7161068" y="1141140"/>
            <a:ext cx="3308150" cy="369332"/>
          </a:xfrm>
          <a:prstGeom prst="rect">
            <a:avLst/>
          </a:prstGeom>
          <a:noFill/>
        </p:spPr>
        <p:txBody>
          <a:bodyPr wrap="none" rtlCol="0">
            <a:spAutoFit/>
          </a:bodyPr>
          <a:lstStyle/>
          <a:p>
            <a:r>
              <a:rPr lang="en-AU" dirty="0"/>
              <a:t>QCD running coupling (textbook) </a:t>
            </a:r>
          </a:p>
        </p:txBody>
      </p:sp>
      <p:sp>
        <p:nvSpPr>
          <p:cNvPr id="26" name="Freeform 15">
            <a:extLst>
              <a:ext uri="{FF2B5EF4-FFF2-40B4-BE49-F238E27FC236}">
                <a16:creationId xmlns:a16="http://schemas.microsoft.com/office/drawing/2014/main" id="{409D658C-F762-729B-5701-21E8B8795183}"/>
              </a:ext>
            </a:extLst>
          </p:cNvPr>
          <p:cNvSpPr/>
          <p:nvPr/>
        </p:nvSpPr>
        <p:spPr bwMode="auto">
          <a:xfrm rot="11660508" flipV="1">
            <a:off x="3927027" y="6057985"/>
            <a:ext cx="1457946" cy="282797"/>
          </a:xfrm>
          <a:custGeom>
            <a:avLst/>
            <a:gdLst>
              <a:gd name="connsiteX0" fmla="*/ 0 w 2321169"/>
              <a:gd name="connsiteY0" fmla="*/ 0 h 242278"/>
              <a:gd name="connsiteX1" fmla="*/ 1019907 w 2321169"/>
              <a:gd name="connsiteY1" fmla="*/ 222739 h 242278"/>
              <a:gd name="connsiteX2" fmla="*/ 2321169 w 2321169"/>
              <a:gd name="connsiteY2" fmla="*/ 117231 h 242278"/>
              <a:gd name="connsiteX3" fmla="*/ 2321169 w 2321169"/>
              <a:gd name="connsiteY3" fmla="*/ 117231 h 242278"/>
            </a:gdLst>
            <a:ahLst/>
            <a:cxnLst>
              <a:cxn ang="0">
                <a:pos x="connsiteX0" y="connsiteY0"/>
              </a:cxn>
              <a:cxn ang="0">
                <a:pos x="connsiteX1" y="connsiteY1"/>
              </a:cxn>
              <a:cxn ang="0">
                <a:pos x="connsiteX2" y="connsiteY2"/>
              </a:cxn>
              <a:cxn ang="0">
                <a:pos x="connsiteX3" y="connsiteY3"/>
              </a:cxn>
            </a:cxnLst>
            <a:rect l="l" t="t" r="r" b="b"/>
            <a:pathLst>
              <a:path w="2321169" h="242278">
                <a:moveTo>
                  <a:pt x="0" y="0"/>
                </a:moveTo>
                <a:cubicBezTo>
                  <a:pt x="316523" y="101600"/>
                  <a:pt x="633046" y="203201"/>
                  <a:pt x="1019907" y="222739"/>
                </a:cubicBezTo>
                <a:cubicBezTo>
                  <a:pt x="1406769" y="242278"/>
                  <a:pt x="2321169" y="117231"/>
                  <a:pt x="2321169" y="117231"/>
                </a:cubicBezTo>
                <a:lnTo>
                  <a:pt x="2321169" y="117231"/>
                </a:lnTo>
              </a:path>
            </a:pathLst>
          </a:custGeom>
          <a:noFill/>
          <a:ln w="19050" cap="flat" cmpd="sng" algn="ctr">
            <a:solidFill>
              <a:srgbClr val="FF0000"/>
            </a:solidFill>
            <a:prstDash val="dash"/>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a:latin typeface="Calibri" pitchFamily="34" charset="0"/>
            </a:endParaRPr>
          </a:p>
        </p:txBody>
      </p:sp>
    </p:spTree>
    <p:extLst>
      <p:ext uri="{BB962C8B-B14F-4D97-AF65-F5344CB8AC3E}">
        <p14:creationId xmlns:p14="http://schemas.microsoft.com/office/powerpoint/2010/main" val="3473963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1000" fill="hold"/>
                                        <p:tgtEl>
                                          <p:spTgt spid="3"/>
                                        </p:tgtEl>
                                        <p:attrNameLst>
                                          <p:attrName>ppt_w</p:attrName>
                                        </p:attrNameLst>
                                      </p:cBhvr>
                                      <p:tavLst>
                                        <p:tav tm="0">
                                          <p:val>
                                            <p:strVal val="#ppt_w*0.70"/>
                                          </p:val>
                                        </p:tav>
                                        <p:tav tm="100000">
                                          <p:val>
                                            <p:strVal val="#ppt_w"/>
                                          </p:val>
                                        </p:tav>
                                      </p:tavLst>
                                    </p:anim>
                                    <p:anim calcmode="lin" valueType="num">
                                      <p:cBhvr>
                                        <p:cTn id="15" dur="1000" fill="hold"/>
                                        <p:tgtEl>
                                          <p:spTgt spid="3"/>
                                        </p:tgtEl>
                                        <p:attrNameLst>
                                          <p:attrName>ppt_h</p:attrName>
                                        </p:attrNameLst>
                                      </p:cBhvr>
                                      <p:tavLst>
                                        <p:tav tm="0">
                                          <p:val>
                                            <p:strVal val="#ppt_h"/>
                                          </p:val>
                                        </p:tav>
                                        <p:tav tm="100000">
                                          <p:val>
                                            <p:strVal val="#ppt_h"/>
                                          </p:val>
                                        </p:tav>
                                      </p:tavLst>
                                    </p:anim>
                                    <p:animEffect transition="in" filter="fade">
                                      <p:cBhvr>
                                        <p:cTn id="16" dur="10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xit" presetSubtype="4" fill="hold" nodeType="clickEffect">
                                  <p:stCondLst>
                                    <p:cond delay="0"/>
                                  </p:stCondLst>
                                  <p:childTnLst>
                                    <p:anim calcmode="lin" valueType="num">
                                      <p:cBhvr additive="base">
                                        <p:cTn id="20" dur="500"/>
                                        <p:tgtEl>
                                          <p:spTgt spid="3"/>
                                        </p:tgtEl>
                                        <p:attrNameLst>
                                          <p:attrName>ppt_x</p:attrName>
                                        </p:attrNameLst>
                                      </p:cBhvr>
                                      <p:tavLst>
                                        <p:tav tm="0">
                                          <p:val>
                                            <p:strVal val="ppt_x"/>
                                          </p:val>
                                        </p:tav>
                                        <p:tav tm="100000">
                                          <p:val>
                                            <p:strVal val="ppt_x"/>
                                          </p:val>
                                        </p:tav>
                                      </p:tavLst>
                                    </p:anim>
                                    <p:anim calcmode="lin" valueType="num">
                                      <p:cBhvr additive="base">
                                        <p:cTn id="21" dur="500"/>
                                        <p:tgtEl>
                                          <p:spTgt spid="3"/>
                                        </p:tgtEl>
                                        <p:attrNameLst>
                                          <p:attrName>ppt_y</p:attrName>
                                        </p:attrNameLst>
                                      </p:cBhvr>
                                      <p:tavLst>
                                        <p:tav tm="0">
                                          <p:val>
                                            <p:strVal val="ppt_y"/>
                                          </p:val>
                                        </p:tav>
                                        <p:tav tm="100000">
                                          <p:val>
                                            <p:strVal val="1+ppt_h/2"/>
                                          </p:val>
                                        </p:tav>
                                      </p:tavLst>
                                    </p:anim>
                                    <p:set>
                                      <p:cBhvr>
                                        <p:cTn id="22" dur="1" fill="hold">
                                          <p:stCondLst>
                                            <p:cond delay="499"/>
                                          </p:stCondLst>
                                        </p:cTn>
                                        <p:tgtEl>
                                          <p:spTgt spid="3"/>
                                        </p:tgtEl>
                                        <p:attrNameLst>
                                          <p:attrName>style.visibility</p:attrName>
                                        </p:attrNameLst>
                                      </p:cBhvr>
                                      <p:to>
                                        <p:strVal val="hidden"/>
                                      </p:to>
                                    </p:set>
                                  </p:childTnLst>
                                </p:cTn>
                              </p:par>
                              <p:par>
                                <p:cTn id="23" presetID="55"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strVal val="#ppt_w*0.70"/>
                                          </p:val>
                                        </p:tav>
                                        <p:tav tm="100000">
                                          <p:val>
                                            <p:strVal val="#ppt_w"/>
                                          </p:val>
                                        </p:tav>
                                      </p:tavLst>
                                    </p:anim>
                                    <p:anim calcmode="lin" valueType="num">
                                      <p:cBhvr>
                                        <p:cTn id="26" dur="1000" fill="hold"/>
                                        <p:tgtEl>
                                          <p:spTgt spid="7"/>
                                        </p:tgtEl>
                                        <p:attrNameLst>
                                          <p:attrName>ppt_h</p:attrName>
                                        </p:attrNameLst>
                                      </p:cBhvr>
                                      <p:tavLst>
                                        <p:tav tm="0">
                                          <p:val>
                                            <p:strVal val="#ppt_h"/>
                                          </p:val>
                                        </p:tav>
                                        <p:tav tm="100000">
                                          <p:val>
                                            <p:strVal val="#ppt_h"/>
                                          </p:val>
                                        </p:tav>
                                      </p:tavLst>
                                    </p:anim>
                                    <p:animEffect transition="in" filter="fade">
                                      <p:cBhvr>
                                        <p:cTn id="27" dur="1000"/>
                                        <p:tgtEl>
                                          <p:spTgt spid="7"/>
                                        </p:tgtEl>
                                      </p:cBhvr>
                                    </p:animEffect>
                                  </p:childTnLst>
                                </p:cTn>
                              </p:par>
                              <p:par>
                                <p:cTn id="28" presetID="55" presetClass="entr" presetSubtype="0"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p:cTn id="30" dur="1000" fill="hold"/>
                                        <p:tgtEl>
                                          <p:spTgt spid="10"/>
                                        </p:tgtEl>
                                        <p:attrNameLst>
                                          <p:attrName>ppt_w</p:attrName>
                                        </p:attrNameLst>
                                      </p:cBhvr>
                                      <p:tavLst>
                                        <p:tav tm="0">
                                          <p:val>
                                            <p:strVal val="#ppt_w*0.70"/>
                                          </p:val>
                                        </p:tav>
                                        <p:tav tm="100000">
                                          <p:val>
                                            <p:strVal val="#ppt_w"/>
                                          </p:val>
                                        </p:tav>
                                      </p:tavLst>
                                    </p:anim>
                                    <p:anim calcmode="lin" valueType="num">
                                      <p:cBhvr>
                                        <p:cTn id="31" dur="1000" fill="hold"/>
                                        <p:tgtEl>
                                          <p:spTgt spid="10"/>
                                        </p:tgtEl>
                                        <p:attrNameLst>
                                          <p:attrName>ppt_h</p:attrName>
                                        </p:attrNameLst>
                                      </p:cBhvr>
                                      <p:tavLst>
                                        <p:tav tm="0">
                                          <p:val>
                                            <p:strVal val="#ppt_h"/>
                                          </p:val>
                                        </p:tav>
                                        <p:tav tm="100000">
                                          <p:val>
                                            <p:strVal val="#ppt_h"/>
                                          </p:val>
                                        </p:tav>
                                      </p:tavLst>
                                    </p:anim>
                                    <p:animEffect transition="in" filter="fade">
                                      <p:cBhvr>
                                        <p:cTn id="32" dur="1000"/>
                                        <p:tgtEl>
                                          <p:spTgt spid="10"/>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barn(inVertical)">
                                      <p:cBhvr>
                                        <p:cTn id="35" dur="500"/>
                                        <p:tgtEl>
                                          <p:spTgt spid="25"/>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500" fill="hold"/>
                                        <p:tgtEl>
                                          <p:spTgt spid="14"/>
                                        </p:tgtEl>
                                        <p:attrNameLst>
                                          <p:attrName>ppt_x</p:attrName>
                                        </p:attrNameLst>
                                      </p:cBhvr>
                                      <p:tavLst>
                                        <p:tav tm="0">
                                          <p:val>
                                            <p:strVal val="#ppt_x"/>
                                          </p:val>
                                        </p:tav>
                                        <p:tav tm="100000">
                                          <p:val>
                                            <p:strVal val="#ppt_x"/>
                                          </p:val>
                                        </p:tav>
                                      </p:tavLst>
                                    </p:anim>
                                    <p:anim calcmode="lin" valueType="num">
                                      <p:cBhvr additive="base">
                                        <p:cTn id="41" dur="500" fill="hold"/>
                                        <p:tgtEl>
                                          <p:spTgt spid="14"/>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 calcmode="lin" valueType="num">
                                      <p:cBhvr additive="base">
                                        <p:cTn id="44" dur="500" fill="hold"/>
                                        <p:tgtEl>
                                          <p:spTgt spid="16"/>
                                        </p:tgtEl>
                                        <p:attrNameLst>
                                          <p:attrName>ppt_x</p:attrName>
                                        </p:attrNameLst>
                                      </p:cBhvr>
                                      <p:tavLst>
                                        <p:tav tm="0">
                                          <p:val>
                                            <p:strVal val="#ppt_x"/>
                                          </p:val>
                                        </p:tav>
                                        <p:tav tm="100000">
                                          <p:val>
                                            <p:strVal val="#ppt_x"/>
                                          </p:val>
                                        </p:tav>
                                      </p:tavLst>
                                    </p:anim>
                                    <p:anim calcmode="lin" valueType="num">
                                      <p:cBhvr additive="base">
                                        <p:cTn id="45" dur="500" fill="hold"/>
                                        <p:tgtEl>
                                          <p:spTgt spid="16"/>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12"/>
                                        </p:tgtEl>
                                        <p:attrNameLst>
                                          <p:attrName>style.visibility</p:attrName>
                                        </p:attrNameLst>
                                      </p:cBhvr>
                                      <p:to>
                                        <p:strVal val="visible"/>
                                      </p:to>
                                    </p:set>
                                    <p:anim calcmode="lin" valueType="num">
                                      <p:cBhvr additive="base">
                                        <p:cTn id="48" dur="500" fill="hold"/>
                                        <p:tgtEl>
                                          <p:spTgt spid="12"/>
                                        </p:tgtEl>
                                        <p:attrNameLst>
                                          <p:attrName>ppt_x</p:attrName>
                                        </p:attrNameLst>
                                      </p:cBhvr>
                                      <p:tavLst>
                                        <p:tav tm="0">
                                          <p:val>
                                            <p:strVal val="#ppt_x"/>
                                          </p:val>
                                        </p:tav>
                                        <p:tav tm="100000">
                                          <p:val>
                                            <p:strVal val="#ppt_x"/>
                                          </p:val>
                                        </p:tav>
                                      </p:tavLst>
                                    </p:anim>
                                    <p:anim calcmode="lin" valueType="num">
                                      <p:cBhvr additive="base">
                                        <p:cTn id="49" dur="500" fill="hold"/>
                                        <p:tgtEl>
                                          <p:spTgt spid="12"/>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 calcmode="lin" valueType="num">
                                      <p:cBhvr additive="base">
                                        <p:cTn id="52" dur="500" fill="hold"/>
                                        <p:tgtEl>
                                          <p:spTgt spid="26"/>
                                        </p:tgtEl>
                                        <p:attrNameLst>
                                          <p:attrName>ppt_x</p:attrName>
                                        </p:attrNameLst>
                                      </p:cBhvr>
                                      <p:tavLst>
                                        <p:tav tm="0">
                                          <p:val>
                                            <p:strVal val="#ppt_x"/>
                                          </p:val>
                                        </p:tav>
                                        <p:tav tm="100000">
                                          <p:val>
                                            <p:strVal val="#ppt_x"/>
                                          </p:val>
                                        </p:tav>
                                      </p:tavLst>
                                    </p:anim>
                                    <p:anim calcmode="lin" valueType="num">
                                      <p:cBhvr additive="base">
                                        <p:cTn id="5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 presetClass="entr" presetSubtype="16" fill="hold" grpId="0" nodeType="click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box(in)">
                                      <p:cBhvr>
                                        <p:cTn id="58" dur="500"/>
                                        <p:tgtEl>
                                          <p:spTgt spid="17"/>
                                        </p:tgtEl>
                                      </p:cBhvr>
                                    </p:animEffect>
                                  </p:childTnLst>
                                </p:cTn>
                              </p:par>
                              <p:par>
                                <p:cTn id="59" presetID="55" presetClass="entr" presetSubtype="0"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p:cTn id="61" dur="1000" fill="hold"/>
                                        <p:tgtEl>
                                          <p:spTgt spid="15"/>
                                        </p:tgtEl>
                                        <p:attrNameLst>
                                          <p:attrName>ppt_w</p:attrName>
                                        </p:attrNameLst>
                                      </p:cBhvr>
                                      <p:tavLst>
                                        <p:tav tm="0">
                                          <p:val>
                                            <p:strVal val="#ppt_w*0.70"/>
                                          </p:val>
                                        </p:tav>
                                        <p:tav tm="100000">
                                          <p:val>
                                            <p:strVal val="#ppt_w"/>
                                          </p:val>
                                        </p:tav>
                                      </p:tavLst>
                                    </p:anim>
                                    <p:anim calcmode="lin" valueType="num">
                                      <p:cBhvr>
                                        <p:cTn id="62" dur="1000" fill="hold"/>
                                        <p:tgtEl>
                                          <p:spTgt spid="15"/>
                                        </p:tgtEl>
                                        <p:attrNameLst>
                                          <p:attrName>ppt_h</p:attrName>
                                        </p:attrNameLst>
                                      </p:cBhvr>
                                      <p:tavLst>
                                        <p:tav tm="0">
                                          <p:val>
                                            <p:strVal val="#ppt_h"/>
                                          </p:val>
                                        </p:tav>
                                        <p:tav tm="100000">
                                          <p:val>
                                            <p:strVal val="#ppt_h"/>
                                          </p:val>
                                        </p:tav>
                                      </p:tavLst>
                                    </p:anim>
                                    <p:animEffect transition="in" filter="fade">
                                      <p:cBhvr>
                                        <p:cTn id="63" dur="1000"/>
                                        <p:tgtEl>
                                          <p:spTgt spid="15"/>
                                        </p:tgtEl>
                                      </p:cBhvr>
                                    </p:animEffect>
                                  </p:childTnLst>
                                </p:cTn>
                              </p:par>
                              <p:par>
                                <p:cTn id="64" presetID="55" presetClass="entr" presetSubtype="0" fill="hold" grpId="0" nodeType="withEffect">
                                  <p:stCondLst>
                                    <p:cond delay="0"/>
                                  </p:stCondLst>
                                  <p:childTnLst>
                                    <p:set>
                                      <p:cBhvr>
                                        <p:cTn id="65" dur="1" fill="hold">
                                          <p:stCondLst>
                                            <p:cond delay="0"/>
                                          </p:stCondLst>
                                        </p:cTn>
                                        <p:tgtEl>
                                          <p:spTgt spid="11"/>
                                        </p:tgtEl>
                                        <p:attrNameLst>
                                          <p:attrName>style.visibility</p:attrName>
                                        </p:attrNameLst>
                                      </p:cBhvr>
                                      <p:to>
                                        <p:strVal val="visible"/>
                                      </p:to>
                                    </p:set>
                                    <p:anim calcmode="lin" valueType="num">
                                      <p:cBhvr>
                                        <p:cTn id="66" dur="1000" fill="hold"/>
                                        <p:tgtEl>
                                          <p:spTgt spid="11"/>
                                        </p:tgtEl>
                                        <p:attrNameLst>
                                          <p:attrName>ppt_w</p:attrName>
                                        </p:attrNameLst>
                                      </p:cBhvr>
                                      <p:tavLst>
                                        <p:tav tm="0">
                                          <p:val>
                                            <p:strVal val="#ppt_w*0.70"/>
                                          </p:val>
                                        </p:tav>
                                        <p:tav tm="100000">
                                          <p:val>
                                            <p:strVal val="#ppt_w"/>
                                          </p:val>
                                        </p:tav>
                                      </p:tavLst>
                                    </p:anim>
                                    <p:anim calcmode="lin" valueType="num">
                                      <p:cBhvr>
                                        <p:cTn id="67" dur="1000" fill="hold"/>
                                        <p:tgtEl>
                                          <p:spTgt spid="11"/>
                                        </p:tgtEl>
                                        <p:attrNameLst>
                                          <p:attrName>ppt_h</p:attrName>
                                        </p:attrNameLst>
                                      </p:cBhvr>
                                      <p:tavLst>
                                        <p:tav tm="0">
                                          <p:val>
                                            <p:strVal val="#ppt_h"/>
                                          </p:val>
                                        </p:tav>
                                        <p:tav tm="100000">
                                          <p:val>
                                            <p:strVal val="#ppt_h"/>
                                          </p:val>
                                        </p:tav>
                                      </p:tavLst>
                                    </p:anim>
                                    <p:animEffect transition="in" filter="fade">
                                      <p:cBhvr>
                                        <p:cTn id="68" dur="1000"/>
                                        <p:tgtEl>
                                          <p:spTgt spid="11"/>
                                        </p:tgtEl>
                                      </p:cBhvr>
                                    </p:animEffect>
                                  </p:childTnLst>
                                </p:cTn>
                              </p:par>
                              <p:par>
                                <p:cTn id="69" presetID="53" presetClass="entr" presetSubtype="0"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anim calcmode="lin" valueType="num">
                                      <p:cBhvr>
                                        <p:cTn id="71" dur="500" fill="hold"/>
                                        <p:tgtEl>
                                          <p:spTgt spid="22"/>
                                        </p:tgtEl>
                                        <p:attrNameLst>
                                          <p:attrName>ppt_w</p:attrName>
                                        </p:attrNameLst>
                                      </p:cBhvr>
                                      <p:tavLst>
                                        <p:tav tm="0">
                                          <p:val>
                                            <p:fltVal val="0"/>
                                          </p:val>
                                        </p:tav>
                                        <p:tav tm="100000">
                                          <p:val>
                                            <p:strVal val="#ppt_w"/>
                                          </p:val>
                                        </p:tav>
                                      </p:tavLst>
                                    </p:anim>
                                    <p:anim calcmode="lin" valueType="num">
                                      <p:cBhvr>
                                        <p:cTn id="72" dur="500" fill="hold"/>
                                        <p:tgtEl>
                                          <p:spTgt spid="22"/>
                                        </p:tgtEl>
                                        <p:attrNameLst>
                                          <p:attrName>ppt_h</p:attrName>
                                        </p:attrNameLst>
                                      </p:cBhvr>
                                      <p:tavLst>
                                        <p:tav tm="0">
                                          <p:val>
                                            <p:fltVal val="0"/>
                                          </p:val>
                                        </p:tav>
                                        <p:tav tm="100000">
                                          <p:val>
                                            <p:strVal val="#ppt_h"/>
                                          </p:val>
                                        </p:tav>
                                      </p:tavLst>
                                    </p:anim>
                                    <p:animEffect transition="in" filter="fade">
                                      <p:cBhvr>
                                        <p:cTn id="73" dur="500"/>
                                        <p:tgtEl>
                                          <p:spTgt spid="22"/>
                                        </p:tgtEl>
                                      </p:cBhvr>
                                    </p:animEffect>
                                  </p:childTnLst>
                                </p:cTn>
                              </p:par>
                            </p:childTnLst>
                          </p:cTn>
                        </p:par>
                      </p:childTnLst>
                    </p:cTn>
                  </p:par>
                  <p:par>
                    <p:cTn id="74" fill="hold">
                      <p:stCondLst>
                        <p:cond delay="indefinite"/>
                      </p:stCondLst>
                      <p:childTnLst>
                        <p:par>
                          <p:cTn id="75" fill="hold">
                            <p:stCondLst>
                              <p:cond delay="0"/>
                            </p:stCondLst>
                            <p:childTnLst>
                              <p:par>
                                <p:cTn id="76" presetID="2" presetClass="entr" presetSubtype="2" fill="hold" nodeType="clickEffect">
                                  <p:stCondLst>
                                    <p:cond delay="0"/>
                                  </p:stCondLst>
                                  <p:childTnLst>
                                    <p:set>
                                      <p:cBhvr>
                                        <p:cTn id="77" dur="1" fill="hold">
                                          <p:stCondLst>
                                            <p:cond delay="0"/>
                                          </p:stCondLst>
                                        </p:cTn>
                                        <p:tgtEl>
                                          <p:spTgt spid="13">
                                            <p:txEl>
                                              <p:pRg st="0" end="0"/>
                                            </p:txEl>
                                          </p:spTgt>
                                        </p:tgtEl>
                                        <p:attrNameLst>
                                          <p:attrName>style.visibility</p:attrName>
                                        </p:attrNameLst>
                                      </p:cBhvr>
                                      <p:to>
                                        <p:strVal val="visible"/>
                                      </p:to>
                                    </p:set>
                                    <p:anim calcmode="lin" valueType="num">
                                      <p:cBhvr additive="base">
                                        <p:cTn id="78" dur="10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79" dur="1000" fill="hold"/>
                                        <p:tgtEl>
                                          <p:spTgt spid="13">
                                            <p:txEl>
                                              <p:pRg st="0" end="0"/>
                                            </p:txEl>
                                          </p:spTgt>
                                        </p:tgtEl>
                                        <p:attrNameLst>
                                          <p:attrName>ppt_y</p:attrName>
                                        </p:attrNameLst>
                                      </p:cBhvr>
                                      <p:tavLst>
                                        <p:tav tm="0">
                                          <p:val>
                                            <p:strVal val="#ppt_y"/>
                                          </p:val>
                                        </p:tav>
                                        <p:tav tm="100000">
                                          <p:val>
                                            <p:strVal val="#ppt_y"/>
                                          </p:val>
                                        </p:tav>
                                      </p:tavLst>
                                    </p:anim>
                                  </p:childTnLst>
                                </p:cTn>
                              </p:par>
                              <p:par>
                                <p:cTn id="80" presetID="16" presetClass="entr" presetSubtype="21" fill="hold" nodeType="with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barn(inVertical)">
                                      <p:cBhvr>
                                        <p:cTn id="8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p:bldP spid="15" grpId="0"/>
      <p:bldP spid="16" grpId="0" animBg="1"/>
      <p:bldP spid="17" grpId="0" animBg="1"/>
      <p:bldP spid="21" grpId="0"/>
      <p:bldP spid="22" grpId="0"/>
      <p:bldP spid="25" grpId="0"/>
      <p:bldP spid="2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BBEE4-4615-3931-E724-5AD76AC157CA}"/>
              </a:ext>
            </a:extLst>
          </p:cNvPr>
          <p:cNvSpPr>
            <a:spLocks noGrp="1"/>
          </p:cNvSpPr>
          <p:nvPr>
            <p:ph type="title"/>
          </p:nvPr>
        </p:nvSpPr>
        <p:spPr/>
        <p:txBody>
          <a:bodyPr/>
          <a:lstStyle/>
          <a:p>
            <a:r>
              <a:rPr lang="en-AU" sz="3200" b="0" i="1">
                <a:ln w="0"/>
                <a:solidFill>
                  <a:schemeClr val="accent1"/>
                </a:solidFill>
                <a:effectLst>
                  <a:outerShdw blurRad="38100" dist="25400" dir="5400000" algn="ctr" rotWithShape="0">
                    <a:srgbClr val="6E747A">
                      <a:alpha val="43000"/>
                    </a:srgbClr>
                  </a:outerShdw>
                </a:effectLst>
              </a:rPr>
              <a:t>Millenium Madness</a:t>
            </a:r>
            <a:endParaRPr lang="en-AU" sz="3200" b="0" i="1" dirty="0">
              <a:ln w="0"/>
              <a:solidFill>
                <a:schemeClr val="accent1"/>
              </a:solidFill>
              <a:effectLst>
                <a:outerShdw blurRad="38100" dist="25400" dir="5400000" algn="ctr" rotWithShape="0">
                  <a:srgbClr val="6E747A">
                    <a:alpha val="43000"/>
                  </a:srgbClr>
                </a:outerShdw>
              </a:effectLst>
            </a:endParaRPr>
          </a:p>
        </p:txBody>
      </p:sp>
      <p:sp>
        <p:nvSpPr>
          <p:cNvPr id="3" name="Content Placeholder 2">
            <a:extLst>
              <a:ext uri="{FF2B5EF4-FFF2-40B4-BE49-F238E27FC236}">
                <a16:creationId xmlns:a16="http://schemas.microsoft.com/office/drawing/2014/main" id="{2ED1AC5B-24EA-DCFD-688E-3D05EE217CDA}"/>
              </a:ext>
            </a:extLst>
          </p:cNvPr>
          <p:cNvSpPr>
            <a:spLocks noGrp="1"/>
          </p:cNvSpPr>
          <p:nvPr>
            <p:ph idx="1"/>
          </p:nvPr>
        </p:nvSpPr>
        <p:spPr>
          <a:xfrm>
            <a:off x="5703865" y="322262"/>
            <a:ext cx="6019800" cy="4525963"/>
          </a:xfrm>
        </p:spPr>
        <p:txBody>
          <a:bodyPr/>
          <a:lstStyle/>
          <a:p>
            <a:r>
              <a:rPr lang="en-US" dirty="0"/>
              <a:t>In 1900, the German mathematician David Hilbert opened his landmark address to the International Congress of Mathematicians in Paris, laying out 23 of the great unsolved problems of the day. “For the close of a great epoch,” Hilbert declared, “not only invites us to look back into the past but also directs our thoughts to the unknown future.”</a:t>
            </a:r>
          </a:p>
          <a:p>
            <a:r>
              <a:rPr lang="en-US" dirty="0"/>
              <a:t>In May 2000, the Clay Mathematics Institute of Cambridge, Mass., emulated Hilbert, announcing (in Paris, for full effect) seven “Millennium Prize Problems,” each with a bounty of $1 million.</a:t>
            </a:r>
          </a:p>
          <a:p>
            <a:r>
              <a:rPr lang="en-US" dirty="0"/>
              <a:t>In July 2000, a conference on superstring theory at the University of Michigan ended with a session called “Millennium Madness,” choosing 10 of the most perplexing problems in their field</a:t>
            </a:r>
          </a:p>
          <a:p>
            <a:endParaRPr lang="en-AU" dirty="0"/>
          </a:p>
        </p:txBody>
      </p:sp>
      <p:sp>
        <p:nvSpPr>
          <p:cNvPr id="4" name="Date Placeholder 3">
            <a:extLst>
              <a:ext uri="{FF2B5EF4-FFF2-40B4-BE49-F238E27FC236}">
                <a16:creationId xmlns:a16="http://schemas.microsoft.com/office/drawing/2014/main" id="{12926594-7F19-64DB-17B9-1E4DBA80D640}"/>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8099D91C-57A2-7213-261C-823886893ECC}"/>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9D8D37F1-E55D-9388-AF58-3FC3F43674D2}"/>
              </a:ext>
            </a:extLst>
          </p:cNvPr>
          <p:cNvSpPr>
            <a:spLocks noGrp="1"/>
          </p:cNvSpPr>
          <p:nvPr>
            <p:ph type="sldNum" sz="quarter" idx="12"/>
          </p:nvPr>
        </p:nvSpPr>
        <p:spPr/>
        <p:txBody>
          <a:bodyPr/>
          <a:lstStyle/>
          <a:p>
            <a:fld id="{87034D8C-3CB4-402A-BC46-2AB14C0FE90A}" type="slidenum">
              <a:rPr lang="en-US" smtClean="0"/>
              <a:pPr/>
              <a:t>46</a:t>
            </a:fld>
            <a:endParaRPr lang="en-US"/>
          </a:p>
        </p:txBody>
      </p:sp>
      <p:pic>
        <p:nvPicPr>
          <p:cNvPr id="8" name="Picture 7" descr="A text on a page&#10;&#10;AI-generated content may be incorrect.">
            <a:extLst>
              <a:ext uri="{FF2B5EF4-FFF2-40B4-BE49-F238E27FC236}">
                <a16:creationId xmlns:a16="http://schemas.microsoft.com/office/drawing/2014/main" id="{9603F743-CB9C-8F04-EA66-81B70504AE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335" y="876300"/>
            <a:ext cx="5121254" cy="5430838"/>
          </a:xfrm>
          <a:prstGeom prst="rect">
            <a:avLst/>
          </a:prstGeom>
        </p:spPr>
      </p:pic>
    </p:spTree>
    <p:extLst>
      <p:ext uri="{BB962C8B-B14F-4D97-AF65-F5344CB8AC3E}">
        <p14:creationId xmlns:p14="http://schemas.microsoft.com/office/powerpoint/2010/main" val="2101683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ircle(in)">
                                      <p:cBhvr>
                                        <p:cTn id="10" dur="2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p:cTn id="15"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6" dur="10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7"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381000"/>
            <a:ext cx="9144000" cy="2294872"/>
          </a:xfrm>
          <a:prstGeom prst="rect">
            <a:avLst/>
          </a:prstGeom>
        </p:spPr>
      </p:pic>
      <p:sp>
        <p:nvSpPr>
          <p:cNvPr id="2" name="Title 1"/>
          <p:cNvSpPr>
            <a:spLocks noGrp="1"/>
          </p:cNvSpPr>
          <p:nvPr>
            <p:ph type="title"/>
          </p:nvPr>
        </p:nvSpPr>
        <p:spPr/>
        <p:txBody>
          <a:bodyPr/>
          <a:lstStyle/>
          <a:p>
            <a:pPr algn="r"/>
            <a:r>
              <a:rPr lang="en-US" sz="3600" dirty="0"/>
              <a:t>Excerpt from the top-10</a:t>
            </a:r>
          </a:p>
        </p:txBody>
      </p:sp>
      <p:sp>
        <p:nvSpPr>
          <p:cNvPr id="3" name="Content Placeholder 2"/>
          <p:cNvSpPr>
            <a:spLocks noGrp="1"/>
          </p:cNvSpPr>
          <p:nvPr>
            <p:ph idx="1"/>
          </p:nvPr>
        </p:nvSpPr>
        <p:spPr>
          <a:xfrm>
            <a:off x="609600" y="2941641"/>
            <a:ext cx="10972800" cy="4525963"/>
          </a:xfrm>
        </p:spPr>
        <p:txBody>
          <a:bodyPr/>
          <a:lstStyle/>
          <a:p>
            <a:r>
              <a:rPr lang="en-US" sz="2400" b="1" i="1" u="sng" dirty="0">
                <a:solidFill>
                  <a:srgbClr val="FF0000"/>
                </a:solidFill>
              </a:rPr>
              <a:t>Can we quantitatively understand quark and gluon confinement in quantum </a:t>
            </a:r>
            <a:r>
              <a:rPr lang="en-US" sz="2400" b="1" i="1" u="sng" dirty="0" err="1">
                <a:solidFill>
                  <a:srgbClr val="FF0000"/>
                </a:solidFill>
              </a:rPr>
              <a:t>chromodynamics</a:t>
            </a:r>
            <a:r>
              <a:rPr lang="en-US" sz="2400" b="1" i="1" u="sng" dirty="0">
                <a:solidFill>
                  <a:srgbClr val="FF0000"/>
                </a:solidFill>
              </a:rPr>
              <a:t> and the existence of a mass gap?</a:t>
            </a:r>
          </a:p>
          <a:p>
            <a:pPr lvl="1">
              <a:spcBef>
                <a:spcPts val="0"/>
              </a:spcBef>
              <a:buNone/>
            </a:pPr>
            <a:r>
              <a:rPr lang="en-US" sz="2400" i="1" dirty="0"/>
              <a:t>	</a:t>
            </a:r>
            <a:r>
              <a:rPr lang="en-US" sz="2400" dirty="0"/>
              <a:t>Quantum </a:t>
            </a:r>
            <a:r>
              <a:rPr lang="en-US" sz="2400" dirty="0" err="1"/>
              <a:t>chromodynamics</a:t>
            </a:r>
            <a:r>
              <a:rPr lang="en-US" sz="2400" dirty="0"/>
              <a:t> is the theory describing the strong nuclear force. Carried by gluons, it binds quarks into particles like protons and neutrons.  Apparently, the tiny </a:t>
            </a:r>
            <a:r>
              <a:rPr lang="en-US" sz="2400" dirty="0" err="1"/>
              <a:t>subparticles</a:t>
            </a:r>
            <a:r>
              <a:rPr lang="en-US" sz="2400" dirty="0"/>
              <a:t> are permanently confined: one can't pull a quark or a gluon from a proton because the strong force gets stronger with distance and snaps them right back inside.</a:t>
            </a:r>
          </a:p>
        </p:txBody>
      </p:sp>
      <p:sp>
        <p:nvSpPr>
          <p:cNvPr id="4" name="Date Placeholder 3"/>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p:cNvSpPr>
            <a:spLocks noGrp="1"/>
          </p:cNvSpPr>
          <p:nvPr>
            <p:ph type="ftr" sz="quarter" idx="11"/>
          </p:nvPr>
        </p:nvSpPr>
        <p:spPr/>
        <p:txBody>
          <a:bodyPr/>
          <a:lstStyle/>
          <a:p>
            <a:r>
              <a:rPr lang="en-US" i="0"/>
              <a:t>Craig Roberts: cdroberts@nju.edu.cn  465 .. 25/04/11 ..."Strong Interactions and the Standard Model"</a:t>
            </a:r>
            <a:endParaRPr lang="en-US" dirty="0"/>
          </a:p>
        </p:txBody>
      </p:sp>
      <p:sp>
        <p:nvSpPr>
          <p:cNvPr id="6" name="Slide Number Placeholder 5"/>
          <p:cNvSpPr>
            <a:spLocks noGrp="1"/>
          </p:cNvSpPr>
          <p:nvPr>
            <p:ph type="sldNum" sz="quarter" idx="12"/>
          </p:nvPr>
        </p:nvSpPr>
        <p:spPr/>
        <p:txBody>
          <a:bodyPr/>
          <a:lstStyle/>
          <a:p>
            <a:fld id="{87034D8C-3CB4-402A-BC46-2AB14C0FE90A}" type="slidenum">
              <a:rPr lang="en-US" smtClean="0"/>
              <a:pPr/>
              <a:t>47</a:t>
            </a:fld>
            <a:endParaRPr lang="en-US"/>
          </a:p>
        </p:txBody>
      </p:sp>
    </p:spTree>
    <p:extLst>
      <p:ext uri="{BB962C8B-B14F-4D97-AF65-F5344CB8AC3E}">
        <p14:creationId xmlns:p14="http://schemas.microsoft.com/office/powerpoint/2010/main" val="116787445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10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527779" cy="1143000"/>
          </a:xfrm>
          <a:prstGeom prst="rect">
            <a:avLst/>
          </a:prstGeom>
        </p:spPr>
      </p:pic>
      <p:pic>
        <p:nvPicPr>
          <p:cNvPr id="7" name="Picture 6" descr="MillenniumPrize.gif"/>
          <p:cNvPicPr>
            <a:picLocks noChangeAspect="1"/>
          </p:cNvPicPr>
          <p:nvPr/>
        </p:nvPicPr>
        <p:blipFill>
          <a:blip r:embed="rId3" cstate="print"/>
          <a:stretch>
            <a:fillRect/>
          </a:stretch>
        </p:blipFill>
        <p:spPr>
          <a:xfrm>
            <a:off x="6914476" y="381000"/>
            <a:ext cx="4667924" cy="4876800"/>
          </a:xfrm>
          <a:prstGeom prst="rect">
            <a:avLst/>
          </a:prstGeom>
        </p:spPr>
      </p:pic>
      <p:sp>
        <p:nvSpPr>
          <p:cNvPr id="2" name="Title 1"/>
          <p:cNvSpPr>
            <a:spLocks noGrp="1"/>
          </p:cNvSpPr>
          <p:nvPr>
            <p:ph type="title"/>
          </p:nvPr>
        </p:nvSpPr>
        <p:spPr>
          <a:xfrm>
            <a:off x="2246313" y="5038729"/>
            <a:ext cx="7772400" cy="1362075"/>
          </a:xfrm>
        </p:spPr>
        <p:txBody>
          <a:bodyPr/>
          <a:lstStyle/>
          <a:p>
            <a:pPr algn="ctr"/>
            <a:r>
              <a:rPr lang="en-US" sz="720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eflection blurRad="6350" stA="55000" endA="300" endPos="45500" dir="5400000" sy="-100000" algn="bl" rotWithShape="0"/>
                </a:effectLst>
              </a:rPr>
              <a:t>Confinement?</a:t>
            </a:r>
            <a:endParaRPr lang="en-US" sz="6600" dirty="0"/>
          </a:p>
        </p:txBody>
      </p:sp>
      <p:sp>
        <p:nvSpPr>
          <p:cNvPr id="3" name="Text Placeholder 2"/>
          <p:cNvSpPr>
            <a:spLocks noGrp="1"/>
          </p:cNvSpPr>
          <p:nvPr>
            <p:ph type="body" idx="1"/>
          </p:nvPr>
        </p:nvSpPr>
        <p:spPr>
          <a:xfrm>
            <a:off x="533400" y="1676401"/>
            <a:ext cx="5943600" cy="2262190"/>
          </a:xfrm>
        </p:spPr>
        <p:txBody>
          <a:bodyPr/>
          <a:lstStyle/>
          <a:p>
            <a:pPr lvl="0"/>
            <a:r>
              <a:rPr lang="en-US" sz="2400" b="1" i="1" dirty="0">
                <a:ln w="18000">
                  <a:solidFill>
                    <a:schemeClr val="accent2">
                      <a:satMod val="140000"/>
                    </a:schemeClr>
                  </a:solidFill>
                  <a:prstDash val="solid"/>
                  <a:miter lim="800000"/>
                </a:ln>
                <a:noFill/>
                <a:effectLst>
                  <a:outerShdw blurRad="25500" dist="23000" dir="7020000" algn="tl">
                    <a:srgbClr val="000000">
                      <a:alpha val="50000"/>
                    </a:srgbClr>
                  </a:outerShdw>
                </a:effectLst>
              </a:rPr>
              <a:t>Millennium prize of $1,000,000 for proving that </a:t>
            </a:r>
            <a:r>
              <a:rPr lang="en-US" sz="2400" b="1" i="1" dirty="0" err="1">
                <a:ln w="18000">
                  <a:solidFill>
                    <a:schemeClr val="accent2">
                      <a:satMod val="140000"/>
                    </a:schemeClr>
                  </a:solidFill>
                  <a:prstDash val="solid"/>
                  <a:miter lim="800000"/>
                </a:ln>
                <a:noFill/>
                <a:effectLst>
                  <a:outerShdw blurRad="25500" dist="23000" dir="7020000" algn="tl">
                    <a:srgbClr val="000000">
                      <a:alpha val="50000"/>
                    </a:srgbClr>
                  </a:outerShdw>
                </a:effectLst>
              </a:rPr>
              <a:t>SU</a:t>
            </a:r>
            <a:r>
              <a:rPr lang="en-US" sz="2400" b="1" i="1" baseline="-25000" dirty="0" err="1">
                <a:ln w="18000">
                  <a:solidFill>
                    <a:schemeClr val="accent2">
                      <a:satMod val="140000"/>
                    </a:schemeClr>
                  </a:solidFill>
                  <a:prstDash val="solid"/>
                  <a:miter lim="800000"/>
                </a:ln>
                <a:noFill/>
                <a:effectLst>
                  <a:outerShdw blurRad="25500" dist="23000" dir="7020000" algn="tl">
                    <a:srgbClr val="000000">
                      <a:alpha val="50000"/>
                    </a:srgbClr>
                  </a:outerShdw>
                </a:effectLst>
              </a:rPr>
              <a:t>c</a:t>
            </a:r>
            <a:r>
              <a:rPr lang="en-US" sz="2400" b="1" i="1" dirty="0">
                <a:ln w="18000">
                  <a:solidFill>
                    <a:schemeClr val="accent2">
                      <a:satMod val="140000"/>
                    </a:schemeClr>
                  </a:solidFill>
                  <a:prstDash val="solid"/>
                  <a:miter lim="800000"/>
                </a:ln>
                <a:noFill/>
                <a:effectLst>
                  <a:outerShdw blurRad="25500" dist="23000" dir="7020000" algn="tl">
                    <a:srgbClr val="000000">
                      <a:alpha val="50000"/>
                    </a:srgbClr>
                  </a:outerShdw>
                </a:effectLst>
              </a:rPr>
              <a:t>(3) gauge theory is mathematically well-defined, which will necessarily prove or disprove a confinement conjecture</a:t>
            </a:r>
          </a:p>
          <a:p>
            <a:endParaRPr lang="en-US" dirty="0"/>
          </a:p>
        </p:txBody>
      </p:sp>
      <p:sp>
        <p:nvSpPr>
          <p:cNvPr id="4" name="Date Placeholder 3"/>
          <p:cNvSpPr>
            <a:spLocks noGrp="1"/>
          </p:cNvSpPr>
          <p:nvPr>
            <p:ph type="dt" sz="half" idx="10"/>
          </p:nvPr>
        </p:nvSpPr>
        <p:spPr>
          <a:xfrm>
            <a:off x="7670515" y="6601002"/>
            <a:ext cx="4572000" cy="292102"/>
          </a:xfrm>
        </p:spPr>
        <p:txBody>
          <a:bodyPr/>
          <a:lstStyle/>
          <a:p>
            <a:r>
              <a:rPr lang="en-US"/>
              <a:t>.      NJU Graduate Student - Progress in Physics - Lecture 1                                 (116)</a:t>
            </a:r>
            <a:endParaRPr lang="en-US" dirty="0"/>
          </a:p>
        </p:txBody>
      </p:sp>
      <p:sp>
        <p:nvSpPr>
          <p:cNvPr id="5" name="Footer Placeholder 4"/>
          <p:cNvSpPr>
            <a:spLocks noGrp="1"/>
          </p:cNvSpPr>
          <p:nvPr>
            <p:ph type="ftr" sz="quarter" idx="11"/>
          </p:nvPr>
        </p:nvSpPr>
        <p:spPr/>
        <p:txBody>
          <a:bodyPr/>
          <a:lstStyle/>
          <a:p>
            <a:r>
              <a:rPr lang="en-US">
                <a:solidFill>
                  <a:schemeClr val="accent1">
                    <a:lumMod val="50000"/>
                  </a:schemeClr>
                </a:solidFill>
              </a:rPr>
              <a:t>Craig Roberts: cdroberts@nju.edu.cn  465 .. 25/04/11 ..."Strong Interactions and the Standard Model"</a:t>
            </a:r>
            <a:endParaRPr lang="en-US" i="1" dirty="0"/>
          </a:p>
        </p:txBody>
      </p:sp>
      <p:sp>
        <p:nvSpPr>
          <p:cNvPr id="6" name="Slide Number Placeholder 5"/>
          <p:cNvSpPr>
            <a:spLocks noGrp="1"/>
          </p:cNvSpPr>
          <p:nvPr>
            <p:ph type="sldNum" sz="quarter" idx="12"/>
          </p:nvPr>
        </p:nvSpPr>
        <p:spPr/>
        <p:txBody>
          <a:bodyPr/>
          <a:lstStyle/>
          <a:p>
            <a:fld id="{87034D8C-3CB4-402A-BC46-2AB14C0FE90A}" type="slidenum">
              <a:rPr lang="en-US" smtClean="0"/>
              <a:pPr/>
              <a:t>48</a:t>
            </a:fld>
            <a:endParaRPr lang="en-US"/>
          </a:p>
        </p:txBody>
      </p:sp>
      <p:sp>
        <p:nvSpPr>
          <p:cNvPr id="8" name="Rectangle 7"/>
          <p:cNvSpPr/>
          <p:nvPr/>
        </p:nvSpPr>
        <p:spPr bwMode="auto">
          <a:xfrm>
            <a:off x="10034952" y="5105400"/>
            <a:ext cx="1371600" cy="1524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a:latin typeface="Calibri" pitchFamily="34" charset="0"/>
            </a:endParaRPr>
          </a:p>
        </p:txBody>
      </p:sp>
    </p:spTree>
    <p:extLst>
      <p:ext uri="{BB962C8B-B14F-4D97-AF65-F5344CB8AC3E}">
        <p14:creationId xmlns:p14="http://schemas.microsoft.com/office/powerpoint/2010/main" val="1718236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000" fill="hold"/>
                                        <p:tgtEl>
                                          <p:spTgt spid="7"/>
                                        </p:tgtEl>
                                        <p:attrNameLst>
                                          <p:attrName>ppt_w</p:attrName>
                                        </p:attrNameLst>
                                      </p:cBhvr>
                                      <p:tavLst>
                                        <p:tav tm="0">
                                          <p:val>
                                            <p:fltVal val="0"/>
                                          </p:val>
                                        </p:tav>
                                        <p:tav tm="100000">
                                          <p:val>
                                            <p:strVal val="#ppt_w"/>
                                          </p:val>
                                        </p:tav>
                                      </p:tavLst>
                                    </p:anim>
                                    <p:anim calcmode="lin" valueType="num">
                                      <p:cBhvr>
                                        <p:cTn id="8" dur="2000" fill="hold"/>
                                        <p:tgtEl>
                                          <p:spTgt spid="7"/>
                                        </p:tgtEl>
                                        <p:attrNameLst>
                                          <p:attrName>ppt_h</p:attrName>
                                        </p:attrNameLst>
                                      </p:cBhvr>
                                      <p:tavLst>
                                        <p:tav tm="0">
                                          <p:val>
                                            <p:fltVal val="0"/>
                                          </p:val>
                                        </p:tav>
                                        <p:tav tm="100000">
                                          <p:val>
                                            <p:strVal val="#ppt_h"/>
                                          </p:val>
                                        </p:tav>
                                      </p:tavLst>
                                    </p:anim>
                                    <p:animEffect transition="in" filter="fade">
                                      <p:cBhvr>
                                        <p:cTn id="9" dur="2000"/>
                                        <p:tgtEl>
                                          <p:spTgt spid="7"/>
                                        </p:tgtEl>
                                      </p:cBhvr>
                                    </p:animEffect>
                                  </p:childTnLst>
                                </p:cTn>
                              </p:par>
                              <p:par>
                                <p:cTn id="10" presetID="51"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770" decel="100000"/>
                                        <p:tgtEl>
                                          <p:spTgt spid="3">
                                            <p:txEl>
                                              <p:pRg st="0" end="0"/>
                                            </p:txEl>
                                          </p:spTgt>
                                        </p:tgtEl>
                                      </p:cBhvr>
                                    </p:animEffect>
                                    <p:animScale>
                                      <p:cBhvr>
                                        <p:cTn id="13" dur="770" decel="100000"/>
                                        <p:tgtEl>
                                          <p:spTgt spid="3">
                                            <p:txEl>
                                              <p:pRg st="0" end="0"/>
                                            </p:txEl>
                                          </p:spTgt>
                                        </p:tgtEl>
                                      </p:cBhvr>
                                      <p:from x="10000" y="10000"/>
                                      <p:to x="200000" y="450000"/>
                                    </p:animScale>
                                    <p:animScale>
                                      <p:cBhvr>
                                        <p:cTn id="14" dur="1230" accel="100000" fill="hold">
                                          <p:stCondLst>
                                            <p:cond delay="770"/>
                                          </p:stCondLst>
                                        </p:cTn>
                                        <p:tgtEl>
                                          <p:spTgt spid="3">
                                            <p:txEl>
                                              <p:pRg st="0" end="0"/>
                                            </p:txEl>
                                          </p:spTgt>
                                        </p:tgtEl>
                                      </p:cBhvr>
                                      <p:from x="200000" y="450000"/>
                                      <p:to x="100000" y="100000"/>
                                    </p:animScale>
                                    <p:set>
                                      <p:cBhvr>
                                        <p:cTn id="15" dur="770" fill="hold"/>
                                        <p:tgtEl>
                                          <p:spTgt spid="3">
                                            <p:txEl>
                                              <p:pRg st="0" end="0"/>
                                            </p:txEl>
                                          </p:spTgt>
                                        </p:tgtEl>
                                        <p:attrNameLst>
                                          <p:attrName>ppt_x</p:attrName>
                                        </p:attrNameLst>
                                      </p:cBhvr>
                                      <p:to>
                                        <p:strVal val="(0.5)"/>
                                      </p:to>
                                    </p:set>
                                    <p:anim from="(0.5)" to="(#ppt_x)" calcmode="lin" valueType="num">
                                      <p:cBhvr>
                                        <p:cTn id="16" dur="1230" accel="100000" fill="hold">
                                          <p:stCondLst>
                                            <p:cond delay="770"/>
                                          </p:stCondLst>
                                        </p:cTn>
                                        <p:tgtEl>
                                          <p:spTgt spid="3">
                                            <p:txEl>
                                              <p:pRg st="0" end="0"/>
                                            </p:txEl>
                                          </p:spTgt>
                                        </p:tgtEl>
                                        <p:attrNameLst>
                                          <p:attrName>ppt_x</p:attrName>
                                        </p:attrNameLst>
                                      </p:cBhvr>
                                    </p:anim>
                                    <p:set>
                                      <p:cBhvr>
                                        <p:cTn id="17" dur="770" fill="hold"/>
                                        <p:tgtEl>
                                          <p:spTgt spid="3">
                                            <p:txEl>
                                              <p:pRg st="0" end="0"/>
                                            </p:txEl>
                                          </p:spTgt>
                                        </p:tgtEl>
                                        <p:attrNameLst>
                                          <p:attrName>ppt_y</p:attrName>
                                        </p:attrNameLst>
                                      </p:cBhvr>
                                      <p:to>
                                        <p:strVal val="(#ppt_y+0.4)"/>
                                      </p:to>
                                    </p:set>
                                    <p:anim from="(#ppt_y+0.4)" to="(#ppt_y)" calcmode="lin" valueType="num">
                                      <p:cBhvr>
                                        <p:cTn id="18" dur="1230" accel="100000" fill="hold">
                                          <p:stCondLst>
                                            <p:cond delay="770"/>
                                          </p:stCondLst>
                                        </p:cTn>
                                        <p:tgtEl>
                                          <p:spTgt spid="3">
                                            <p:txEl>
                                              <p:pRg st="0" end="0"/>
                                            </p:txEl>
                                          </p:spTgt>
                                        </p:tgtEl>
                                        <p:attrNameLst>
                                          <p:attrName>ppt_y</p:attrName>
                                        </p:attrNameLst>
                                      </p:cBhvr>
                                    </p:anim>
                                  </p:childTnLst>
                                </p:cTn>
                              </p:par>
                              <p:par>
                                <p:cTn id="19" presetID="5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770" decel="100000"/>
                                        <p:tgtEl>
                                          <p:spTgt spid="8"/>
                                        </p:tgtEl>
                                      </p:cBhvr>
                                    </p:animEffect>
                                    <p:animScale>
                                      <p:cBhvr>
                                        <p:cTn id="22" dur="770" decel="100000"/>
                                        <p:tgtEl>
                                          <p:spTgt spid="8"/>
                                        </p:tgtEl>
                                      </p:cBhvr>
                                      <p:from x="10000" y="10000"/>
                                      <p:to x="200000" y="450000"/>
                                    </p:animScale>
                                    <p:animScale>
                                      <p:cBhvr>
                                        <p:cTn id="23" dur="1230" accel="100000" fill="hold">
                                          <p:stCondLst>
                                            <p:cond delay="770"/>
                                          </p:stCondLst>
                                        </p:cTn>
                                        <p:tgtEl>
                                          <p:spTgt spid="8"/>
                                        </p:tgtEl>
                                      </p:cBhvr>
                                      <p:from x="200000" y="450000"/>
                                      <p:to x="100000" y="100000"/>
                                    </p:animScale>
                                    <p:set>
                                      <p:cBhvr>
                                        <p:cTn id="24" dur="770" fill="hold"/>
                                        <p:tgtEl>
                                          <p:spTgt spid="8"/>
                                        </p:tgtEl>
                                        <p:attrNameLst>
                                          <p:attrName>ppt_x</p:attrName>
                                        </p:attrNameLst>
                                      </p:cBhvr>
                                      <p:to>
                                        <p:strVal val="(0.5)"/>
                                      </p:to>
                                    </p:set>
                                    <p:anim from="(0.5)" to="(#ppt_x)" calcmode="lin" valueType="num">
                                      <p:cBhvr>
                                        <p:cTn id="25" dur="1230" accel="100000" fill="hold">
                                          <p:stCondLst>
                                            <p:cond delay="770"/>
                                          </p:stCondLst>
                                        </p:cTn>
                                        <p:tgtEl>
                                          <p:spTgt spid="8"/>
                                        </p:tgtEl>
                                        <p:attrNameLst>
                                          <p:attrName>ppt_x</p:attrName>
                                        </p:attrNameLst>
                                      </p:cBhvr>
                                    </p:anim>
                                    <p:set>
                                      <p:cBhvr>
                                        <p:cTn id="26" dur="770" fill="hold"/>
                                        <p:tgtEl>
                                          <p:spTgt spid="8"/>
                                        </p:tgtEl>
                                        <p:attrNameLst>
                                          <p:attrName>ppt_y</p:attrName>
                                        </p:attrNameLst>
                                      </p:cBhvr>
                                      <p:to>
                                        <p:strVal val="(#ppt_y+0.4)"/>
                                      </p:to>
                                    </p:set>
                                    <p:anim from="(#ppt_y+0.4)" to="(#ppt_y)" calcmode="lin" valueType="num">
                                      <p:cBhvr>
                                        <p:cTn id="27" dur="1230" accel="100000" fill="hold">
                                          <p:stCondLst>
                                            <p:cond delay="770"/>
                                          </p:stCondLst>
                                        </p:cTn>
                                        <p:tgtEl>
                                          <p:spTgt spid="8"/>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527779" cy="1143000"/>
          </a:xfrm>
          <a:prstGeom prst="rect">
            <a:avLst/>
          </a:prstGeom>
        </p:spPr>
      </p:pic>
      <p:pic>
        <p:nvPicPr>
          <p:cNvPr id="7" name="Picture 6" descr="MillenniumPrize.gif"/>
          <p:cNvPicPr>
            <a:picLocks noChangeAspect="1"/>
          </p:cNvPicPr>
          <p:nvPr/>
        </p:nvPicPr>
        <p:blipFill>
          <a:blip r:embed="rId3" cstate="print"/>
          <a:stretch>
            <a:fillRect/>
          </a:stretch>
        </p:blipFill>
        <p:spPr>
          <a:xfrm>
            <a:off x="6910752" y="381000"/>
            <a:ext cx="4667924" cy="4876800"/>
          </a:xfrm>
          <a:prstGeom prst="rect">
            <a:avLst/>
          </a:prstGeom>
        </p:spPr>
      </p:pic>
      <p:sp>
        <p:nvSpPr>
          <p:cNvPr id="2" name="Title 1"/>
          <p:cNvSpPr>
            <a:spLocks noGrp="1"/>
          </p:cNvSpPr>
          <p:nvPr>
            <p:ph type="title"/>
          </p:nvPr>
        </p:nvSpPr>
        <p:spPr>
          <a:xfrm>
            <a:off x="2246313" y="5038729"/>
            <a:ext cx="7772400" cy="1362075"/>
          </a:xfrm>
        </p:spPr>
        <p:txBody>
          <a:bodyPr/>
          <a:lstStyle/>
          <a:p>
            <a:pPr algn="ctr"/>
            <a:r>
              <a:rPr lang="en-US" sz="720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eflection blurRad="6350" stA="55000" endA="300" endPos="45500" dir="5400000" sy="-100000" algn="bl" rotWithShape="0"/>
                </a:effectLst>
              </a:rPr>
              <a:t>Confinement?</a:t>
            </a:r>
            <a:endParaRPr lang="en-US" sz="6600" dirty="0"/>
          </a:p>
        </p:txBody>
      </p:sp>
      <p:sp>
        <p:nvSpPr>
          <p:cNvPr id="4" name="Date Placeholder 3"/>
          <p:cNvSpPr>
            <a:spLocks noGrp="1"/>
          </p:cNvSpPr>
          <p:nvPr>
            <p:ph type="dt" sz="half" idx="10"/>
          </p:nvPr>
        </p:nvSpPr>
        <p:spPr>
          <a:xfrm>
            <a:off x="7681644" y="6629400"/>
            <a:ext cx="4495800" cy="228600"/>
          </a:xfrm>
        </p:spPr>
        <p:txBody>
          <a:bodyPr/>
          <a:lstStyle/>
          <a:p>
            <a:r>
              <a:rPr lang="en-US"/>
              <a:t>.      NJU Graduate Student - Progress in Physics - Lecture 1                                 (116)</a:t>
            </a:r>
            <a:endParaRPr lang="en-US" dirty="0"/>
          </a:p>
        </p:txBody>
      </p:sp>
      <p:sp>
        <p:nvSpPr>
          <p:cNvPr id="5" name="Footer Placeholder 4"/>
          <p:cNvSpPr>
            <a:spLocks noGrp="1"/>
          </p:cNvSpPr>
          <p:nvPr>
            <p:ph type="ftr" sz="quarter" idx="11"/>
          </p:nvPr>
        </p:nvSpPr>
        <p:spPr/>
        <p:txBody>
          <a:bodyPr/>
          <a:lstStyle/>
          <a:p>
            <a:r>
              <a:rPr lang="en-US">
                <a:solidFill>
                  <a:schemeClr val="accent1">
                    <a:lumMod val="50000"/>
                  </a:schemeClr>
                </a:solidFill>
              </a:rPr>
              <a:t>Craig Roberts: cdroberts@nju.edu.cn  465 .. 25/04/11 ..."Strong Interactions and the Standard Model"</a:t>
            </a:r>
            <a:endParaRPr lang="en-US" i="1" dirty="0"/>
          </a:p>
        </p:txBody>
      </p:sp>
      <p:sp>
        <p:nvSpPr>
          <p:cNvPr id="6" name="Slide Number Placeholder 5"/>
          <p:cNvSpPr>
            <a:spLocks noGrp="1"/>
          </p:cNvSpPr>
          <p:nvPr>
            <p:ph type="sldNum" sz="quarter" idx="12"/>
          </p:nvPr>
        </p:nvSpPr>
        <p:spPr/>
        <p:txBody>
          <a:bodyPr/>
          <a:lstStyle/>
          <a:p>
            <a:fld id="{87034D8C-3CB4-402A-BC46-2AB14C0FE90A}" type="slidenum">
              <a:rPr lang="en-US" smtClean="0"/>
              <a:pPr/>
              <a:t>49</a:t>
            </a:fld>
            <a:endParaRPr lang="en-US"/>
          </a:p>
        </p:txBody>
      </p:sp>
      <p:sp>
        <p:nvSpPr>
          <p:cNvPr id="10" name="Rectangle 9"/>
          <p:cNvSpPr/>
          <p:nvPr/>
        </p:nvSpPr>
        <p:spPr bwMode="auto">
          <a:xfrm>
            <a:off x="6934200" y="782552"/>
            <a:ext cx="4724400" cy="666951"/>
          </a:xfrm>
          <a:prstGeom prst="rect">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GB">
              <a:latin typeface="Calibri" pitchFamily="34"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 y="1216024"/>
            <a:ext cx="4041776" cy="4041776"/>
          </a:xfrm>
          <a:prstGeom prst="rect">
            <a:avLst/>
          </a:prstGeom>
        </p:spPr>
      </p:pic>
      <p:sp>
        <p:nvSpPr>
          <p:cNvPr id="12" name="Rectangle 11"/>
          <p:cNvSpPr/>
          <p:nvPr/>
        </p:nvSpPr>
        <p:spPr bwMode="auto">
          <a:xfrm>
            <a:off x="10040814" y="5105400"/>
            <a:ext cx="1371600" cy="1524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a:latin typeface="Calibri" pitchFamily="34" charset="0"/>
            </a:endParaRPr>
          </a:p>
        </p:txBody>
      </p:sp>
      <p:sp>
        <p:nvSpPr>
          <p:cNvPr id="13" name="Text Placeholder 12">
            <a:extLst>
              <a:ext uri="{FF2B5EF4-FFF2-40B4-BE49-F238E27FC236}">
                <a16:creationId xmlns:a16="http://schemas.microsoft.com/office/drawing/2014/main" id="{3FD9BCED-B76A-497A-A360-9486119D9F94}"/>
              </a:ext>
            </a:extLst>
          </p:cNvPr>
          <p:cNvSpPr>
            <a:spLocks noGrp="1"/>
          </p:cNvSpPr>
          <p:nvPr>
            <p:ph type="body" idx="1"/>
          </p:nvPr>
        </p:nvSpPr>
        <p:spPr>
          <a:xfrm>
            <a:off x="990600" y="2906713"/>
            <a:ext cx="10363200" cy="1500187"/>
          </a:xfrm>
        </p:spPr>
        <p:txBody>
          <a:bodyPr/>
          <a:lstStyle/>
          <a:p>
            <a:endParaRPr lang="en-US" dirty="0"/>
          </a:p>
        </p:txBody>
      </p:sp>
    </p:spTree>
    <p:extLst>
      <p:ext uri="{BB962C8B-B14F-4D97-AF65-F5344CB8AC3E}">
        <p14:creationId xmlns:p14="http://schemas.microsoft.com/office/powerpoint/2010/main" val="208999761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maze with a black circle&#10;&#10;Description automatically generated">
            <a:extLst>
              <a:ext uri="{FF2B5EF4-FFF2-40B4-BE49-F238E27FC236}">
                <a16:creationId xmlns:a16="http://schemas.microsoft.com/office/drawing/2014/main" id="{FD52212A-F8A4-97DB-9C68-CDCA8A8372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34200"/>
          </a:xfrm>
          <a:prstGeom prst="rect">
            <a:avLst/>
          </a:prstGeom>
        </p:spPr>
      </p:pic>
      <p:sp>
        <p:nvSpPr>
          <p:cNvPr id="2" name="Date Placeholder 1" hidden="1">
            <a:extLst>
              <a:ext uri="{FF2B5EF4-FFF2-40B4-BE49-F238E27FC236}">
                <a16:creationId xmlns:a16="http://schemas.microsoft.com/office/drawing/2014/main" id="{B2B2BC50-53B6-44E3-8ADA-D51E115F673D}"/>
              </a:ext>
            </a:extLst>
          </p:cNvPr>
          <p:cNvSpPr>
            <a:spLocks noGrp="1"/>
          </p:cNvSpPr>
          <p:nvPr>
            <p:ph type="dt" sz="half" idx="10"/>
          </p:nvPr>
        </p:nvSpPr>
        <p:spPr/>
        <p:txBody>
          <a:bodyPr/>
          <a:lstStyle/>
          <a:p>
            <a:pPr>
              <a:spcAft>
                <a:spcPts val="600"/>
              </a:spcAft>
            </a:pPr>
            <a:r>
              <a:rPr lang="en-US"/>
              <a:t>.      NJU Graduate Student - Progress in Physics - Lecture 1                                 (116)</a:t>
            </a:r>
          </a:p>
        </p:txBody>
      </p:sp>
      <p:sp>
        <p:nvSpPr>
          <p:cNvPr id="3" name="Footer Placeholder 2">
            <a:extLst>
              <a:ext uri="{FF2B5EF4-FFF2-40B4-BE49-F238E27FC236}">
                <a16:creationId xmlns:a16="http://schemas.microsoft.com/office/drawing/2014/main" id="{65F4E8BA-E82D-4ACD-9464-0FFE58D4D668}"/>
              </a:ext>
            </a:extLst>
          </p:cNvPr>
          <p:cNvSpPr>
            <a:spLocks noGrp="1"/>
          </p:cNvSpPr>
          <p:nvPr>
            <p:ph type="ftr" sz="quarter" idx="11"/>
          </p:nvPr>
        </p:nvSpPr>
        <p:spPr>
          <a:xfrm>
            <a:off x="685800" y="6553200"/>
            <a:ext cx="7922684" cy="228600"/>
          </a:xfrm>
        </p:spPr>
        <p:txBody>
          <a:bodyPr/>
          <a:lstStyle/>
          <a:p>
            <a:pPr>
              <a:spcAft>
                <a:spcPts val="600"/>
              </a:spcAft>
            </a:pPr>
            <a:r>
              <a:rPr lang="en-US"/>
              <a:t>Craig Roberts: cdroberts@nju.edu.cn  465 .. 25/04/11 ..."Strong Interactions and the Standard Model"</a:t>
            </a:r>
            <a:endParaRPr lang="en-US" dirty="0"/>
          </a:p>
        </p:txBody>
      </p:sp>
      <p:sp>
        <p:nvSpPr>
          <p:cNvPr id="4" name="Slide Number Placeholder 3" hidden="1">
            <a:extLst>
              <a:ext uri="{FF2B5EF4-FFF2-40B4-BE49-F238E27FC236}">
                <a16:creationId xmlns:a16="http://schemas.microsoft.com/office/drawing/2014/main" id="{E064B1AE-C9BF-4AAB-B3A6-0B2090F0259C}"/>
              </a:ext>
            </a:extLst>
          </p:cNvPr>
          <p:cNvSpPr>
            <a:spLocks noGrp="1"/>
          </p:cNvSpPr>
          <p:nvPr>
            <p:ph type="sldNum" sz="quarter" idx="12"/>
          </p:nvPr>
        </p:nvSpPr>
        <p:spPr/>
        <p:txBody>
          <a:bodyPr/>
          <a:lstStyle/>
          <a:p>
            <a:pPr>
              <a:spcAft>
                <a:spcPts val="600"/>
              </a:spcAft>
            </a:pPr>
            <a:fld id="{87034D8C-3CB4-402A-BC46-2AB14C0FE90A}" type="slidenum">
              <a:rPr lang="en-US" smtClean="0"/>
              <a:pPr>
                <a:spcAft>
                  <a:spcPts val="600"/>
                </a:spcAft>
              </a:pPr>
              <a:t>5</a:t>
            </a:fld>
            <a:endParaRPr lang="en-US"/>
          </a:p>
        </p:txBody>
      </p:sp>
    </p:spTree>
    <p:extLst>
      <p:ext uri="{BB962C8B-B14F-4D97-AF65-F5344CB8AC3E}">
        <p14:creationId xmlns:p14="http://schemas.microsoft.com/office/powerpoint/2010/main" val="321441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C4D21-E92F-6950-0DF8-3362A217655F}"/>
              </a:ext>
            </a:extLst>
          </p:cNvPr>
          <p:cNvSpPr>
            <a:spLocks noGrp="1"/>
          </p:cNvSpPr>
          <p:nvPr>
            <p:ph type="title"/>
          </p:nvPr>
        </p:nvSpPr>
        <p:spPr/>
        <p:txBody>
          <a:bodyPr/>
          <a:lstStyle/>
          <a:p>
            <a:r>
              <a:rPr lang="en-AU" sz="3200" b="0" i="1" dirty="0">
                <a:ln w="0"/>
                <a:solidFill>
                  <a:schemeClr val="accent1"/>
                </a:solidFill>
                <a:effectLst>
                  <a:outerShdw blurRad="38100" dist="25400" dir="5400000" algn="ctr" rotWithShape="0">
                    <a:srgbClr val="6E747A">
                      <a:alpha val="43000"/>
                    </a:srgbClr>
                  </a:outerShdw>
                </a:effectLst>
              </a:rPr>
              <a:t>Basic Questions in Nature … </a:t>
            </a:r>
          </a:p>
        </p:txBody>
      </p:sp>
      <p:pic>
        <p:nvPicPr>
          <p:cNvPr id="8" name="Content Placeholder 7" descr="A person wearing a suit and a hat&#10;&#10;Description automatically generated">
            <a:extLst>
              <a:ext uri="{FF2B5EF4-FFF2-40B4-BE49-F238E27FC236}">
                <a16:creationId xmlns:a16="http://schemas.microsoft.com/office/drawing/2014/main" id="{88F37108-3D58-B7DC-DE7D-C75A15F8B1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59115" y="1600200"/>
            <a:ext cx="4473769" cy="4525963"/>
          </a:xfrm>
        </p:spPr>
      </p:pic>
      <p:sp>
        <p:nvSpPr>
          <p:cNvPr id="4" name="Date Placeholder 3">
            <a:extLst>
              <a:ext uri="{FF2B5EF4-FFF2-40B4-BE49-F238E27FC236}">
                <a16:creationId xmlns:a16="http://schemas.microsoft.com/office/drawing/2014/main" id="{DE273DF7-9F68-2E05-5B65-08BAB82C0CF8}"/>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0EBE46D2-5772-D276-E736-CA9AA524C216}"/>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102A0CAF-002E-E234-A589-A5908C09A3F9}"/>
              </a:ext>
            </a:extLst>
          </p:cNvPr>
          <p:cNvSpPr>
            <a:spLocks noGrp="1"/>
          </p:cNvSpPr>
          <p:nvPr>
            <p:ph type="sldNum" sz="quarter" idx="12"/>
          </p:nvPr>
        </p:nvSpPr>
        <p:spPr/>
        <p:txBody>
          <a:bodyPr/>
          <a:lstStyle/>
          <a:p>
            <a:fld id="{87034D8C-3CB4-402A-BC46-2AB14C0FE90A}" type="slidenum">
              <a:rPr lang="en-US" smtClean="0"/>
              <a:pPr/>
              <a:t>50</a:t>
            </a:fld>
            <a:endParaRPr lang="en-US"/>
          </a:p>
        </p:txBody>
      </p:sp>
    </p:spTree>
    <p:extLst>
      <p:ext uri="{BB962C8B-B14F-4D97-AF65-F5344CB8AC3E}">
        <p14:creationId xmlns:p14="http://schemas.microsoft.com/office/powerpoint/2010/main" val="3283598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7" descr="A person wearing a suit and a hat&#10;&#10;Description automatically generated">
            <a:extLst>
              <a:ext uri="{FF2B5EF4-FFF2-40B4-BE49-F238E27FC236}">
                <a16:creationId xmlns:a16="http://schemas.microsoft.com/office/drawing/2014/main" id="{336748CE-9F91-3754-538F-FD417AA3AD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859115" y="1600200"/>
            <a:ext cx="4473769" cy="4525963"/>
          </a:xfrm>
          <a:prstGeom prst="rect">
            <a:avLst/>
          </a:prstGeom>
          <a:noFill/>
          <a:ln w="9525">
            <a:noFill/>
            <a:miter lim="800000"/>
            <a:headEnd/>
            <a:tailEnd/>
          </a:ln>
          <a:effectLst/>
        </p:spPr>
      </p:pic>
      <p:sp>
        <p:nvSpPr>
          <p:cNvPr id="2" name="Title 1">
            <a:extLst>
              <a:ext uri="{FF2B5EF4-FFF2-40B4-BE49-F238E27FC236}">
                <a16:creationId xmlns:a16="http://schemas.microsoft.com/office/drawing/2014/main" id="{3FBC4D21-E92F-6950-0DF8-3362A217655F}"/>
              </a:ext>
            </a:extLst>
          </p:cNvPr>
          <p:cNvSpPr>
            <a:spLocks noGrp="1"/>
          </p:cNvSpPr>
          <p:nvPr>
            <p:ph type="title"/>
          </p:nvPr>
        </p:nvSpPr>
        <p:spPr>
          <a:xfrm>
            <a:off x="609600" y="228600"/>
            <a:ext cx="11582400" cy="1143000"/>
          </a:xfrm>
        </p:spPr>
        <p:txBody>
          <a:bodyPr/>
          <a:lstStyle/>
          <a:p>
            <a:r>
              <a:rPr lang="en-AU" sz="3200" b="0" i="1" dirty="0">
                <a:ln w="0"/>
                <a:solidFill>
                  <a:schemeClr val="accent1"/>
                </a:solidFill>
                <a:effectLst>
                  <a:outerShdw blurRad="38100" dist="25400" dir="5400000" algn="ctr" rotWithShape="0">
                    <a:srgbClr val="6E747A">
                      <a:alpha val="43000"/>
                    </a:srgbClr>
                  </a:outerShdw>
                </a:effectLst>
              </a:rPr>
              <a:t>Basic Questions in Nature …</a:t>
            </a:r>
            <a:br>
              <a:rPr lang="en-AU" sz="3200" b="0" i="1" dirty="0">
                <a:ln w="0"/>
                <a:solidFill>
                  <a:schemeClr val="accent1"/>
                </a:solidFill>
                <a:effectLst>
                  <a:outerShdw blurRad="38100" dist="25400" dir="5400000" algn="ctr" rotWithShape="0">
                    <a:srgbClr val="6E747A">
                      <a:alpha val="43000"/>
                    </a:srgbClr>
                  </a:outerShdw>
                </a:effectLst>
              </a:rPr>
            </a:br>
            <a:r>
              <a:rPr lang="en-AU" sz="3200" b="0" i="1" dirty="0">
                <a:ln w="0"/>
                <a:solidFill>
                  <a:schemeClr val="accent1"/>
                </a:solidFill>
                <a:effectLst>
                  <a:outerShdw blurRad="38100" dist="25400" dir="5400000" algn="ctr" rotWithShape="0">
                    <a:srgbClr val="6E747A">
                      <a:alpha val="43000"/>
                    </a:srgbClr>
                  </a:outerShdw>
                </a:effectLst>
              </a:rPr>
              <a:t>that insightful physics might answer in foreseeable future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CC2A25-08A0-E1E0-7878-D76D9E23345B}"/>
                  </a:ext>
                </a:extLst>
              </p:cNvPr>
              <p:cNvSpPr>
                <a:spLocks noGrp="1"/>
              </p:cNvSpPr>
              <p:nvPr>
                <p:ph idx="1"/>
              </p:nvPr>
            </p:nvSpPr>
            <p:spPr>
              <a:xfrm>
                <a:off x="609600" y="1600200"/>
                <a:ext cx="11125200" cy="4525963"/>
              </a:xfrm>
            </p:spPr>
            <p:txBody>
              <a:bodyPr/>
              <a:lstStyle/>
              <a:p>
                <a:r>
                  <a:rPr lang="en-AU" sz="3200" dirty="0">
                    <a:solidFill>
                      <a:schemeClr val="accent1">
                        <a:lumMod val="75000"/>
                      </a:schemeClr>
                    </a:solidFill>
                  </a:rPr>
                  <a:t>What is the origin of the nuclear-physics mass scale </a:t>
                </a:r>
              </a:p>
              <a:p>
                <a:pPr marL="0" indent="0">
                  <a:buNone/>
                </a:pPr>
                <a:r>
                  <a:rPr lang="en-AU" sz="3200" dirty="0">
                    <a:solidFill>
                      <a:schemeClr val="accent1">
                        <a:lumMod val="75000"/>
                      </a:schemeClr>
                    </a:solidFill>
                  </a:rPr>
                  <a:t>           </a:t>
                </a:r>
                <a14:m>
                  <m:oMath xmlns:m="http://schemas.openxmlformats.org/officeDocument/2006/math">
                    <m:sSub>
                      <m:sSubPr>
                        <m:ctrlPr>
                          <a:rPr lang="en-AU" sz="3200" b="0" i="1" smtClean="0">
                            <a:solidFill>
                              <a:schemeClr val="accent1">
                                <a:lumMod val="75000"/>
                              </a:schemeClr>
                            </a:solidFill>
                            <a:latin typeface="Cambria Math" panose="02040503050406030204" pitchFamily="18" charset="0"/>
                          </a:rPr>
                        </m:ctrlPr>
                      </m:sSubPr>
                      <m:e>
                        <m:r>
                          <a:rPr lang="en-AU" sz="3200" b="0" i="1" smtClean="0">
                            <a:solidFill>
                              <a:schemeClr val="accent1">
                                <a:lumMod val="75000"/>
                              </a:schemeClr>
                            </a:solidFill>
                            <a:latin typeface="Cambria Math" panose="02040503050406030204" pitchFamily="18" charset="0"/>
                          </a:rPr>
                          <m:t>𝑚</m:t>
                        </m:r>
                      </m:e>
                      <m:sub>
                        <m:r>
                          <a:rPr lang="en-AU" sz="3200" b="0" i="1" smtClean="0">
                            <a:solidFill>
                              <a:schemeClr val="accent1">
                                <a:lumMod val="75000"/>
                              </a:schemeClr>
                            </a:solidFill>
                            <a:latin typeface="Cambria Math" panose="02040503050406030204" pitchFamily="18" charset="0"/>
                          </a:rPr>
                          <m:t>𝑝</m:t>
                        </m:r>
                      </m:sub>
                    </m:sSub>
                    <m:r>
                      <a:rPr lang="en-AU" sz="3200" b="0" i="1" smtClean="0">
                        <a:solidFill>
                          <a:schemeClr val="accent1">
                            <a:lumMod val="75000"/>
                          </a:schemeClr>
                        </a:solidFill>
                        <a:latin typeface="Cambria Math" panose="02040503050406030204" pitchFamily="18" charset="0"/>
                      </a:rPr>
                      <m:t>=</m:t>
                    </m:r>
                  </m:oMath>
                </a14:m>
                <a:r>
                  <a:rPr lang="en-AU" sz="3200" dirty="0">
                    <a:solidFill>
                      <a:schemeClr val="accent1">
                        <a:lumMod val="75000"/>
                      </a:schemeClr>
                    </a:solidFill>
                  </a:rPr>
                  <a:t> proton mass</a:t>
                </a:r>
                <a14:m>
                  <m:oMath xmlns:m="http://schemas.openxmlformats.org/officeDocument/2006/math">
                    <m:r>
                      <a:rPr lang="en-AU" sz="3200" b="0" i="0" smtClean="0">
                        <a:solidFill>
                          <a:schemeClr val="accent1">
                            <a:lumMod val="75000"/>
                          </a:schemeClr>
                        </a:solidFill>
                        <a:latin typeface="Cambria Math" panose="02040503050406030204" pitchFamily="18" charset="0"/>
                      </a:rPr>
                      <m:t> </m:t>
                    </m:r>
                    <m:r>
                      <a:rPr lang="en-AU" sz="3200" b="0" i="1" smtClean="0">
                        <a:solidFill>
                          <a:schemeClr val="accent1">
                            <a:lumMod val="75000"/>
                          </a:schemeClr>
                        </a:solidFill>
                        <a:latin typeface="Cambria Math" panose="02040503050406030204" pitchFamily="18" charset="0"/>
                      </a:rPr>
                      <m:t>≈1</m:t>
                    </m:r>
                  </m:oMath>
                </a14:m>
                <a:r>
                  <a:rPr lang="en-AU" sz="3200" dirty="0">
                    <a:solidFill>
                      <a:schemeClr val="accent1">
                        <a:lumMod val="75000"/>
                      </a:schemeClr>
                    </a:solidFill>
                  </a:rPr>
                  <a:t>GeV </a:t>
                </a:r>
              </a:p>
              <a:p>
                <a:pPr marL="0" indent="0">
                  <a:buNone/>
                </a:pPr>
                <a:r>
                  <a:rPr lang="en-AU" sz="3200" dirty="0">
                    <a:solidFill>
                      <a:schemeClr val="accent1">
                        <a:lumMod val="75000"/>
                      </a:schemeClr>
                    </a:solidFill>
                  </a:rPr>
                  <a:t>    that characterises all visible matter?</a:t>
                </a:r>
              </a:p>
              <a:p>
                <a:r>
                  <a:rPr lang="en-AU" sz="3200" dirty="0">
                    <a:solidFill>
                      <a:schemeClr val="accent1">
                        <a:lumMod val="75000"/>
                      </a:schemeClr>
                    </a:solidFill>
                  </a:rPr>
                  <a:t>Whatever it is, why is the pion seemingly oblivious: </a:t>
                </a:r>
                <a14:m>
                  <m:oMath xmlns:m="http://schemas.openxmlformats.org/officeDocument/2006/math">
                    <m:sSub>
                      <m:sSubPr>
                        <m:ctrlPr>
                          <a:rPr lang="en-AU" sz="3200" b="0" i="1" smtClean="0">
                            <a:solidFill>
                              <a:schemeClr val="accent1">
                                <a:lumMod val="75000"/>
                              </a:schemeClr>
                            </a:solidFill>
                            <a:latin typeface="Cambria Math" panose="02040503050406030204" pitchFamily="18" charset="0"/>
                          </a:rPr>
                        </m:ctrlPr>
                      </m:sSubPr>
                      <m:e>
                        <m:r>
                          <a:rPr lang="en-AU" sz="3200" b="0" i="1" smtClean="0">
                            <a:solidFill>
                              <a:schemeClr val="accent1">
                                <a:lumMod val="75000"/>
                              </a:schemeClr>
                            </a:solidFill>
                            <a:latin typeface="Cambria Math" panose="02040503050406030204" pitchFamily="18" charset="0"/>
                          </a:rPr>
                          <m:t>𝑚</m:t>
                        </m:r>
                      </m:e>
                      <m:sub>
                        <m:r>
                          <a:rPr lang="en-AU" sz="3200" b="0" i="1" smtClean="0">
                            <a:solidFill>
                              <a:schemeClr val="accent1">
                                <a:lumMod val="75000"/>
                              </a:schemeClr>
                            </a:solidFill>
                            <a:latin typeface="Cambria Math" panose="02040503050406030204" pitchFamily="18" charset="0"/>
                          </a:rPr>
                          <m:t>𝜋</m:t>
                        </m:r>
                      </m:sub>
                    </m:sSub>
                    <m:r>
                      <a:rPr lang="en-AU" sz="3200" b="0" i="1" smtClean="0">
                        <a:solidFill>
                          <a:schemeClr val="accent1">
                            <a:lumMod val="75000"/>
                          </a:schemeClr>
                        </a:solidFill>
                        <a:latin typeface="Cambria Math" panose="02040503050406030204" pitchFamily="18" charset="0"/>
                      </a:rPr>
                      <m:t>≈</m:t>
                    </m:r>
                    <m:f>
                      <m:fPr>
                        <m:ctrlPr>
                          <a:rPr lang="en-AU" sz="3200" b="0" i="1" smtClean="0">
                            <a:solidFill>
                              <a:schemeClr val="accent1">
                                <a:lumMod val="75000"/>
                              </a:schemeClr>
                            </a:solidFill>
                            <a:latin typeface="Cambria Math" panose="02040503050406030204" pitchFamily="18" charset="0"/>
                          </a:rPr>
                        </m:ctrlPr>
                      </m:fPr>
                      <m:num>
                        <m:r>
                          <a:rPr lang="en-AU" sz="3200" b="0" i="1" smtClean="0">
                            <a:solidFill>
                              <a:schemeClr val="accent1">
                                <a:lumMod val="75000"/>
                              </a:schemeClr>
                            </a:solidFill>
                            <a:latin typeface="Cambria Math" panose="02040503050406030204" pitchFamily="18" charset="0"/>
                          </a:rPr>
                          <m:t>1</m:t>
                        </m:r>
                      </m:num>
                      <m:den>
                        <m:r>
                          <a:rPr lang="en-AU" sz="3200" b="0" i="1" smtClean="0">
                            <a:solidFill>
                              <a:schemeClr val="accent1">
                                <a:lumMod val="75000"/>
                              </a:schemeClr>
                            </a:solidFill>
                            <a:latin typeface="Cambria Math" panose="02040503050406030204" pitchFamily="18" charset="0"/>
                          </a:rPr>
                          <m:t>7</m:t>
                        </m:r>
                      </m:den>
                    </m:f>
                    <m:sSub>
                      <m:sSubPr>
                        <m:ctrlPr>
                          <a:rPr lang="en-AU" sz="3200" b="0" i="1" smtClean="0">
                            <a:solidFill>
                              <a:schemeClr val="accent1">
                                <a:lumMod val="75000"/>
                              </a:schemeClr>
                            </a:solidFill>
                            <a:latin typeface="Cambria Math" panose="02040503050406030204" pitchFamily="18" charset="0"/>
                          </a:rPr>
                        </m:ctrlPr>
                      </m:sSubPr>
                      <m:e>
                        <m:r>
                          <a:rPr lang="en-AU" sz="3200" b="0" i="1" smtClean="0">
                            <a:solidFill>
                              <a:schemeClr val="accent1">
                                <a:lumMod val="75000"/>
                              </a:schemeClr>
                            </a:solidFill>
                            <a:latin typeface="Cambria Math" panose="02040503050406030204" pitchFamily="18" charset="0"/>
                          </a:rPr>
                          <m:t>𝑚</m:t>
                        </m:r>
                      </m:e>
                      <m:sub>
                        <m:r>
                          <a:rPr lang="en-AU" sz="3200" b="0" i="1" smtClean="0">
                            <a:solidFill>
                              <a:schemeClr val="accent1">
                                <a:lumMod val="75000"/>
                              </a:schemeClr>
                            </a:solidFill>
                            <a:latin typeface="Cambria Math" panose="02040503050406030204" pitchFamily="18" charset="0"/>
                          </a:rPr>
                          <m:t>𝑝</m:t>
                        </m:r>
                      </m:sub>
                    </m:sSub>
                  </m:oMath>
                </a14:m>
                <a:r>
                  <a:rPr lang="en-AU" sz="3200" dirty="0">
                    <a:solidFill>
                      <a:schemeClr val="accent1">
                        <a:lumMod val="75000"/>
                      </a:schemeClr>
                    </a:solidFill>
                  </a:rPr>
                  <a:t>?</a:t>
                </a:r>
              </a:p>
              <a:p>
                <a:r>
                  <a:rPr lang="en-AU" sz="3200" dirty="0">
                    <a:solidFill>
                      <a:schemeClr val="accent1">
                        <a:lumMod val="75000"/>
                      </a:schemeClr>
                    </a:solidFill>
                  </a:rPr>
                  <a:t>How is this phenomenon expressed in measurable quantities?</a:t>
                </a:r>
              </a:p>
              <a:p>
                <a:pPr lvl="1">
                  <a:buFont typeface="Wingdings" panose="05000000000000000000" pitchFamily="2" charset="2"/>
                  <a:buChar char="ü"/>
                </a:pPr>
                <a:r>
                  <a:rPr lang="en-AU" sz="3200" dirty="0">
                    <a:solidFill>
                      <a:schemeClr val="accent1">
                        <a:lumMod val="75000"/>
                      </a:schemeClr>
                    </a:solidFill>
                  </a:rPr>
                  <a:t> The expressions are (almost) certainly system specific!</a:t>
                </a:r>
              </a:p>
              <a:p>
                <a:pPr>
                  <a:buFont typeface="Wingdings" panose="05000000000000000000" pitchFamily="2" charset="2"/>
                  <a:buChar char="ü"/>
                </a:pPr>
                <a:r>
                  <a:rPr lang="en-AU" sz="3200" u="sng" dirty="0">
                    <a:solidFill>
                      <a:schemeClr val="accent1">
                        <a:lumMod val="75000"/>
                      </a:schemeClr>
                    </a:solidFill>
                  </a:rPr>
                  <a:t>Answers</a:t>
                </a:r>
                <a:r>
                  <a:rPr lang="en-AU" sz="3200" dirty="0">
                    <a:solidFill>
                      <a:schemeClr val="accent1">
                        <a:lumMod val="75000"/>
                      </a:schemeClr>
                    </a:solidFill>
                  </a:rPr>
                  <a:t> should be frame and scale invariant</a:t>
                </a:r>
              </a:p>
              <a:p>
                <a:pPr lvl="1">
                  <a:buFont typeface="Wingdings" panose="05000000000000000000" pitchFamily="2" charset="2"/>
                  <a:buChar char="ü"/>
                </a:pPr>
                <a:endParaRPr lang="en-AU" sz="3200" dirty="0">
                  <a:solidFill>
                    <a:schemeClr val="accent1">
                      <a:lumMod val="75000"/>
                    </a:schemeClr>
                  </a:solidFill>
                </a:endParaRPr>
              </a:p>
            </p:txBody>
          </p:sp>
        </mc:Choice>
        <mc:Fallback xmlns="">
          <p:sp>
            <p:nvSpPr>
              <p:cNvPr id="3" name="Content Placeholder 2">
                <a:extLst>
                  <a:ext uri="{FF2B5EF4-FFF2-40B4-BE49-F238E27FC236}">
                    <a16:creationId xmlns:a16="http://schemas.microsoft.com/office/drawing/2014/main" id="{C3CC2A25-08A0-E1E0-7878-D76D9E23345B}"/>
                  </a:ext>
                </a:extLst>
              </p:cNvPr>
              <p:cNvSpPr>
                <a:spLocks noGrp="1" noRot="1" noChangeAspect="1" noMove="1" noResize="1" noEditPoints="1" noAdjustHandles="1" noChangeArrowheads="1" noChangeShapeType="1" noTextEdit="1"/>
              </p:cNvSpPr>
              <p:nvPr>
                <p:ph idx="1"/>
              </p:nvPr>
            </p:nvSpPr>
            <p:spPr>
              <a:xfrm>
                <a:off x="609600" y="1600200"/>
                <a:ext cx="11125200" cy="4525963"/>
              </a:xfrm>
              <a:blipFill>
                <a:blip r:embed="rId3"/>
                <a:stretch>
                  <a:fillRect l="-1205" t="-1752" r="-1315" b="-1078"/>
                </a:stretch>
              </a:blipFill>
            </p:spPr>
            <p:txBody>
              <a:bodyPr/>
              <a:lstStyle/>
              <a:p>
                <a:r>
                  <a:rPr lang="en-AU">
                    <a:noFill/>
                  </a:rPr>
                  <a:t> </a:t>
                </a:r>
              </a:p>
            </p:txBody>
          </p:sp>
        </mc:Fallback>
      </mc:AlternateContent>
      <p:sp>
        <p:nvSpPr>
          <p:cNvPr id="4" name="Date Placeholder 3">
            <a:extLst>
              <a:ext uri="{FF2B5EF4-FFF2-40B4-BE49-F238E27FC236}">
                <a16:creationId xmlns:a16="http://schemas.microsoft.com/office/drawing/2014/main" id="{DE273DF7-9F68-2E05-5B65-08BAB82C0CF8}"/>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0EBE46D2-5772-D276-E736-CA9AA524C216}"/>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102A0CAF-002E-E234-A589-A5908C09A3F9}"/>
              </a:ext>
            </a:extLst>
          </p:cNvPr>
          <p:cNvSpPr>
            <a:spLocks noGrp="1"/>
          </p:cNvSpPr>
          <p:nvPr>
            <p:ph type="sldNum" sz="quarter" idx="12"/>
          </p:nvPr>
        </p:nvSpPr>
        <p:spPr/>
        <p:txBody>
          <a:bodyPr/>
          <a:lstStyle/>
          <a:p>
            <a:fld id="{87034D8C-3CB4-402A-BC46-2AB14C0FE90A}" type="slidenum">
              <a:rPr lang="en-US" smtClean="0"/>
              <a:pPr/>
              <a:t>51</a:t>
            </a:fld>
            <a:endParaRPr lang="en-US"/>
          </a:p>
        </p:txBody>
      </p:sp>
    </p:spTree>
    <p:extLst>
      <p:ext uri="{BB962C8B-B14F-4D97-AF65-F5344CB8AC3E}">
        <p14:creationId xmlns:p14="http://schemas.microsoft.com/office/powerpoint/2010/main" val="446936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42"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anim calcmode="lin" valueType="num">
                                      <p:cBhvr>
                                        <p:cTn id="1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anim calcmode="lin" valueType="num">
                                      <p:cBhvr>
                                        <p:cTn id="16"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1000"/>
                                        <p:tgtEl>
                                          <p:spTgt spid="3">
                                            <p:txEl>
                                              <p:pRg st="2" end="2"/>
                                            </p:txEl>
                                          </p:spTgt>
                                        </p:tgtEl>
                                      </p:cBhvr>
                                    </p:animEffect>
                                    <p:anim calcmode="lin" valueType="num">
                                      <p:cBhvr>
                                        <p:cTn id="21"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1000"/>
                                        <p:tgtEl>
                                          <p:spTgt spid="3">
                                            <p:txEl>
                                              <p:pRg st="3" end="3"/>
                                            </p:txEl>
                                          </p:spTgt>
                                        </p:tgtEl>
                                      </p:cBhvr>
                                    </p:animEffect>
                                    <p:anim calcmode="lin" valueType="num">
                                      <p:cBhvr>
                                        <p:cTn id="2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1000"/>
                                        <p:tgtEl>
                                          <p:spTgt spid="3">
                                            <p:txEl>
                                              <p:pRg st="4" end="4"/>
                                            </p:txEl>
                                          </p:spTgt>
                                        </p:tgtEl>
                                      </p:cBhvr>
                                    </p:animEffect>
                                    <p:anim calcmode="lin" valueType="num">
                                      <p:cBhvr>
                                        <p:cTn id="3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1000"/>
                                        <p:tgtEl>
                                          <p:spTgt spid="3">
                                            <p:txEl>
                                              <p:pRg st="5" end="5"/>
                                            </p:txEl>
                                          </p:spTgt>
                                        </p:tgtEl>
                                      </p:cBhvr>
                                    </p:animEffect>
                                    <p:anim calcmode="lin" valueType="num">
                                      <p:cBhvr>
                                        <p:cTn id="4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animEffect transition="in" filter="fade">
                                      <p:cBhvr>
                                        <p:cTn id="46" dur="1000"/>
                                        <p:tgtEl>
                                          <p:spTgt spid="3">
                                            <p:txEl>
                                              <p:pRg st="6" end="6"/>
                                            </p:txEl>
                                          </p:spTgt>
                                        </p:tgtEl>
                                      </p:cBhvr>
                                    </p:animEffect>
                                    <p:anim calcmode="lin" valueType="num">
                                      <p:cBhvr>
                                        <p:cTn id="4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EBCA4C-51A7-477F-A3F6-1FE05857A76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73385" y="2474595"/>
            <a:ext cx="9769031" cy="1130300"/>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3921160D-47AC-4D93-A591-67C22168B3E3}"/>
              </a:ext>
            </a:extLst>
          </p:cNvPr>
          <p:cNvSpPr>
            <a:spLocks noGrp="1"/>
          </p:cNvSpPr>
          <p:nvPr>
            <p:ph type="title"/>
          </p:nvPr>
        </p:nvSpPr>
        <p:spPr>
          <a:xfrm>
            <a:off x="963084" y="4810125"/>
            <a:ext cx="10363200" cy="1362075"/>
          </a:xfrm>
        </p:spPr>
        <p:txBody>
          <a:bodyPr/>
          <a:lstStyle/>
          <a:p>
            <a:pPr algn="ctr"/>
            <a:r>
              <a:rPr lang="en-GB" sz="6000" b="0" dirty="0">
                <a:ln w="0"/>
                <a:solidFill>
                  <a:schemeClr val="accent1"/>
                </a:solidFill>
                <a:effectLst>
                  <a:outerShdw blurRad="38100" dist="25400" dir="5400000" algn="ctr" rotWithShape="0">
                    <a:srgbClr val="6E747A">
                      <a:alpha val="43000"/>
                    </a:srgbClr>
                  </a:outerShdw>
                </a:effectLst>
              </a:rPr>
              <a:t>QCD’s scale anomaly</a:t>
            </a:r>
            <a:endParaRPr lang="en-US" sz="4800" b="0" dirty="0">
              <a:ln w="0"/>
              <a:solidFill>
                <a:schemeClr val="accent1"/>
              </a:solidFill>
              <a:effectLst>
                <a:outerShdw blurRad="38100" dist="25400" dir="5400000" algn="ctr" rotWithShape="0">
                  <a:srgbClr val="6E747A">
                    <a:alpha val="43000"/>
                  </a:srgbClr>
                </a:outerShdw>
              </a:effectLst>
            </a:endParaRPr>
          </a:p>
        </p:txBody>
      </p:sp>
      <p:sp>
        <p:nvSpPr>
          <p:cNvPr id="3" name="Text Placeholder 2">
            <a:extLst>
              <a:ext uri="{FF2B5EF4-FFF2-40B4-BE49-F238E27FC236}">
                <a16:creationId xmlns:a16="http://schemas.microsoft.com/office/drawing/2014/main" id="{6C8C9D31-0D0A-447C-9FB0-96228E1B387B}"/>
              </a:ext>
            </a:extLst>
          </p:cNvPr>
          <p:cNvSpPr>
            <a:spLocks noGrp="1"/>
          </p:cNvSpPr>
          <p:nvPr>
            <p:ph type="body" idx="1"/>
          </p:nvPr>
        </p:nvSpPr>
        <p:spPr>
          <a:xfrm>
            <a:off x="876301" y="3787012"/>
            <a:ext cx="10363200" cy="1055687"/>
          </a:xfrm>
        </p:spPr>
        <p:txBody>
          <a:bodyPr/>
          <a:lstStyle/>
          <a:p>
            <a:pPr algn="ctr"/>
            <a:r>
              <a:rPr lang="en-GB" sz="2800" i="1" dirty="0">
                <a:ln w="0"/>
                <a:solidFill>
                  <a:schemeClr val="accent1"/>
                </a:solidFill>
                <a:effectLst>
                  <a:outerShdw blurRad="38100" dist="25400" dir="5400000" algn="ctr" rotWithShape="0">
                    <a:srgbClr val="6E747A">
                      <a:alpha val="43000"/>
                    </a:srgbClr>
                  </a:outerShdw>
                </a:effectLst>
              </a:rPr>
              <a:t>Prima Facie</a:t>
            </a:r>
            <a:r>
              <a:rPr lang="en-GB" sz="2800" dirty="0">
                <a:ln w="0"/>
                <a:solidFill>
                  <a:schemeClr val="accent1"/>
                </a:solidFill>
                <a:effectLst>
                  <a:outerShdw blurRad="38100" dist="25400" dir="5400000" algn="ctr" rotWithShape="0">
                    <a:srgbClr val="6E747A">
                      <a:alpha val="43000"/>
                    </a:srgbClr>
                  </a:outerShdw>
                </a:effectLst>
              </a:rPr>
              <a:t>, the QCD Lagrangian </a:t>
            </a:r>
          </a:p>
          <a:p>
            <a:pPr algn="ctr">
              <a:spcBef>
                <a:spcPts val="0"/>
              </a:spcBef>
            </a:pPr>
            <a:r>
              <a:rPr lang="en-GB" sz="2800" dirty="0">
                <a:ln w="0"/>
                <a:solidFill>
                  <a:schemeClr val="accent1"/>
                </a:solidFill>
                <a:effectLst>
                  <a:outerShdw blurRad="38100" dist="25400" dir="5400000" algn="ctr" rotWithShape="0">
                    <a:srgbClr val="6E747A">
                      <a:alpha val="43000"/>
                    </a:srgbClr>
                  </a:outerShdw>
                </a:effectLst>
              </a:rPr>
              <a:t>CANNOT support a nonzero value of this expectation value.</a:t>
            </a:r>
            <a:endParaRPr lang="en-US" sz="2800" dirty="0"/>
          </a:p>
        </p:txBody>
      </p:sp>
      <p:sp>
        <p:nvSpPr>
          <p:cNvPr id="4" name="Date Placeholder 3">
            <a:extLst>
              <a:ext uri="{FF2B5EF4-FFF2-40B4-BE49-F238E27FC236}">
                <a16:creationId xmlns:a16="http://schemas.microsoft.com/office/drawing/2014/main" id="{7D74CC90-94C2-4CD0-9F5E-3F63ADE70458}"/>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967702EF-A918-4A63-9E34-9BD55EA0F871}"/>
              </a:ext>
            </a:extLst>
          </p:cNvPr>
          <p:cNvSpPr>
            <a:spLocks noGrp="1"/>
          </p:cNvSpPr>
          <p:nvPr>
            <p:ph type="ftr" sz="quarter" idx="11"/>
          </p:nvPr>
        </p:nvSpPr>
        <p:spPr/>
        <p:txBody>
          <a:bodyPr/>
          <a:lstStyle/>
          <a:p>
            <a:r>
              <a:rPr lang="en-US"/>
              <a:t>Craig Roberts: cdroberts@nju.edu.cn  465 .. 25/04/11 ..."Strong Interactions and the Standard Model"</a:t>
            </a:r>
          </a:p>
        </p:txBody>
      </p:sp>
      <p:sp>
        <p:nvSpPr>
          <p:cNvPr id="6" name="Slide Number Placeholder 5">
            <a:extLst>
              <a:ext uri="{FF2B5EF4-FFF2-40B4-BE49-F238E27FC236}">
                <a16:creationId xmlns:a16="http://schemas.microsoft.com/office/drawing/2014/main" id="{2AE5810D-2A0A-4680-9019-24EFC7EFBBA5}"/>
              </a:ext>
            </a:extLst>
          </p:cNvPr>
          <p:cNvSpPr>
            <a:spLocks noGrp="1"/>
          </p:cNvSpPr>
          <p:nvPr>
            <p:ph type="sldNum" sz="quarter" idx="12"/>
          </p:nvPr>
        </p:nvSpPr>
        <p:spPr/>
        <p:txBody>
          <a:bodyPr/>
          <a:lstStyle/>
          <a:p>
            <a:fld id="{87034D8C-3CB4-402A-BC46-2AB14C0FE90A}" type="slidenum">
              <a:rPr lang="en-US" smtClean="0"/>
              <a:pPr/>
              <a:t>52</a:t>
            </a:fld>
            <a:endParaRPr lang="en-US"/>
          </a:p>
        </p:txBody>
      </p:sp>
      <p:pic>
        <p:nvPicPr>
          <p:cNvPr id="9" name="Picture 8" descr="A picture containing text, clipart&#10;&#10;Description automatically generated">
            <a:extLst>
              <a:ext uri="{FF2B5EF4-FFF2-40B4-BE49-F238E27FC236}">
                <a16:creationId xmlns:a16="http://schemas.microsoft.com/office/drawing/2014/main" id="{D64166B7-9F82-4F38-9434-76719F1EF3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4970" y="1231900"/>
            <a:ext cx="5082059" cy="9654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85064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BD1A1-792B-4242-A84F-8B4582ABB361}"/>
              </a:ext>
            </a:extLst>
          </p:cNvPr>
          <p:cNvSpPr>
            <a:spLocks noGrp="1"/>
          </p:cNvSpPr>
          <p:nvPr>
            <p:ph type="title"/>
          </p:nvPr>
        </p:nvSpPr>
        <p:spPr/>
        <p:txBody>
          <a:bodyPr/>
          <a:lstStyle/>
          <a:p>
            <a:r>
              <a:rPr lang="en-GB" sz="2800" dirty="0"/>
              <a:t>Strong Interactions in the Standard Model</a:t>
            </a:r>
            <a:endParaRPr lang="en-US" sz="2800" dirty="0"/>
          </a:p>
        </p:txBody>
      </p:sp>
      <p:sp>
        <p:nvSpPr>
          <p:cNvPr id="3" name="Content Placeholder 2">
            <a:extLst>
              <a:ext uri="{FF2B5EF4-FFF2-40B4-BE49-F238E27FC236}">
                <a16:creationId xmlns:a16="http://schemas.microsoft.com/office/drawing/2014/main" id="{5C090E92-FC7A-4DD5-8FDF-A1AD1E625BE9}"/>
              </a:ext>
            </a:extLst>
          </p:cNvPr>
          <p:cNvSpPr>
            <a:spLocks noGrp="1"/>
          </p:cNvSpPr>
          <p:nvPr>
            <p:ph idx="1"/>
          </p:nvPr>
        </p:nvSpPr>
        <p:spPr>
          <a:xfrm>
            <a:off x="609600" y="1722437"/>
            <a:ext cx="10972800" cy="4525963"/>
          </a:xfrm>
        </p:spPr>
        <p:txBody>
          <a:bodyPr/>
          <a:lstStyle/>
          <a:p>
            <a:r>
              <a:rPr lang="en-GB" dirty="0"/>
              <a:t>Only apparent scale in chromodynamics is mass of the quark field</a:t>
            </a:r>
          </a:p>
          <a:p>
            <a:r>
              <a:rPr lang="en-GB" dirty="0"/>
              <a:t>Quark mass is generated by Higgs boson couplings into QCD</a:t>
            </a:r>
          </a:p>
          <a:p>
            <a:r>
              <a:rPr lang="en-GB" dirty="0"/>
              <a:t>In connection with everyday matter, that mass is less-then 0.5% of the empirical scale for strong interactions,</a:t>
            </a:r>
          </a:p>
          <a:p>
            <a:pPr marL="0" indent="0">
              <a:spcBef>
                <a:spcPts val="0"/>
              </a:spcBef>
              <a:buNone/>
            </a:pPr>
            <a:r>
              <a:rPr lang="en-GB" dirty="0"/>
              <a:t>	</a:t>
            </a:r>
            <a:r>
              <a:rPr lang="en-GB" i="1" dirty="0"/>
              <a:t>viz</a:t>
            </a:r>
            <a:r>
              <a:rPr lang="en-GB" dirty="0"/>
              <a:t>. more-than two orders-of-magnitude smaller</a:t>
            </a:r>
          </a:p>
          <a:p>
            <a:pPr>
              <a:spcBef>
                <a:spcPts val="600"/>
              </a:spcBef>
            </a:pPr>
            <a:r>
              <a:rPr lang="en-GB" dirty="0"/>
              <a:t>Plainly, the Higgs-generated mass is very far removed from the natural scale for strongly-interacting matter</a:t>
            </a:r>
          </a:p>
          <a:p>
            <a:pPr>
              <a:spcBef>
                <a:spcPts val="600"/>
              </a:spcBef>
            </a:pPr>
            <a:r>
              <a:rPr lang="en-GB" i="1" dirty="0">
                <a:solidFill>
                  <a:srgbClr val="C00000"/>
                </a:solidFill>
              </a:rPr>
              <a:t>Nuclear physics mass-scale </a:t>
            </a:r>
            <a:r>
              <a:rPr lang="en-GB" dirty="0"/>
              <a:t>– 1 GeV – is an </a:t>
            </a:r>
            <a:r>
              <a:rPr lang="en-GB" i="1" dirty="0">
                <a:solidFill>
                  <a:srgbClr val="C00000"/>
                </a:solidFill>
              </a:rPr>
              <a:t>emergent feature of the Standard Model</a:t>
            </a:r>
          </a:p>
          <a:p>
            <a:pPr lvl="1">
              <a:spcBef>
                <a:spcPts val="0"/>
              </a:spcBef>
            </a:pPr>
            <a:r>
              <a:rPr lang="en-GB" sz="2200" dirty="0"/>
              <a:t>No amount of staring at </a:t>
            </a:r>
            <a:r>
              <a:rPr lang="en-GB" sz="2200" i="1" dirty="0"/>
              <a:t>L</a:t>
            </a:r>
            <a:r>
              <a:rPr lang="en-GB" sz="2200" baseline="-25000" dirty="0"/>
              <a:t>QCD</a:t>
            </a:r>
            <a:r>
              <a:rPr lang="en-GB" sz="2200" dirty="0"/>
              <a:t> can reveal that scale</a:t>
            </a:r>
          </a:p>
          <a:p>
            <a:pPr>
              <a:spcBef>
                <a:spcPts val="300"/>
              </a:spcBef>
            </a:pPr>
            <a:r>
              <a:rPr lang="en-GB" dirty="0"/>
              <a:t>Contrast with quantum electrodynamics, </a:t>
            </a:r>
            <a:r>
              <a:rPr lang="en-GB" i="1" dirty="0"/>
              <a:t>e.g</a:t>
            </a:r>
            <a:r>
              <a:rPr lang="en-GB" dirty="0"/>
              <a:t>. spectrum of hydrogen levels measured in units of </a:t>
            </a:r>
            <a:r>
              <a:rPr lang="en-GB" i="1" dirty="0"/>
              <a:t>m</a:t>
            </a:r>
            <a:r>
              <a:rPr lang="en-GB" i="1" baseline="-25000" dirty="0"/>
              <a:t>e</a:t>
            </a:r>
            <a:r>
              <a:rPr lang="en-GB" dirty="0"/>
              <a:t>, which appears in </a:t>
            </a:r>
            <a:r>
              <a:rPr lang="en-GB" i="1" dirty="0"/>
              <a:t>L</a:t>
            </a:r>
            <a:r>
              <a:rPr lang="en-GB" baseline="-25000" dirty="0"/>
              <a:t>QED</a:t>
            </a:r>
            <a:endParaRPr lang="en-GB" dirty="0"/>
          </a:p>
          <a:p>
            <a:endParaRPr lang="en-US" dirty="0"/>
          </a:p>
        </p:txBody>
      </p:sp>
      <p:sp>
        <p:nvSpPr>
          <p:cNvPr id="4" name="Date Placeholder 3">
            <a:extLst>
              <a:ext uri="{FF2B5EF4-FFF2-40B4-BE49-F238E27FC236}">
                <a16:creationId xmlns:a16="http://schemas.microsoft.com/office/drawing/2014/main" id="{76169FE8-4E50-4A61-98D0-D163E4BE084A}"/>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02A8E27B-6AC6-4B5E-8435-A8AA8C3AAEB6}"/>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9872D8E0-911A-4418-A5D5-E252B31196D4}"/>
              </a:ext>
            </a:extLst>
          </p:cNvPr>
          <p:cNvSpPr>
            <a:spLocks noGrp="1"/>
          </p:cNvSpPr>
          <p:nvPr>
            <p:ph type="sldNum" sz="quarter" idx="12"/>
          </p:nvPr>
        </p:nvSpPr>
        <p:spPr/>
        <p:txBody>
          <a:bodyPr/>
          <a:lstStyle/>
          <a:p>
            <a:fld id="{87034D8C-3CB4-402A-BC46-2AB14C0FE90A}" type="slidenum">
              <a:rPr lang="en-US" smtClean="0"/>
              <a:pPr/>
              <a:t>53</a:t>
            </a:fld>
            <a:endParaRPr lang="en-US"/>
          </a:p>
        </p:txBody>
      </p:sp>
      <p:cxnSp>
        <p:nvCxnSpPr>
          <p:cNvPr id="12" name="Straight Arrow Connector 11">
            <a:extLst>
              <a:ext uri="{FF2B5EF4-FFF2-40B4-BE49-F238E27FC236}">
                <a16:creationId xmlns:a16="http://schemas.microsoft.com/office/drawing/2014/main" id="{FF8F2E67-F4C1-4263-9A16-998700A4214E}"/>
              </a:ext>
            </a:extLst>
          </p:cNvPr>
          <p:cNvCxnSpPr>
            <a:cxnSpLocks/>
          </p:cNvCxnSpPr>
          <p:nvPr/>
        </p:nvCxnSpPr>
        <p:spPr bwMode="auto">
          <a:xfrm flipV="1">
            <a:off x="6019800" y="1337008"/>
            <a:ext cx="152400" cy="567992"/>
          </a:xfrm>
          <a:prstGeom prst="straightConnector1">
            <a:avLst/>
          </a:prstGeom>
          <a:noFill/>
          <a:ln w="9525" cap="flat" cmpd="sng" algn="ctr">
            <a:solidFill>
              <a:srgbClr val="C00000"/>
            </a:solidFill>
            <a:prstDash val="solid"/>
            <a:round/>
            <a:headEnd type="none" w="med" len="med"/>
            <a:tailEnd type="triangle"/>
          </a:ln>
          <a:effectLst/>
        </p:spPr>
      </p:cxnSp>
      <p:pic>
        <p:nvPicPr>
          <p:cNvPr id="13" name="Picture 12">
            <a:extLst>
              <a:ext uri="{FF2B5EF4-FFF2-40B4-BE49-F238E27FC236}">
                <a16:creationId xmlns:a16="http://schemas.microsoft.com/office/drawing/2014/main" id="{D09A157B-686D-4DA1-AA2B-B88BA6A3B1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914400"/>
            <a:ext cx="5498592" cy="609600"/>
          </a:xfrm>
          <a:prstGeom prst="rect">
            <a:avLst/>
          </a:prstGeom>
        </p:spPr>
      </p:pic>
    </p:spTree>
    <p:extLst>
      <p:ext uri="{BB962C8B-B14F-4D97-AF65-F5344CB8AC3E}">
        <p14:creationId xmlns:p14="http://schemas.microsoft.com/office/powerpoint/2010/main" val="178653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arn(inVertical)">
                                      <p:cBhvr>
                                        <p:cTn id="7" dur="500"/>
                                        <p:tgtEl>
                                          <p:spTgt spid="3">
                                            <p:txEl>
                                              <p:pRg st="2" end="2"/>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barn(inVertical)">
                                      <p:cBhvr>
                                        <p:cTn id="10" dur="500"/>
                                        <p:tgtEl>
                                          <p:spTgt spid="3">
                                            <p:txEl>
                                              <p:pRg st="3" end="3"/>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barn(inVertical)">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 calcmode="lin" valueType="num">
                                      <p:cBhvr additive="base">
                                        <p:cTn id="18"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 calcmode="lin" valueType="num">
                                      <p:cBhvr additive="base">
                                        <p:cTn id="22"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barn(inVertical)">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6C53E-774D-4608-AD5B-8B6F92356CB6}"/>
              </a:ext>
            </a:extLst>
          </p:cNvPr>
          <p:cNvSpPr>
            <a:spLocks noGrp="1"/>
          </p:cNvSpPr>
          <p:nvPr>
            <p:ph type="title"/>
          </p:nvPr>
        </p:nvSpPr>
        <p:spPr/>
        <p:txBody>
          <a:bodyPr/>
          <a:lstStyle/>
          <a:p>
            <a:pPr algn="r"/>
            <a:r>
              <a:rPr lang="en-GB" sz="3600" b="0" i="1" dirty="0">
                <a:ln w="0"/>
                <a:solidFill>
                  <a:schemeClr val="tx2">
                    <a:lumMod val="75000"/>
                  </a:schemeClr>
                </a:solidFill>
                <a:effectLst>
                  <a:outerShdw blurRad="60007" dist="310007" dir="7680000" sy="30000" kx="1300200" algn="ctr" rotWithShape="0">
                    <a:prstClr val="black">
                      <a:alpha val="32000"/>
                    </a:prstClr>
                  </a:outerShdw>
                </a:effectLst>
              </a:rPr>
              <a:t>Whence Mass?</a:t>
            </a:r>
            <a:endParaRPr lang="en-US" sz="3200" dirty="0"/>
          </a:p>
        </p:txBody>
      </p:sp>
      <p:sp>
        <p:nvSpPr>
          <p:cNvPr id="3" name="Content Placeholder 2">
            <a:extLst>
              <a:ext uri="{FF2B5EF4-FFF2-40B4-BE49-F238E27FC236}">
                <a16:creationId xmlns:a16="http://schemas.microsoft.com/office/drawing/2014/main" id="{B8E72C9F-AD85-4E9B-9192-5FA72A20017F}"/>
              </a:ext>
            </a:extLst>
          </p:cNvPr>
          <p:cNvSpPr>
            <a:spLocks noGrp="1"/>
          </p:cNvSpPr>
          <p:nvPr>
            <p:ph idx="1"/>
          </p:nvPr>
        </p:nvSpPr>
        <p:spPr/>
        <p:txBody>
          <a:bodyPr/>
          <a:lstStyle/>
          <a:p>
            <a:r>
              <a:rPr lang="en-GB" sz="2400" dirty="0"/>
              <a:t>Classical chromodynamics … non-Abelian local gauge theory </a:t>
            </a:r>
          </a:p>
          <a:p>
            <a:r>
              <a:rPr lang="en-GB" sz="2400" dirty="0"/>
              <a:t>Remove the current mass … there’s no energy scale left</a:t>
            </a:r>
          </a:p>
          <a:p>
            <a:r>
              <a:rPr lang="en-AU" sz="2400" i="1" dirty="0">
                <a:solidFill>
                  <a:srgbClr val="FF0000"/>
                </a:solidFill>
              </a:rPr>
              <a:t>No dynamics in a scale-invariant theory</a:t>
            </a:r>
            <a:r>
              <a:rPr lang="en-AU" sz="2400" dirty="0"/>
              <a:t>; only kinematics … the theory looks the same at all length-scales </a:t>
            </a:r>
            <a:r>
              <a:rPr lang="en-GB" sz="2400" dirty="0"/>
              <a:t>… there can be no clumps of anything … </a:t>
            </a:r>
            <a:r>
              <a:rPr lang="en-AU" sz="2400" i="1" dirty="0">
                <a:solidFill>
                  <a:srgbClr val="FF0000"/>
                </a:solidFill>
              </a:rPr>
              <a:t>hence bound-states are impossible</a:t>
            </a:r>
            <a:r>
              <a:rPr lang="en-AU" sz="2400" dirty="0"/>
              <a:t>.</a:t>
            </a:r>
          </a:p>
          <a:p>
            <a:r>
              <a:rPr lang="en-AU" sz="2400" dirty="0"/>
              <a:t> </a:t>
            </a:r>
            <a:r>
              <a:rPr lang="en-AU" sz="2800" i="1" dirty="0"/>
              <a:t>Our Universe can’t exist</a:t>
            </a:r>
            <a:endParaRPr lang="en-AU" sz="2400" i="1" dirty="0"/>
          </a:p>
          <a:p>
            <a:r>
              <a:rPr lang="en-AU" sz="2400" i="1" dirty="0">
                <a:solidFill>
                  <a:srgbClr val="FF0000"/>
                </a:solidFill>
              </a:rPr>
              <a:t>Higgs boson doesn’t solve this problem</a:t>
            </a:r>
            <a:r>
              <a:rPr lang="en-GB" sz="2400" dirty="0"/>
              <a:t> … </a:t>
            </a:r>
          </a:p>
          <a:p>
            <a:pPr lvl="1"/>
            <a:r>
              <a:rPr lang="en-GB" dirty="0"/>
              <a:t>normal matter is constituted from light-quarks </a:t>
            </a:r>
          </a:p>
          <a:p>
            <a:pPr lvl="1"/>
            <a:r>
              <a:rPr lang="en-GB" dirty="0"/>
              <a:t>the mass of protons and neutrons, the kernels of all visible matter, are 100-times larger than anything the Higgs can produce</a:t>
            </a:r>
          </a:p>
          <a:p>
            <a:r>
              <a:rPr lang="en-GB" sz="2400" dirty="0"/>
              <a:t> </a:t>
            </a:r>
            <a:r>
              <a:rPr lang="en-GB" sz="2800" i="1" dirty="0">
                <a:solidFill>
                  <a:srgbClr val="FF0000"/>
                </a:solidFill>
              </a:rPr>
              <a:t>Where did it all begin? … becomes … Where did it all come from?</a:t>
            </a:r>
            <a:endParaRPr lang="en-AU" sz="2400" i="1" dirty="0">
              <a:solidFill>
                <a:srgbClr val="FF0000"/>
              </a:solidFill>
            </a:endParaRPr>
          </a:p>
          <a:p>
            <a:endParaRPr lang="en-US" dirty="0"/>
          </a:p>
        </p:txBody>
      </p:sp>
      <p:sp>
        <p:nvSpPr>
          <p:cNvPr id="4" name="Date Placeholder 3">
            <a:extLst>
              <a:ext uri="{FF2B5EF4-FFF2-40B4-BE49-F238E27FC236}">
                <a16:creationId xmlns:a16="http://schemas.microsoft.com/office/drawing/2014/main" id="{6E2BFD6A-E73C-4244-818F-A8B2D4A77A64}"/>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001E0540-A8D1-48C6-960D-F2C22FEEFD68}"/>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D5F5035E-8523-4653-B621-5E8E895191FA}"/>
              </a:ext>
            </a:extLst>
          </p:cNvPr>
          <p:cNvSpPr>
            <a:spLocks noGrp="1"/>
          </p:cNvSpPr>
          <p:nvPr>
            <p:ph type="sldNum" sz="quarter" idx="12"/>
          </p:nvPr>
        </p:nvSpPr>
        <p:spPr/>
        <p:txBody>
          <a:bodyPr/>
          <a:lstStyle/>
          <a:p>
            <a:fld id="{87034D8C-3CB4-402A-BC46-2AB14C0FE90A}" type="slidenum">
              <a:rPr lang="en-US" smtClean="0"/>
              <a:pPr/>
              <a:t>54</a:t>
            </a:fld>
            <a:endParaRPr lang="en-US"/>
          </a:p>
        </p:txBody>
      </p:sp>
      <p:pic>
        <p:nvPicPr>
          <p:cNvPr id="7" name="Picture 6">
            <a:extLst>
              <a:ext uri="{FF2B5EF4-FFF2-40B4-BE49-F238E27FC236}">
                <a16:creationId xmlns:a16="http://schemas.microsoft.com/office/drawing/2014/main" id="{371307F6-6E4B-4B2D-98A2-2D31436CC8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52" y="0"/>
            <a:ext cx="6873240" cy="762000"/>
          </a:xfrm>
          <a:prstGeom prst="rect">
            <a:avLst/>
          </a:prstGeom>
        </p:spPr>
      </p:pic>
      <p:sp>
        <p:nvSpPr>
          <p:cNvPr id="8" name="Oval 7">
            <a:extLst>
              <a:ext uri="{FF2B5EF4-FFF2-40B4-BE49-F238E27FC236}">
                <a16:creationId xmlns:a16="http://schemas.microsoft.com/office/drawing/2014/main" id="{D2E21845-D5BE-4DDF-8A8E-18F810D233B7}"/>
              </a:ext>
            </a:extLst>
          </p:cNvPr>
          <p:cNvSpPr/>
          <p:nvPr/>
        </p:nvSpPr>
        <p:spPr bwMode="auto">
          <a:xfrm>
            <a:off x="3810000" y="198439"/>
            <a:ext cx="838200" cy="563562"/>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GB">
              <a:latin typeface="Calibri" pitchFamily="34" charset="0"/>
            </a:endParaRPr>
          </a:p>
        </p:txBody>
      </p:sp>
    </p:spTree>
    <p:extLst>
      <p:ext uri="{BB962C8B-B14F-4D97-AF65-F5344CB8AC3E}">
        <p14:creationId xmlns:p14="http://schemas.microsoft.com/office/powerpoint/2010/main" val="954848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1000"/>
                                        <p:tgtEl>
                                          <p:spTgt spid="3">
                                            <p:txEl>
                                              <p:pRg st="1" end="1"/>
                                            </p:txEl>
                                          </p:spTgt>
                                        </p:tgtEl>
                                      </p:cBhvr>
                                    </p:animEffect>
                                    <p:anim calcmode="lin" valueType="num">
                                      <p:cBhvr>
                                        <p:cTn id="1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2"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par>
                                <p:cTn id="18" presetID="2" presetClass="entr" presetSubtype="4"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 calcmode="lin" valueType="num">
                                      <p:cBhvr additive="base">
                                        <p:cTn id="2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arn(inVertical)">
                                      <p:cBhvr>
                                        <p:cTn id="26" dur="500"/>
                                        <p:tgtEl>
                                          <p:spTgt spid="3">
                                            <p:txEl>
                                              <p:pRg st="4" end="4"/>
                                            </p:txEl>
                                          </p:spTgt>
                                        </p:tgtEl>
                                      </p:cBhvr>
                                    </p:animEffect>
                                  </p:childTnLst>
                                </p:cTn>
                              </p:par>
                              <p:par>
                                <p:cTn id="27" presetID="16" presetClass="entr" presetSubtype="21"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barn(inVertical)">
                                      <p:cBhvr>
                                        <p:cTn id="29" dur="500"/>
                                        <p:tgtEl>
                                          <p:spTgt spid="3">
                                            <p:txEl>
                                              <p:pRg st="5" end="5"/>
                                            </p:txEl>
                                          </p:spTgt>
                                        </p:tgtEl>
                                      </p:cBhvr>
                                    </p:animEffect>
                                  </p:childTnLst>
                                </p:cTn>
                              </p:par>
                              <p:par>
                                <p:cTn id="30" presetID="16" presetClass="entr" presetSubtype="21" fill="hold"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barn(inVertical)">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circle(in)">
                                      <p:cBhvr>
                                        <p:cTn id="37"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272F79D7-344B-40B9-BAE2-9ACED8AEEC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650" y="448342"/>
            <a:ext cx="11950700" cy="5616829"/>
          </a:xfrm>
          <a:prstGeom prst="rect">
            <a:avLst/>
          </a:prstGeom>
          <a:noFill/>
        </p:spPr>
      </p:pic>
      <p:sp>
        <p:nvSpPr>
          <p:cNvPr id="2" name="Date Placeholder 1" hidden="1">
            <a:extLst>
              <a:ext uri="{FF2B5EF4-FFF2-40B4-BE49-F238E27FC236}">
                <a16:creationId xmlns:a16="http://schemas.microsoft.com/office/drawing/2014/main" id="{0A25F891-D03C-4ADA-A76B-36FEBDA2B080}"/>
              </a:ext>
            </a:extLst>
          </p:cNvPr>
          <p:cNvSpPr>
            <a:spLocks noGrp="1"/>
          </p:cNvSpPr>
          <p:nvPr>
            <p:ph type="dt" sz="half" idx="10"/>
          </p:nvPr>
        </p:nvSpPr>
        <p:spPr/>
        <p:txBody>
          <a:bodyPr/>
          <a:lstStyle/>
          <a:p>
            <a:pPr>
              <a:spcAft>
                <a:spcPts val="600"/>
              </a:spcAft>
            </a:pPr>
            <a:r>
              <a:rPr lang="en-US"/>
              <a:t>.      NJU Graduate Student - Progress in Physics - Lecture 1                                 (116)</a:t>
            </a:r>
          </a:p>
        </p:txBody>
      </p:sp>
      <p:sp>
        <p:nvSpPr>
          <p:cNvPr id="3" name="Footer Placeholder 2">
            <a:extLst>
              <a:ext uri="{FF2B5EF4-FFF2-40B4-BE49-F238E27FC236}">
                <a16:creationId xmlns:a16="http://schemas.microsoft.com/office/drawing/2014/main" id="{AAFBB618-96EC-4866-99BE-7B192F705C9E}"/>
              </a:ext>
            </a:extLst>
          </p:cNvPr>
          <p:cNvSpPr>
            <a:spLocks noGrp="1"/>
          </p:cNvSpPr>
          <p:nvPr>
            <p:ph type="ftr" sz="quarter" idx="11"/>
          </p:nvPr>
        </p:nvSpPr>
        <p:spPr/>
        <p:txBody>
          <a:bodyPr/>
          <a:lstStyle/>
          <a:p>
            <a:pPr>
              <a:spcAft>
                <a:spcPts val="600"/>
              </a:spcAft>
            </a:pPr>
            <a:r>
              <a:rPr lang="en-US"/>
              <a:t>Craig Roberts: cdroberts@nju.edu.cn  465 .. 25/04/11 ..."Strong Interactions and the Standard Model"</a:t>
            </a:r>
          </a:p>
        </p:txBody>
      </p:sp>
      <p:sp>
        <p:nvSpPr>
          <p:cNvPr id="4" name="Slide Number Placeholder 3" hidden="1">
            <a:extLst>
              <a:ext uri="{FF2B5EF4-FFF2-40B4-BE49-F238E27FC236}">
                <a16:creationId xmlns:a16="http://schemas.microsoft.com/office/drawing/2014/main" id="{49C99CD1-8313-4EEE-9698-A6495B0401EB}"/>
              </a:ext>
            </a:extLst>
          </p:cNvPr>
          <p:cNvSpPr>
            <a:spLocks noGrp="1"/>
          </p:cNvSpPr>
          <p:nvPr>
            <p:ph type="sldNum" sz="quarter" idx="12"/>
          </p:nvPr>
        </p:nvSpPr>
        <p:spPr/>
        <p:txBody>
          <a:bodyPr/>
          <a:lstStyle/>
          <a:p>
            <a:pPr>
              <a:spcAft>
                <a:spcPts val="600"/>
              </a:spcAft>
            </a:pPr>
            <a:fld id="{87034D8C-3CB4-402A-BC46-2AB14C0FE90A}" type="slidenum">
              <a:rPr lang="en-US" smtClean="0"/>
              <a:pPr>
                <a:spcAft>
                  <a:spcPts val="600"/>
                </a:spcAft>
              </a:pPr>
              <a:t>55</a:t>
            </a:fld>
            <a:endParaRPr lang="en-US"/>
          </a:p>
        </p:txBody>
      </p:sp>
      <p:sp>
        <p:nvSpPr>
          <p:cNvPr id="7" name="TextBox 6">
            <a:extLst>
              <a:ext uri="{FF2B5EF4-FFF2-40B4-BE49-F238E27FC236}">
                <a16:creationId xmlns:a16="http://schemas.microsoft.com/office/drawing/2014/main" id="{940675A5-CAA4-40CB-9B96-1C82FD5B3FF8}"/>
              </a:ext>
            </a:extLst>
          </p:cNvPr>
          <p:cNvSpPr txBox="1"/>
          <p:nvPr/>
        </p:nvSpPr>
        <p:spPr>
          <a:xfrm>
            <a:off x="7315200" y="5334000"/>
            <a:ext cx="1828800" cy="381000"/>
          </a:xfrm>
          <a:prstGeom prst="rect">
            <a:avLst/>
          </a:prstGeom>
          <a:solidFill>
            <a:schemeClr val="tx1"/>
          </a:solidFill>
        </p:spPr>
        <p:txBody>
          <a:bodyPr wrap="square" rtlCol="0">
            <a:spAutoFit/>
          </a:bodyPr>
          <a:lstStyle/>
          <a:p>
            <a:r>
              <a:rPr lang="en-GB" dirty="0"/>
              <a:t> </a:t>
            </a:r>
            <a:endParaRPr lang="en-US" dirty="0"/>
          </a:p>
        </p:txBody>
      </p:sp>
    </p:spTree>
    <p:extLst>
      <p:ext uri="{BB962C8B-B14F-4D97-AF65-F5344CB8AC3E}">
        <p14:creationId xmlns:p14="http://schemas.microsoft.com/office/powerpoint/2010/main" val="26766069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7BAEF-E6D6-4194-A538-3CA6F657CC69}"/>
              </a:ext>
            </a:extLst>
          </p:cNvPr>
          <p:cNvSpPr>
            <a:spLocks noGrp="1"/>
          </p:cNvSpPr>
          <p:nvPr>
            <p:ph type="title"/>
          </p:nvPr>
        </p:nvSpPr>
        <p:spPr/>
        <p:txBody>
          <a:bodyPr/>
          <a:lstStyle/>
          <a:p>
            <a:pPr algn="r"/>
            <a:r>
              <a:rPr lang="en-GB" sz="3200" b="0" i="1" dirty="0">
                <a:ln w="0"/>
                <a:solidFill>
                  <a:schemeClr val="tx2">
                    <a:lumMod val="75000"/>
                  </a:schemeClr>
                </a:solidFill>
                <a:effectLst>
                  <a:outerShdw blurRad="60007" dist="310007" dir="7680000" sy="30000" kx="1300200" algn="ctr" rotWithShape="0">
                    <a:prstClr val="black">
                      <a:alpha val="32000"/>
                    </a:prstClr>
                  </a:outerShdw>
                </a:effectLst>
              </a:rPr>
              <a:t>Trace Anomaly</a:t>
            </a: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0F3FCD-A201-4D86-B069-B329B90B3A97}"/>
                  </a:ext>
                </a:extLst>
              </p:cNvPr>
              <p:cNvSpPr>
                <a:spLocks noGrp="1"/>
              </p:cNvSpPr>
              <p:nvPr>
                <p:ph idx="1"/>
              </p:nvPr>
            </p:nvSpPr>
            <p:spPr>
              <a:xfrm>
                <a:off x="609600" y="1600201"/>
                <a:ext cx="10972800" cy="4525963"/>
              </a:xfrm>
            </p:spPr>
            <p:txBody>
              <a:bodyPr/>
              <a:lstStyle/>
              <a:p>
                <a:r>
                  <a:rPr lang="en-AU" dirty="0"/>
                  <a:t>In a </a:t>
                </a:r>
                <a:r>
                  <a:rPr lang="en-AU" dirty="0">
                    <a:solidFill>
                      <a:srgbClr val="C00000"/>
                    </a:solidFill>
                  </a:rPr>
                  <a:t>scale invariant theory</a:t>
                </a:r>
                <a:r>
                  <a:rPr lang="en-AU" dirty="0"/>
                  <a:t> </a:t>
                </a:r>
              </a:p>
              <a:p>
                <a:pPr marL="0" indent="0">
                  <a:spcBef>
                    <a:spcPts val="0"/>
                  </a:spcBef>
                  <a:buNone/>
                </a:pPr>
                <a:r>
                  <a:rPr lang="en-AU" dirty="0"/>
                  <a:t>	the </a:t>
                </a:r>
                <a:r>
                  <a:rPr lang="en-AU" i="1" dirty="0">
                    <a:solidFill>
                      <a:srgbClr val="BF0703"/>
                    </a:solidFill>
                  </a:rPr>
                  <a:t>energy-momentum tensor must be traceless: </a:t>
                </a:r>
                <a14:m>
                  <m:oMath xmlns:m="http://schemas.openxmlformats.org/officeDocument/2006/math">
                    <m:sSub>
                      <m:sSubPr>
                        <m:ctrlPr>
                          <a:rPr lang="en-AU" sz="2800" b="0" i="1" smtClean="0">
                            <a:solidFill>
                              <a:srgbClr val="BF0703"/>
                            </a:solidFill>
                            <a:latin typeface="Cambria Math" panose="02040503050406030204" pitchFamily="18" charset="0"/>
                          </a:rPr>
                        </m:ctrlPr>
                      </m:sSubPr>
                      <m:e>
                        <m:r>
                          <a:rPr lang="en-AU" sz="2800" b="0" i="1" smtClean="0">
                            <a:solidFill>
                              <a:srgbClr val="BF0703"/>
                            </a:solidFill>
                            <a:latin typeface="Cambria Math" panose="02040503050406030204" pitchFamily="18" charset="0"/>
                          </a:rPr>
                          <m:t>𝜕</m:t>
                        </m:r>
                      </m:e>
                      <m:sub>
                        <m:r>
                          <a:rPr lang="en-AU" sz="2800" b="0" i="1" smtClean="0">
                            <a:solidFill>
                              <a:srgbClr val="BF0703"/>
                            </a:solidFill>
                            <a:latin typeface="Cambria Math" panose="02040503050406030204" pitchFamily="18" charset="0"/>
                          </a:rPr>
                          <m:t>𝜇</m:t>
                        </m:r>
                      </m:sub>
                    </m:sSub>
                    <m:sSub>
                      <m:sSubPr>
                        <m:ctrlPr>
                          <a:rPr lang="en-AU" sz="2800" b="0" i="1" smtClean="0">
                            <a:solidFill>
                              <a:srgbClr val="BF0703"/>
                            </a:solidFill>
                            <a:latin typeface="Cambria Math" panose="02040503050406030204" pitchFamily="18" charset="0"/>
                          </a:rPr>
                        </m:ctrlPr>
                      </m:sSubPr>
                      <m:e>
                        <m:r>
                          <a:rPr lang="en-AU" sz="2800" b="0" i="1" smtClean="0">
                            <a:solidFill>
                              <a:srgbClr val="BF0703"/>
                            </a:solidFill>
                            <a:latin typeface="Cambria Math" panose="02040503050406030204" pitchFamily="18" charset="0"/>
                          </a:rPr>
                          <m:t>𝐷</m:t>
                        </m:r>
                      </m:e>
                      <m:sub>
                        <m:r>
                          <a:rPr lang="en-AU" sz="2800" b="0" i="1" smtClean="0">
                            <a:solidFill>
                              <a:srgbClr val="BF0703"/>
                            </a:solidFill>
                            <a:latin typeface="Cambria Math" panose="02040503050406030204" pitchFamily="18" charset="0"/>
                          </a:rPr>
                          <m:t>𝜇</m:t>
                        </m:r>
                      </m:sub>
                    </m:sSub>
                    <m:r>
                      <a:rPr lang="en-AU" sz="2800" b="0" i="1" smtClean="0">
                        <a:solidFill>
                          <a:srgbClr val="BF0703"/>
                        </a:solidFill>
                        <a:latin typeface="Cambria Math" panose="02040503050406030204" pitchFamily="18" charset="0"/>
                      </a:rPr>
                      <m:t>=</m:t>
                    </m:r>
                  </m:oMath>
                </a14:m>
                <a:r>
                  <a:rPr lang="en-GB" sz="2800" i="1" dirty="0" err="1">
                    <a:solidFill>
                      <a:srgbClr val="C00000"/>
                    </a:solidFill>
                    <a:latin typeface="Times New Roman" panose="02020603050405020304" pitchFamily="18" charset="0"/>
                    <a:cs typeface="Times New Roman" panose="02020603050405020304" pitchFamily="18" charset="0"/>
                  </a:rPr>
                  <a:t>T</a:t>
                </a:r>
                <a:r>
                  <a:rPr lang="en-GB" sz="2800" i="1" baseline="-25000" dirty="0" err="1">
                    <a:solidFill>
                      <a:srgbClr val="C00000"/>
                    </a:solidFill>
                  </a:rPr>
                  <a:t>μμ</a:t>
                </a:r>
                <a:r>
                  <a:rPr lang="en-GB" sz="2800" dirty="0">
                    <a:solidFill>
                      <a:srgbClr val="C00000"/>
                    </a:solidFill>
                  </a:rPr>
                  <a:t> ≡ 0</a:t>
                </a:r>
                <a:r>
                  <a:rPr lang="en-AU" dirty="0"/>
                  <a:t> </a:t>
                </a:r>
                <a:endParaRPr lang="en-AU" i="1" dirty="0"/>
              </a:p>
              <a:p>
                <a:pPr>
                  <a:spcBef>
                    <a:spcPts val="1800"/>
                  </a:spcBef>
                </a:pPr>
                <a:r>
                  <a:rPr lang="en-GB" dirty="0"/>
                  <a:t>Regularisation and renormalisation of (ultraviolet) divergences in </a:t>
                </a:r>
                <a:r>
                  <a:rPr lang="en-GB" u="sng" dirty="0"/>
                  <a:t>Quantum</a:t>
                </a:r>
                <a:r>
                  <a:rPr lang="en-GB" dirty="0"/>
                  <a:t> Chromodynamics introduces a mass-scale </a:t>
                </a:r>
              </a:p>
              <a:p>
                <a:pPr marL="400050" lvl="1" indent="0">
                  <a:spcBef>
                    <a:spcPts val="0"/>
                  </a:spcBef>
                  <a:buNone/>
                </a:pPr>
                <a:r>
                  <a:rPr lang="en-GB" sz="2200" dirty="0"/>
                  <a:t>… </a:t>
                </a:r>
                <a:r>
                  <a:rPr lang="en-GB" sz="2200" i="1" dirty="0"/>
                  <a:t>dimensional transmutation</a:t>
                </a:r>
                <a:r>
                  <a:rPr lang="en-GB" sz="2200" dirty="0"/>
                  <a:t>: </a:t>
                </a:r>
              </a:p>
              <a:p>
                <a:pPr marL="400050" lvl="1" indent="0">
                  <a:spcBef>
                    <a:spcPts val="0"/>
                  </a:spcBef>
                  <a:buNone/>
                </a:pPr>
                <a:r>
                  <a:rPr lang="en-GB" sz="2200" dirty="0"/>
                  <a:t>	</a:t>
                </a:r>
                <a:r>
                  <a:rPr lang="en-GB" sz="2200" dirty="0" err="1"/>
                  <a:t>Lagrangian’s</a:t>
                </a:r>
                <a:r>
                  <a:rPr lang="en-GB" sz="2200" dirty="0"/>
                  <a:t> </a:t>
                </a:r>
                <a:r>
                  <a:rPr lang="en-GB" sz="2200" i="1" dirty="0"/>
                  <a:t>constants</a:t>
                </a:r>
                <a:r>
                  <a:rPr lang="en-GB" sz="2200" dirty="0"/>
                  <a:t> (couplings and masses) become dependent on a mass-scale, ζ</a:t>
                </a:r>
              </a:p>
              <a:p>
                <a:pPr>
                  <a:spcBef>
                    <a:spcPts val="1800"/>
                  </a:spcBef>
                </a:pPr>
                <a:r>
                  <a:rPr lang="en-GB" i="1" dirty="0"/>
                  <a:t>α</a:t>
                </a:r>
                <a:r>
                  <a:rPr lang="en-GB" dirty="0"/>
                  <a:t> → </a:t>
                </a:r>
                <a:r>
                  <a:rPr lang="en-GB" i="1" dirty="0"/>
                  <a:t>α(ζ)</a:t>
                </a:r>
                <a:r>
                  <a:rPr lang="en-GB" dirty="0"/>
                  <a:t> in QCD’s (massless) </a:t>
                </a:r>
                <a:r>
                  <a:rPr lang="en-GB" dirty="0" err="1"/>
                  <a:t>Lagrangian</a:t>
                </a:r>
                <a:r>
                  <a:rPr lang="en-GB" dirty="0"/>
                  <a:t> density, </a:t>
                </a:r>
                <a:r>
                  <a:rPr lang="en-GB" dirty="0">
                    <a:latin typeface="AR BERKLEY" panose="02000000000000000000" pitchFamily="2" charset="0"/>
                  </a:rPr>
                  <a:t>L(m=0)</a:t>
                </a:r>
              </a:p>
              <a:p>
                <a:pPr marL="400050" lvl="1" indent="0">
                  <a:spcBef>
                    <a:spcPts val="600"/>
                  </a:spcBef>
                  <a:spcAft>
                    <a:spcPts val="600"/>
                  </a:spcAft>
                  <a:buNone/>
                </a:pPr>
                <a:r>
                  <a:rPr lang="en-GB" sz="2400" dirty="0"/>
                  <a:t>⇒ ∂</a:t>
                </a:r>
                <a:r>
                  <a:rPr lang="en-GB" sz="2400" baseline="-25000" dirty="0" err="1"/>
                  <a:t>μ</a:t>
                </a:r>
                <a:r>
                  <a:rPr lang="en-GB" sz="2400" dirty="0" err="1">
                    <a:latin typeface="AR BERKLEY" panose="02000000000000000000" pitchFamily="2" charset="0"/>
                  </a:rPr>
                  <a:t>D</a:t>
                </a:r>
                <a:r>
                  <a:rPr lang="en-GB" sz="2400" baseline="-25000" dirty="0" err="1"/>
                  <a:t>μ</a:t>
                </a:r>
                <a:r>
                  <a:rPr lang="en-GB" sz="2400" dirty="0"/>
                  <a:t> = </a:t>
                </a:r>
                <a:r>
                  <a:rPr lang="en-GB" sz="2400" i="1" dirty="0" err="1"/>
                  <a:t>δ</a:t>
                </a:r>
                <a:r>
                  <a:rPr lang="en-GB" sz="2400" dirty="0" err="1">
                    <a:latin typeface="AR BERKLEY" panose="02000000000000000000" pitchFamily="2" charset="0"/>
                  </a:rPr>
                  <a:t>L</a:t>
                </a:r>
                <a:r>
                  <a:rPr lang="en-GB" sz="2400" dirty="0"/>
                  <a:t>/</a:t>
                </a:r>
                <a:r>
                  <a:rPr lang="en-GB" sz="2400" i="1" dirty="0" err="1"/>
                  <a:t>δσ</a:t>
                </a:r>
                <a:r>
                  <a:rPr lang="en-GB" sz="2400" dirty="0"/>
                  <a:t> = </a:t>
                </a:r>
                <a:r>
                  <a:rPr lang="en-GB" sz="2400" i="1" dirty="0"/>
                  <a:t>α</a:t>
                </a:r>
                <a:r>
                  <a:rPr lang="en-GB" sz="2400" dirty="0"/>
                  <a:t>β</a:t>
                </a:r>
                <a:r>
                  <a:rPr lang="en-GB" sz="2400" i="1" dirty="0"/>
                  <a:t>(α)</a:t>
                </a:r>
                <a:r>
                  <a:rPr lang="en-GB" sz="2400" dirty="0"/>
                  <a:t> </a:t>
                </a:r>
                <a:r>
                  <a:rPr lang="en-GB" sz="2400" i="1" dirty="0"/>
                  <a:t>d</a:t>
                </a:r>
                <a:r>
                  <a:rPr lang="en-GB" sz="2400" dirty="0">
                    <a:latin typeface="AR BERKLEY" panose="02000000000000000000" pitchFamily="2" charset="0"/>
                  </a:rPr>
                  <a:t>L</a:t>
                </a:r>
                <a:r>
                  <a:rPr lang="en-GB" sz="2400" dirty="0"/>
                  <a:t>/</a:t>
                </a:r>
                <a:r>
                  <a:rPr lang="en-GB" sz="2400" i="1" dirty="0"/>
                  <a:t>dα</a:t>
                </a:r>
                <a:r>
                  <a:rPr lang="en-GB" sz="2400" dirty="0"/>
                  <a:t> = β</a:t>
                </a:r>
                <a:r>
                  <a:rPr lang="en-GB" sz="2400" i="1" dirty="0"/>
                  <a:t>(α)</a:t>
                </a:r>
                <a:r>
                  <a:rPr lang="en-GB" sz="2400" dirty="0"/>
                  <a:t> </a:t>
                </a:r>
                <a:r>
                  <a:rPr lang="en-GB" sz="2400" i="1" dirty="0"/>
                  <a:t>¼G</a:t>
                </a:r>
                <a:r>
                  <a:rPr lang="en-GB" sz="2400" i="1" baseline="-25000" dirty="0"/>
                  <a:t>μν</a:t>
                </a:r>
                <a:r>
                  <a:rPr lang="en-GB" sz="2400" i="1" dirty="0"/>
                  <a:t> </a:t>
                </a:r>
                <a:r>
                  <a:rPr lang="en-GB" sz="2400" i="1" dirty="0" err="1"/>
                  <a:t>G</a:t>
                </a:r>
                <a:r>
                  <a:rPr lang="en-GB" sz="2400" i="1" baseline="-25000" dirty="0" err="1"/>
                  <a:t>μν</a:t>
                </a:r>
                <a:r>
                  <a:rPr lang="en-GB" sz="2400" i="1" dirty="0"/>
                  <a:t> = </a:t>
                </a:r>
                <a:r>
                  <a:rPr lang="en-GB" sz="2400" i="1" dirty="0" err="1"/>
                  <a:t>T</a:t>
                </a:r>
                <a:r>
                  <a:rPr lang="en-GB" sz="2400" i="1" baseline="-25000" dirty="0" err="1"/>
                  <a:t>ρρ</a:t>
                </a:r>
                <a:r>
                  <a:rPr lang="en-GB" sz="2400" dirty="0"/>
                  <a:t> =: </a:t>
                </a:r>
                <a:r>
                  <a:rPr lang="en-GB" sz="2400" i="1" dirty="0"/>
                  <a:t>Θ</a:t>
                </a:r>
                <a:r>
                  <a:rPr lang="en-GB" sz="2400" i="1" baseline="-25000" dirty="0"/>
                  <a:t>0</a:t>
                </a:r>
                <a:endParaRPr lang="en-GB" sz="2200" i="1" baseline="-25000" dirty="0"/>
              </a:p>
              <a:p>
                <a:pPr marL="800100" lvl="2" indent="0">
                  <a:spcBef>
                    <a:spcPts val="3600"/>
                  </a:spcBef>
                  <a:buNone/>
                </a:pPr>
                <a:r>
                  <a:rPr lang="en-GB" sz="2800" i="1" dirty="0">
                    <a:solidFill>
                      <a:srgbClr val="FF0000"/>
                    </a:solidFill>
                  </a:rPr>
                  <a:t>Quantisation of </a:t>
                </a:r>
                <a:r>
                  <a:rPr lang="en-GB" sz="2800" i="1" dirty="0" err="1">
                    <a:solidFill>
                      <a:srgbClr val="FF0000"/>
                    </a:solidFill>
                  </a:rPr>
                  <a:t>renormalisable</a:t>
                </a:r>
                <a:r>
                  <a:rPr lang="en-GB" sz="2800" i="1" dirty="0">
                    <a:solidFill>
                      <a:srgbClr val="FF0000"/>
                    </a:solidFill>
                  </a:rPr>
                  <a:t> four-dimensional theory forces nonzero value for trace of energy-momentum tensor</a:t>
                </a:r>
                <a:endParaRPr lang="en-GB" sz="2000" i="1" dirty="0"/>
              </a:p>
              <a:p>
                <a:endParaRPr lang="en-US" dirty="0"/>
              </a:p>
            </p:txBody>
          </p:sp>
        </mc:Choice>
        <mc:Fallback xmlns="">
          <p:sp>
            <p:nvSpPr>
              <p:cNvPr id="3" name="Content Placeholder 2">
                <a:extLst>
                  <a:ext uri="{FF2B5EF4-FFF2-40B4-BE49-F238E27FC236}">
                    <a16:creationId xmlns:a16="http://schemas.microsoft.com/office/drawing/2014/main" id="{B40F3FCD-A201-4D86-B069-B329B90B3A97}"/>
                  </a:ext>
                </a:extLst>
              </p:cNvPr>
              <p:cNvSpPr>
                <a:spLocks noGrp="1" noRot="1" noChangeAspect="1" noMove="1" noResize="1" noEditPoints="1" noAdjustHandles="1" noChangeArrowheads="1" noChangeShapeType="1" noTextEdit="1"/>
              </p:cNvSpPr>
              <p:nvPr>
                <p:ph idx="1"/>
              </p:nvPr>
            </p:nvSpPr>
            <p:spPr>
              <a:xfrm>
                <a:off x="609600" y="1600201"/>
                <a:ext cx="10972800" cy="4525963"/>
              </a:xfrm>
              <a:blipFill>
                <a:blip r:embed="rId2"/>
                <a:stretch>
                  <a:fillRect l="-611" t="-943" b="-10916"/>
                </a:stretch>
              </a:blipFill>
            </p:spPr>
            <p:txBody>
              <a:bodyPr/>
              <a:lstStyle/>
              <a:p>
                <a:r>
                  <a:rPr lang="en-AU">
                    <a:noFill/>
                  </a:rPr>
                  <a:t> </a:t>
                </a:r>
              </a:p>
            </p:txBody>
          </p:sp>
        </mc:Fallback>
      </mc:AlternateContent>
      <p:sp>
        <p:nvSpPr>
          <p:cNvPr id="4" name="Date Placeholder 3">
            <a:extLst>
              <a:ext uri="{FF2B5EF4-FFF2-40B4-BE49-F238E27FC236}">
                <a16:creationId xmlns:a16="http://schemas.microsoft.com/office/drawing/2014/main" id="{550B0148-D3D3-4014-813E-0D1676619A26}"/>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94A30E6E-A8A8-4232-BBDA-EF43A03B7C2D}"/>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83F50A5F-EA59-4182-991B-365972FD69CF}"/>
              </a:ext>
            </a:extLst>
          </p:cNvPr>
          <p:cNvSpPr>
            <a:spLocks noGrp="1"/>
          </p:cNvSpPr>
          <p:nvPr>
            <p:ph type="sldNum" sz="quarter" idx="12"/>
          </p:nvPr>
        </p:nvSpPr>
        <p:spPr/>
        <p:txBody>
          <a:bodyPr/>
          <a:lstStyle/>
          <a:p>
            <a:fld id="{87034D8C-3CB4-402A-BC46-2AB14C0FE90A}" type="slidenum">
              <a:rPr lang="en-US" smtClean="0"/>
              <a:pPr/>
              <a:t>56</a:t>
            </a:fld>
            <a:endParaRPr lang="en-US"/>
          </a:p>
        </p:txBody>
      </p:sp>
      <p:pic>
        <p:nvPicPr>
          <p:cNvPr id="7" name="Picture 6">
            <a:extLst>
              <a:ext uri="{FF2B5EF4-FFF2-40B4-BE49-F238E27FC236}">
                <a16:creationId xmlns:a16="http://schemas.microsoft.com/office/drawing/2014/main" id="{EC160075-F5D4-41E7-876A-10B571D6BB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99" y="76200"/>
            <a:ext cx="5249333" cy="762000"/>
          </a:xfrm>
          <a:prstGeom prst="rect">
            <a:avLst/>
          </a:prstGeom>
        </p:spPr>
      </p:pic>
      <p:sp>
        <p:nvSpPr>
          <p:cNvPr id="8" name="Rectangle 7">
            <a:extLst>
              <a:ext uri="{FF2B5EF4-FFF2-40B4-BE49-F238E27FC236}">
                <a16:creationId xmlns:a16="http://schemas.microsoft.com/office/drawing/2014/main" id="{1909415E-0B5C-4389-AACB-585AD55BD93C}"/>
              </a:ext>
            </a:extLst>
          </p:cNvPr>
          <p:cNvSpPr/>
          <p:nvPr/>
        </p:nvSpPr>
        <p:spPr bwMode="auto">
          <a:xfrm>
            <a:off x="5181600" y="4504691"/>
            <a:ext cx="3082925" cy="609600"/>
          </a:xfrm>
          <a:prstGeom prst="rect">
            <a:avLst/>
          </a:prstGeom>
          <a:noFill/>
          <a:ln w="28575" cap="flat" cmpd="sng" algn="ctr">
            <a:solidFill>
              <a:srgbClr val="BF070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GB">
              <a:latin typeface="Calibri" pitchFamily="34" charset="0"/>
            </a:endParaRPr>
          </a:p>
        </p:txBody>
      </p:sp>
      <p:sp>
        <p:nvSpPr>
          <p:cNvPr id="9" name="Rectangle 8">
            <a:extLst>
              <a:ext uri="{FF2B5EF4-FFF2-40B4-BE49-F238E27FC236}">
                <a16:creationId xmlns:a16="http://schemas.microsoft.com/office/drawing/2014/main" id="{50BF8F29-AF52-4957-914D-D73753810296}"/>
              </a:ext>
            </a:extLst>
          </p:cNvPr>
          <p:cNvSpPr/>
          <p:nvPr/>
        </p:nvSpPr>
        <p:spPr bwMode="auto">
          <a:xfrm>
            <a:off x="8382000" y="4504691"/>
            <a:ext cx="2362200" cy="6096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en-GB" sz="2800" i="1" dirty="0">
                <a:solidFill>
                  <a:srgbClr val="C00000"/>
                </a:solidFill>
                <a:latin typeface="Calibri" pitchFamily="34" charset="0"/>
              </a:rPr>
              <a:t>Trace anomaly</a:t>
            </a:r>
          </a:p>
        </p:txBody>
      </p:sp>
      <p:cxnSp>
        <p:nvCxnSpPr>
          <p:cNvPr id="10" name="Straight Arrow Connector 9">
            <a:extLst>
              <a:ext uri="{FF2B5EF4-FFF2-40B4-BE49-F238E27FC236}">
                <a16:creationId xmlns:a16="http://schemas.microsoft.com/office/drawing/2014/main" id="{133A3556-248C-4C9C-ADE0-CF8B3D958CB7}"/>
              </a:ext>
            </a:extLst>
          </p:cNvPr>
          <p:cNvCxnSpPr/>
          <p:nvPr/>
        </p:nvCxnSpPr>
        <p:spPr bwMode="auto">
          <a:xfrm flipV="1">
            <a:off x="4267200" y="4977653"/>
            <a:ext cx="914400" cy="369333"/>
          </a:xfrm>
          <a:prstGeom prst="straightConnector1">
            <a:avLst/>
          </a:prstGeom>
          <a:noFill/>
          <a:ln w="9525" cap="flat" cmpd="sng" algn="ctr">
            <a:solidFill>
              <a:srgbClr val="0000FF"/>
            </a:solidFill>
            <a:prstDash val="solid"/>
            <a:round/>
            <a:headEnd type="none" w="med" len="med"/>
            <a:tailEnd type="triangle"/>
          </a:ln>
          <a:effectLst/>
        </p:spPr>
      </p:cxnSp>
      <p:sp>
        <p:nvSpPr>
          <p:cNvPr id="11" name="TextBox 10">
            <a:extLst>
              <a:ext uri="{FF2B5EF4-FFF2-40B4-BE49-F238E27FC236}">
                <a16:creationId xmlns:a16="http://schemas.microsoft.com/office/drawing/2014/main" id="{09894A1A-CE4A-4B89-BF71-E18BFC2001FB}"/>
              </a:ext>
            </a:extLst>
          </p:cNvPr>
          <p:cNvSpPr txBox="1"/>
          <p:nvPr/>
        </p:nvSpPr>
        <p:spPr>
          <a:xfrm>
            <a:off x="2646243" y="5200420"/>
            <a:ext cx="4963603" cy="369332"/>
          </a:xfrm>
          <a:prstGeom prst="rect">
            <a:avLst/>
          </a:prstGeom>
          <a:noFill/>
        </p:spPr>
        <p:txBody>
          <a:bodyPr wrap="none" rtlCol="0">
            <a:spAutoFit/>
          </a:bodyPr>
          <a:lstStyle/>
          <a:p>
            <a:r>
              <a:rPr lang="en-GB" i="1" dirty="0">
                <a:solidFill>
                  <a:srgbClr val="0000FF"/>
                </a:solidFill>
              </a:rPr>
              <a:t>QCD </a:t>
            </a:r>
            <a:r>
              <a:rPr lang="en-GB" dirty="0">
                <a:solidFill>
                  <a:srgbClr val="0000FF"/>
                </a:solidFill>
              </a:rPr>
              <a:t>β</a:t>
            </a:r>
            <a:r>
              <a:rPr lang="en-GB" i="1" dirty="0">
                <a:solidFill>
                  <a:srgbClr val="0000FF"/>
                </a:solidFill>
              </a:rPr>
              <a:t> function … specifies how the coupling “runs”</a:t>
            </a:r>
          </a:p>
        </p:txBody>
      </p:sp>
      <p:sp>
        <p:nvSpPr>
          <p:cNvPr id="12" name="TextBox 11">
            <a:extLst>
              <a:ext uri="{FF2B5EF4-FFF2-40B4-BE49-F238E27FC236}">
                <a16:creationId xmlns:a16="http://schemas.microsoft.com/office/drawing/2014/main" id="{179AEC85-541B-165C-1421-AE7EB8CB8907}"/>
              </a:ext>
            </a:extLst>
          </p:cNvPr>
          <p:cNvSpPr txBox="1"/>
          <p:nvPr/>
        </p:nvSpPr>
        <p:spPr>
          <a:xfrm>
            <a:off x="5607377" y="764156"/>
            <a:ext cx="6584623" cy="1200329"/>
          </a:xfrm>
          <a:prstGeom prst="rect">
            <a:avLst/>
          </a:prstGeom>
          <a:noFill/>
        </p:spPr>
        <p:txBody>
          <a:bodyPr wrap="none" rtlCol="0">
            <a:spAutoFit/>
          </a:bodyPr>
          <a:lstStyle/>
          <a:p>
            <a:pPr marL="285750" indent="-285750">
              <a:buFont typeface="Wingdings" panose="05000000000000000000" pitchFamily="2" charset="2"/>
              <a:buChar char="ü"/>
            </a:pPr>
            <a:r>
              <a:rPr lang="en-AU" dirty="0">
                <a:ln w="0"/>
                <a:solidFill>
                  <a:schemeClr val="accent1"/>
                </a:solidFill>
                <a:effectLst>
                  <a:outerShdw blurRad="38100" dist="25400" dir="5400000" algn="ctr" rotWithShape="0">
                    <a:srgbClr val="6E747A">
                      <a:alpha val="43000"/>
                    </a:srgbClr>
                  </a:outerShdw>
                </a:effectLst>
              </a:rPr>
              <a:t>Dilations = compression or expansion of length (mass) scales</a:t>
            </a:r>
          </a:p>
          <a:p>
            <a:pPr marL="285750" indent="-285750">
              <a:buFont typeface="Wingdings" panose="05000000000000000000" pitchFamily="2" charset="2"/>
              <a:buChar char="ü"/>
            </a:pPr>
            <a:r>
              <a:rPr lang="en-AU" dirty="0">
                <a:ln w="0"/>
                <a:solidFill>
                  <a:schemeClr val="accent1"/>
                </a:solidFill>
                <a:effectLst>
                  <a:outerShdw blurRad="38100" dist="25400" dir="5400000" algn="ctr" rotWithShape="0">
                    <a:srgbClr val="6E747A">
                      <a:alpha val="43000"/>
                    </a:srgbClr>
                  </a:outerShdw>
                </a:effectLst>
              </a:rPr>
              <a:t>Scale invariant theory = dilations don’t change anything</a:t>
            </a:r>
          </a:p>
          <a:p>
            <a:pPr marL="285750" indent="-285750">
              <a:buFont typeface="Wingdings" panose="05000000000000000000" pitchFamily="2" charset="2"/>
              <a:buChar char="ü"/>
            </a:pPr>
            <a:r>
              <a:rPr lang="en-AU" dirty="0">
                <a:ln w="0"/>
                <a:solidFill>
                  <a:schemeClr val="accent1"/>
                </a:solidFill>
                <a:effectLst>
                  <a:outerShdw blurRad="38100" dist="25400" dir="5400000" algn="ctr" rotWithShape="0">
                    <a:srgbClr val="6E747A">
                      <a:alpha val="43000"/>
                    </a:srgbClr>
                  </a:outerShdw>
                </a:effectLst>
              </a:rPr>
              <a:t>Current conservation:</a:t>
            </a:r>
          </a:p>
          <a:p>
            <a:pPr marL="285750" indent="-285750">
              <a:buFont typeface="Wingdings" panose="05000000000000000000" pitchFamily="2" charset="2"/>
              <a:buChar char="ü"/>
            </a:pPr>
            <a:r>
              <a:rPr lang="en-AU" dirty="0">
                <a:ln w="0"/>
                <a:solidFill>
                  <a:schemeClr val="accent1"/>
                </a:solidFill>
                <a:effectLst>
                  <a:outerShdw blurRad="38100" dist="25400" dir="5400000" algn="ctr" rotWithShape="0">
                    <a:srgbClr val="6E747A">
                      <a:alpha val="43000"/>
                    </a:srgbClr>
                  </a:outerShdw>
                </a:effectLst>
              </a:rPr>
              <a:t>Divergence of dilation current vanishes in a scale invariant theory</a:t>
            </a:r>
          </a:p>
        </p:txBody>
      </p:sp>
    </p:spTree>
    <p:extLst>
      <p:ext uri="{BB962C8B-B14F-4D97-AF65-F5344CB8AC3E}">
        <p14:creationId xmlns:p14="http://schemas.microsoft.com/office/powerpoint/2010/main" val="1805065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arn(inVertical)">
                                      <p:cBhvr>
                                        <p:cTn id="10" dur="500"/>
                                        <p:tgtEl>
                                          <p:spTgt spid="3">
                                            <p:txEl>
                                              <p:pRg st="0" end="0"/>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arn(inVertical)">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down)">
                                      <p:cBhvr>
                                        <p:cTn id="18" dur="500"/>
                                        <p:tgtEl>
                                          <p:spTgt spid="3">
                                            <p:txEl>
                                              <p:pRg st="2" end="2"/>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wipe(down)">
                                      <p:cBhvr>
                                        <p:cTn id="21" dur="500"/>
                                        <p:tgtEl>
                                          <p:spTgt spid="3">
                                            <p:txEl>
                                              <p:pRg st="3" end="3"/>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wipe(down)">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barn(inVertical)">
                                      <p:cBhvr>
                                        <p:cTn id="29" dur="500"/>
                                        <p:tgtEl>
                                          <p:spTgt spid="3">
                                            <p:txEl>
                                              <p:pRg st="5" end="5"/>
                                            </p:txEl>
                                          </p:spTgt>
                                        </p:tgtEl>
                                      </p:cBhvr>
                                    </p:animEffect>
                                  </p:childTnLst>
                                </p:cTn>
                              </p:par>
                              <p:par>
                                <p:cTn id="30" presetID="16" presetClass="entr" presetSubtype="21" fill="hold"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barn(inVertical)">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circle(in)">
                                      <p:cBhvr>
                                        <p:cTn id="37" dur="3000"/>
                                        <p:tgtEl>
                                          <p:spTgt spid="7"/>
                                        </p:tgtEl>
                                      </p:cBhvr>
                                    </p:animEffect>
                                  </p:childTnLst>
                                </p:cTn>
                              </p:par>
                              <p:par>
                                <p:cTn id="38" presetID="6" presetClass="entr" presetSubtype="16"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circle(in)">
                                      <p:cBhvr>
                                        <p:cTn id="40" dur="2000"/>
                                        <p:tgtEl>
                                          <p:spTgt spid="10"/>
                                        </p:tgtEl>
                                      </p:cBhvr>
                                    </p:animEffect>
                                  </p:childTnLst>
                                </p:cTn>
                              </p:par>
                              <p:par>
                                <p:cTn id="41" presetID="6" presetClass="entr" presetSubtype="16"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circle(in)">
                                      <p:cBhvr>
                                        <p:cTn id="43" dur="2000"/>
                                        <p:tgtEl>
                                          <p:spTgt spid="11"/>
                                        </p:tgtEl>
                                      </p:cBhvr>
                                    </p:animEffect>
                                  </p:childTnLst>
                                </p:cTn>
                              </p:par>
                              <p:par>
                                <p:cTn id="44" presetID="6" presetClass="entr" presetSubtype="16"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circle(in)">
                                      <p:cBhvr>
                                        <p:cTn id="46" dur="2000"/>
                                        <p:tgtEl>
                                          <p:spTgt spid="9"/>
                                        </p:tgtEl>
                                      </p:cBhvr>
                                    </p:animEffect>
                                  </p:childTnLst>
                                </p:cTn>
                              </p:par>
                              <p:par>
                                <p:cTn id="47" presetID="6" presetClass="entr" presetSubtype="16"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circle(in)">
                                      <p:cBhvr>
                                        <p:cTn id="49" dur="2000"/>
                                        <p:tgtEl>
                                          <p:spTgt spid="8"/>
                                        </p:tgtEl>
                                      </p:cBhvr>
                                    </p:animEffect>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nodeType="clickEffect">
                                  <p:stCondLst>
                                    <p:cond delay="0"/>
                                  </p:stCondLst>
                                  <p:childTnLst>
                                    <p:set>
                                      <p:cBhvr>
                                        <p:cTn id="53" dur="1" fill="hold">
                                          <p:stCondLst>
                                            <p:cond delay="0"/>
                                          </p:stCondLst>
                                        </p:cTn>
                                        <p:tgtEl>
                                          <p:spTgt spid="3">
                                            <p:txEl>
                                              <p:pRg st="7" end="7"/>
                                            </p:txEl>
                                          </p:spTgt>
                                        </p:tgtEl>
                                        <p:attrNameLst>
                                          <p:attrName>style.visibility</p:attrName>
                                        </p:attrNameLst>
                                      </p:cBhvr>
                                      <p:to>
                                        <p:strVal val="visible"/>
                                      </p:to>
                                    </p:set>
                                    <p:animEffect transition="in" filter="randombar(horizontal)">
                                      <p:cBhvr>
                                        <p:cTn id="5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1" grpId="0"/>
      <p:bldP spid="1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173F-E40B-4990-89F4-9C35BEC01864}"/>
              </a:ext>
            </a:extLst>
          </p:cNvPr>
          <p:cNvSpPr>
            <a:spLocks noGrp="1"/>
          </p:cNvSpPr>
          <p:nvPr>
            <p:ph type="title"/>
          </p:nvPr>
        </p:nvSpPr>
        <p:spPr/>
        <p:txBody>
          <a:bodyPr/>
          <a:lstStyle/>
          <a:p>
            <a:pPr algn="r"/>
            <a:r>
              <a:rPr lang="en-GB" sz="3600" b="0" i="1" dirty="0">
                <a:ln w="0"/>
                <a:solidFill>
                  <a:schemeClr val="tx2">
                    <a:lumMod val="75000"/>
                  </a:schemeClr>
                </a:solidFill>
                <a:effectLst>
                  <a:outerShdw blurRad="60007" dist="310007" dir="7680000" sy="30000" kx="1300200" algn="ctr" rotWithShape="0">
                    <a:prstClr val="black">
                      <a:alpha val="32000"/>
                    </a:prstClr>
                  </a:outerShdw>
                </a:effectLst>
              </a:rPr>
              <a:t>Trace Anomaly</a:t>
            </a:r>
            <a:endParaRPr lang="en-US" sz="3200" dirty="0"/>
          </a:p>
        </p:txBody>
      </p:sp>
      <p:sp>
        <p:nvSpPr>
          <p:cNvPr id="3" name="Content Placeholder 2">
            <a:extLst>
              <a:ext uri="{FF2B5EF4-FFF2-40B4-BE49-F238E27FC236}">
                <a16:creationId xmlns:a16="http://schemas.microsoft.com/office/drawing/2014/main" id="{5A4CA967-F9BF-4151-B593-B0C4F912C473}"/>
              </a:ext>
            </a:extLst>
          </p:cNvPr>
          <p:cNvSpPr>
            <a:spLocks noGrp="1"/>
          </p:cNvSpPr>
          <p:nvPr>
            <p:ph idx="1"/>
          </p:nvPr>
        </p:nvSpPr>
        <p:spPr>
          <a:xfrm>
            <a:off x="609600" y="1295400"/>
            <a:ext cx="10972800" cy="4525963"/>
          </a:xfrm>
        </p:spPr>
        <p:txBody>
          <a:bodyPr/>
          <a:lstStyle/>
          <a:p>
            <a:r>
              <a:rPr lang="en-GB" dirty="0"/>
              <a:t>Knowing that a trace anomaly exists does not deliver a great deal</a:t>
            </a:r>
          </a:p>
          <a:p>
            <a:pPr marL="0" indent="0">
              <a:spcBef>
                <a:spcPts val="0"/>
              </a:spcBef>
              <a:buNone/>
            </a:pPr>
            <a:r>
              <a:rPr lang="en-GB" dirty="0"/>
              <a:t>	… Indicates only that a mass-scale must exist</a:t>
            </a:r>
          </a:p>
          <a:p>
            <a:r>
              <a:rPr lang="en-GB" dirty="0"/>
              <a:t>Key Question: Can one compute and/or understand the magnitude of that scale?</a:t>
            </a:r>
          </a:p>
          <a:p>
            <a:pPr>
              <a:spcAft>
                <a:spcPts val="2400"/>
              </a:spcAft>
            </a:pPr>
            <a:r>
              <a:rPr lang="en-GB" dirty="0"/>
              <a:t>One can certainly </a:t>
            </a:r>
            <a:r>
              <a:rPr lang="en-GB" i="1" dirty="0">
                <a:solidFill>
                  <a:srgbClr val="008000"/>
                </a:solidFill>
              </a:rPr>
              <a:t>measure</a:t>
            </a:r>
            <a:r>
              <a:rPr lang="en-GB" dirty="0">
                <a:solidFill>
                  <a:srgbClr val="008000"/>
                </a:solidFill>
              </a:rPr>
              <a:t> </a:t>
            </a:r>
            <a:r>
              <a:rPr lang="en-GB" dirty="0"/>
              <a:t>the magnitude … consider proton:</a:t>
            </a:r>
          </a:p>
          <a:p>
            <a:endParaRPr lang="en-GB" dirty="0"/>
          </a:p>
          <a:p>
            <a:endParaRPr lang="en-GB" dirty="0"/>
          </a:p>
          <a:p>
            <a:endParaRPr lang="en-GB" dirty="0"/>
          </a:p>
          <a:p>
            <a:pPr marL="0" indent="0">
              <a:buNone/>
            </a:pPr>
            <a:endParaRPr lang="en-GB" dirty="0"/>
          </a:p>
          <a:p>
            <a:r>
              <a:rPr lang="en-GB" dirty="0"/>
              <a:t>In the chiral limit the entirety of the proton’s mass is produced by the trace anomaly, </a:t>
            </a:r>
            <a:r>
              <a:rPr lang="en-GB" i="1" dirty="0"/>
              <a:t>Θ</a:t>
            </a:r>
            <a:r>
              <a:rPr lang="en-GB" i="1" baseline="-25000" dirty="0"/>
              <a:t>0</a:t>
            </a:r>
            <a:r>
              <a:rPr lang="en-GB" dirty="0"/>
              <a:t> </a:t>
            </a:r>
          </a:p>
          <a:p>
            <a:pPr marL="0" indent="0">
              <a:buNone/>
            </a:pPr>
            <a:r>
              <a:rPr lang="en-GB" dirty="0"/>
              <a:t>	… In perturbative QCD, </a:t>
            </a:r>
            <a:r>
              <a:rPr lang="en-GB" i="1" dirty="0"/>
              <a:t>Θ</a:t>
            </a:r>
            <a:r>
              <a:rPr lang="en-GB" i="1" baseline="-25000" dirty="0"/>
              <a:t>0</a:t>
            </a:r>
            <a:r>
              <a:rPr lang="en-GB" baseline="-25000" dirty="0"/>
              <a:t> </a:t>
            </a:r>
            <a:r>
              <a:rPr lang="en-GB" dirty="0"/>
              <a:t>measures the strength of gluon self-interactions </a:t>
            </a:r>
          </a:p>
          <a:p>
            <a:pPr marL="0" indent="0">
              <a:buNone/>
            </a:pPr>
            <a:r>
              <a:rPr lang="en-GB" dirty="0"/>
              <a:t>	… so, from one perspective, </a:t>
            </a:r>
          </a:p>
          <a:p>
            <a:pPr marL="0" indent="0">
              <a:spcBef>
                <a:spcPts val="0"/>
              </a:spcBef>
              <a:buNone/>
            </a:pPr>
            <a:r>
              <a:rPr lang="en-GB" i="1" dirty="0"/>
              <a:t>		</a:t>
            </a:r>
            <a:r>
              <a:rPr lang="en-GB" i="1" dirty="0" err="1"/>
              <a:t>m</a:t>
            </a:r>
            <a:r>
              <a:rPr lang="en-GB" i="1" baseline="-25000" dirty="0" err="1"/>
              <a:t>p</a:t>
            </a:r>
            <a:r>
              <a:rPr lang="en-GB" dirty="0"/>
              <a:t> is (somehow) completely generated by glue.</a:t>
            </a:r>
          </a:p>
          <a:p>
            <a:endParaRPr lang="en-US" dirty="0"/>
          </a:p>
        </p:txBody>
      </p:sp>
      <p:sp>
        <p:nvSpPr>
          <p:cNvPr id="4" name="Date Placeholder 3">
            <a:extLst>
              <a:ext uri="{FF2B5EF4-FFF2-40B4-BE49-F238E27FC236}">
                <a16:creationId xmlns:a16="http://schemas.microsoft.com/office/drawing/2014/main" id="{E844388B-DC5F-46A9-B111-F024B01AF535}"/>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D6B04B09-F311-43BB-A0BE-64A2B495D20C}"/>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F3F8E337-22CA-443B-AAA7-E2DCAC8DD1D2}"/>
              </a:ext>
            </a:extLst>
          </p:cNvPr>
          <p:cNvSpPr>
            <a:spLocks noGrp="1"/>
          </p:cNvSpPr>
          <p:nvPr>
            <p:ph type="sldNum" sz="quarter" idx="12"/>
          </p:nvPr>
        </p:nvSpPr>
        <p:spPr/>
        <p:txBody>
          <a:bodyPr/>
          <a:lstStyle/>
          <a:p>
            <a:fld id="{87034D8C-3CB4-402A-BC46-2AB14C0FE90A}" type="slidenum">
              <a:rPr lang="en-US" smtClean="0"/>
              <a:pPr/>
              <a:t>57</a:t>
            </a:fld>
            <a:endParaRPr lang="en-US"/>
          </a:p>
        </p:txBody>
      </p:sp>
      <p:pic>
        <p:nvPicPr>
          <p:cNvPr id="8" name="Picture 7">
            <a:extLst>
              <a:ext uri="{FF2B5EF4-FFF2-40B4-BE49-F238E27FC236}">
                <a16:creationId xmlns:a16="http://schemas.microsoft.com/office/drawing/2014/main" id="{B7D50C15-1864-4EC9-BA37-21E5062514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63710"/>
            <a:ext cx="4724400" cy="685800"/>
          </a:xfrm>
          <a:prstGeom prst="rect">
            <a:avLst/>
          </a:prstGeom>
        </p:spPr>
      </p:pic>
      <p:pic>
        <p:nvPicPr>
          <p:cNvPr id="9" name="Picture 8">
            <a:extLst>
              <a:ext uri="{FF2B5EF4-FFF2-40B4-BE49-F238E27FC236}">
                <a16:creationId xmlns:a16="http://schemas.microsoft.com/office/drawing/2014/main" id="{0FA3F3F4-142D-4A4F-A8AE-9E760EB2B8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2971800"/>
            <a:ext cx="4419600" cy="415518"/>
          </a:xfrm>
          <a:prstGeom prst="rect">
            <a:avLst/>
          </a:prstGeom>
        </p:spPr>
      </p:pic>
      <p:pic>
        <p:nvPicPr>
          <p:cNvPr id="10" name="Picture 9">
            <a:extLst>
              <a:ext uri="{FF2B5EF4-FFF2-40B4-BE49-F238E27FC236}">
                <a16:creationId xmlns:a16="http://schemas.microsoft.com/office/drawing/2014/main" id="{0F543A79-E048-4935-9386-E1BE313A9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0800" y="3539811"/>
            <a:ext cx="7620000" cy="1159126"/>
          </a:xfrm>
          <a:prstGeom prst="rect">
            <a:avLst/>
          </a:prstGeom>
        </p:spPr>
      </p:pic>
      <p:sp>
        <p:nvSpPr>
          <p:cNvPr id="7" name="TextBox 6">
            <a:extLst>
              <a:ext uri="{FF2B5EF4-FFF2-40B4-BE49-F238E27FC236}">
                <a16:creationId xmlns:a16="http://schemas.microsoft.com/office/drawing/2014/main" id="{7C523A37-672E-8F67-5DEA-781E7F9F2BF2}"/>
              </a:ext>
            </a:extLst>
          </p:cNvPr>
          <p:cNvSpPr txBox="1"/>
          <p:nvPr/>
        </p:nvSpPr>
        <p:spPr>
          <a:xfrm>
            <a:off x="8641082" y="5593081"/>
            <a:ext cx="2839720" cy="923330"/>
          </a:xfrm>
          <a:prstGeom prst="rect">
            <a:avLst/>
          </a:prstGeom>
          <a:noFill/>
        </p:spPr>
        <p:txBody>
          <a:bodyPr wrap="square" rtlCol="0">
            <a:spAutoFit/>
          </a:bodyPr>
          <a:lstStyle/>
          <a:p>
            <a:r>
              <a:rPr lang="en-AU" i="1" dirty="0">
                <a:ln w="0"/>
                <a:solidFill>
                  <a:srgbClr val="FF0000"/>
                </a:solidFill>
                <a:effectLst>
                  <a:outerShdw blurRad="38100" dist="25400" dir="5400000" algn="ctr" rotWithShape="0">
                    <a:srgbClr val="6E747A">
                      <a:alpha val="43000"/>
                    </a:srgbClr>
                  </a:outerShdw>
                </a:effectLst>
              </a:rPr>
              <a:t>The mass of visible matter is almost entirely produced by massless non-matter fields </a:t>
            </a:r>
          </a:p>
        </p:txBody>
      </p:sp>
    </p:spTree>
    <p:extLst>
      <p:ext uri="{BB962C8B-B14F-4D97-AF65-F5344CB8AC3E}">
        <p14:creationId xmlns:p14="http://schemas.microsoft.com/office/powerpoint/2010/main" val="2549367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2" presetClass="entr" presetSubtype="8"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 calcmode="lin" valueType="num">
                                      <p:cBhvr additive="base">
                                        <p:cTn id="20"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fade">
                                      <p:cBhvr>
                                        <p:cTn id="26" dur="1000"/>
                                        <p:tgtEl>
                                          <p:spTgt spid="3">
                                            <p:txEl>
                                              <p:pRg st="8" end="8"/>
                                            </p:txEl>
                                          </p:spTgt>
                                        </p:tgtEl>
                                      </p:cBhvr>
                                    </p:animEffect>
                                    <p:anim calcmode="lin" valueType="num">
                                      <p:cBhvr>
                                        <p:cTn id="27"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8" end="8"/>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1000"/>
                                        <p:tgtEl>
                                          <p:spTgt spid="3">
                                            <p:txEl>
                                              <p:pRg st="9" end="9"/>
                                            </p:txEl>
                                          </p:spTgt>
                                        </p:tgtEl>
                                      </p:cBhvr>
                                    </p:animEffect>
                                    <p:anim calcmode="lin" valueType="num">
                                      <p:cBhvr>
                                        <p:cTn id="32"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9" end="9"/>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1000"/>
                                        <p:tgtEl>
                                          <p:spTgt spid="3">
                                            <p:txEl>
                                              <p:pRg st="10" end="10"/>
                                            </p:txEl>
                                          </p:spTgt>
                                        </p:tgtEl>
                                      </p:cBhvr>
                                    </p:animEffect>
                                    <p:anim calcmode="lin" valueType="num">
                                      <p:cBhvr>
                                        <p:cTn id="37"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fade">
                                      <p:cBhvr>
                                        <p:cTn id="41" dur="1000"/>
                                        <p:tgtEl>
                                          <p:spTgt spid="3">
                                            <p:txEl>
                                              <p:pRg st="11" end="11"/>
                                            </p:txEl>
                                          </p:spTgt>
                                        </p:tgtEl>
                                      </p:cBhvr>
                                    </p:animEffect>
                                    <p:anim calcmode="lin" valueType="num">
                                      <p:cBhvr>
                                        <p:cTn id="42"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11" end="11"/>
                                            </p:txEl>
                                          </p:spTgt>
                                        </p:tgtEl>
                                        <p:attrNameLst>
                                          <p:attrName>ppt_y</p:attrName>
                                        </p:attrNameLst>
                                      </p:cBhvr>
                                      <p:tavLst>
                                        <p:tav tm="0">
                                          <p:val>
                                            <p:strVal val="#ppt_y+.1"/>
                                          </p:val>
                                        </p:tav>
                                        <p:tav tm="100000">
                                          <p:val>
                                            <p:strVal val="#ppt_y"/>
                                          </p:val>
                                        </p:tav>
                                      </p:tavLst>
                                    </p:anim>
                                  </p:childTnLst>
                                </p:cTn>
                              </p:par>
                              <p:par>
                                <p:cTn id="44" presetID="6" presetClass="entr" presetSubtype="16" fill="hold" grpId="0" nodeType="with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circle(in)">
                                      <p:cBhvr>
                                        <p:cTn id="4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02633-FA01-46F9-BF8D-1469254301DA}"/>
              </a:ext>
            </a:extLst>
          </p:cNvPr>
          <p:cNvSpPr>
            <a:spLocks noGrp="1"/>
          </p:cNvSpPr>
          <p:nvPr>
            <p:ph type="title"/>
          </p:nvPr>
        </p:nvSpPr>
        <p:spPr>
          <a:xfrm>
            <a:off x="963084" y="4810125"/>
            <a:ext cx="10363200" cy="1362075"/>
          </a:xfrm>
        </p:spPr>
        <p:txBody>
          <a:bodyPr/>
          <a:lstStyle/>
          <a:p>
            <a:pPr algn="ctr"/>
            <a:r>
              <a:rPr lang="en-US" sz="600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eflection blurRad="6350" stA="55000" endA="300" endPos="45500" dir="5400000" sy="-100000" algn="bl" rotWithShape="0"/>
                </a:effectLst>
              </a:rPr>
              <a:t>On the other hand …</a:t>
            </a:r>
            <a:endParaRPr lang="en-US" sz="5400" dirty="0"/>
          </a:p>
        </p:txBody>
      </p:sp>
      <p:sp>
        <p:nvSpPr>
          <p:cNvPr id="3" name="Text Placeholder 2">
            <a:extLst>
              <a:ext uri="{FF2B5EF4-FFF2-40B4-BE49-F238E27FC236}">
                <a16:creationId xmlns:a16="http://schemas.microsoft.com/office/drawing/2014/main" id="{9CE1FE18-BFA1-4913-A3A9-2636416759FF}"/>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B9C2F08C-CC07-4D17-AEEE-FDFC30B6CD1F}"/>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C80E1224-01AD-4A23-B8C2-588BC8CCFA52}"/>
              </a:ext>
            </a:extLst>
          </p:cNvPr>
          <p:cNvSpPr>
            <a:spLocks noGrp="1"/>
          </p:cNvSpPr>
          <p:nvPr>
            <p:ph type="ftr" sz="quarter" idx="11"/>
          </p:nvPr>
        </p:nvSpPr>
        <p:spPr/>
        <p:txBody>
          <a:bodyPr/>
          <a:lstStyle/>
          <a:p>
            <a:r>
              <a:rPr lang="en-US"/>
              <a:t>Craig Roberts: cdroberts@nju.edu.cn  465 .. 25/04/11 ..."Strong Interactions and the Standard Model"</a:t>
            </a:r>
          </a:p>
        </p:txBody>
      </p:sp>
      <p:sp>
        <p:nvSpPr>
          <p:cNvPr id="6" name="Slide Number Placeholder 5">
            <a:extLst>
              <a:ext uri="{FF2B5EF4-FFF2-40B4-BE49-F238E27FC236}">
                <a16:creationId xmlns:a16="http://schemas.microsoft.com/office/drawing/2014/main" id="{0D2FA84E-2341-4F3A-8883-C3DF8682770D}"/>
              </a:ext>
            </a:extLst>
          </p:cNvPr>
          <p:cNvSpPr>
            <a:spLocks noGrp="1"/>
          </p:cNvSpPr>
          <p:nvPr>
            <p:ph type="sldNum" sz="quarter" idx="12"/>
          </p:nvPr>
        </p:nvSpPr>
        <p:spPr/>
        <p:txBody>
          <a:bodyPr/>
          <a:lstStyle/>
          <a:p>
            <a:fld id="{87034D8C-3CB4-402A-BC46-2AB14C0FE90A}" type="slidenum">
              <a:rPr lang="en-US" smtClean="0"/>
              <a:pPr/>
              <a:t>58</a:t>
            </a:fld>
            <a:endParaRPr lang="en-US"/>
          </a:p>
        </p:txBody>
      </p:sp>
      <p:pic>
        <p:nvPicPr>
          <p:cNvPr id="8" name="Picture 2">
            <a:extLst>
              <a:ext uri="{FF2B5EF4-FFF2-40B4-BE49-F238E27FC236}">
                <a16:creationId xmlns:a16="http://schemas.microsoft.com/office/drawing/2014/main" id="{7247B543-B3E9-4821-8D52-C7E6CA86A80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919196" y="282873"/>
            <a:ext cx="4450976" cy="44335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78138498"/>
      </p:ext>
    </p:extLst>
  </p:cSld>
  <p:clrMapOvr>
    <a:masterClrMapping/>
  </p:clrMapOvr>
  <p:transition spd="slow">
    <p:comb/>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173F-E40B-4990-89F4-9C35BEC01864}"/>
              </a:ext>
            </a:extLst>
          </p:cNvPr>
          <p:cNvSpPr>
            <a:spLocks noGrp="1"/>
          </p:cNvSpPr>
          <p:nvPr>
            <p:ph type="title"/>
          </p:nvPr>
        </p:nvSpPr>
        <p:spPr/>
        <p:txBody>
          <a:bodyPr/>
          <a:lstStyle/>
          <a:p>
            <a:pPr algn="r"/>
            <a:r>
              <a:rPr lang="en-GB" sz="3600" b="0" i="1" dirty="0">
                <a:ln w="0"/>
                <a:solidFill>
                  <a:schemeClr val="tx2">
                    <a:lumMod val="75000"/>
                  </a:schemeClr>
                </a:solidFill>
                <a:effectLst>
                  <a:outerShdw blurRad="60007" dist="310007" dir="7680000" sy="30000" kx="1300200" algn="ctr" rotWithShape="0">
                    <a:prstClr val="black">
                      <a:alpha val="32000"/>
                    </a:prstClr>
                  </a:outerShdw>
                </a:effectLst>
              </a:rPr>
              <a:t>Trace Anomaly</a:t>
            </a:r>
            <a:endParaRPr lang="en-US" sz="3200" dirty="0"/>
          </a:p>
        </p:txBody>
      </p:sp>
      <p:sp>
        <p:nvSpPr>
          <p:cNvPr id="3" name="Content Placeholder 2">
            <a:extLst>
              <a:ext uri="{FF2B5EF4-FFF2-40B4-BE49-F238E27FC236}">
                <a16:creationId xmlns:a16="http://schemas.microsoft.com/office/drawing/2014/main" id="{5A4CA967-F9BF-4151-B593-B0C4F912C473}"/>
              </a:ext>
            </a:extLst>
          </p:cNvPr>
          <p:cNvSpPr>
            <a:spLocks noGrp="1"/>
          </p:cNvSpPr>
          <p:nvPr>
            <p:ph idx="1"/>
          </p:nvPr>
        </p:nvSpPr>
        <p:spPr>
          <a:xfrm>
            <a:off x="609600" y="1295400"/>
            <a:ext cx="10972800" cy="4525963"/>
          </a:xfrm>
        </p:spPr>
        <p:txBody>
          <a:bodyPr/>
          <a:lstStyle/>
          <a:p>
            <a:pPr>
              <a:spcAft>
                <a:spcPts val="900"/>
              </a:spcAft>
            </a:pPr>
            <a:r>
              <a:rPr lang="en-GB" sz="2400" dirty="0"/>
              <a:t>In the chiral limit, pion is massless Nambu-Goldstone boson:</a:t>
            </a:r>
          </a:p>
          <a:p>
            <a:pPr marL="0" indent="0">
              <a:buNone/>
            </a:pPr>
            <a:r>
              <a:rPr lang="en-GB" sz="2400" dirty="0"/>
              <a:t>					⇒</a:t>
            </a:r>
          </a:p>
          <a:p>
            <a:pPr>
              <a:spcBef>
                <a:spcPts val="1200"/>
              </a:spcBef>
            </a:pPr>
            <a:r>
              <a:rPr lang="en-GB" sz="2400" dirty="0">
                <a:solidFill>
                  <a:srgbClr val="C00000"/>
                </a:solidFill>
              </a:rPr>
              <a:t>Does this mean</a:t>
            </a:r>
            <a:r>
              <a:rPr lang="en-GB" sz="2400" dirty="0"/>
              <a:t> that the scale anomaly vanishes trivially in the pion state, </a:t>
            </a:r>
            <a:r>
              <a:rPr lang="en-GB" sz="2400" i="1" dirty="0"/>
              <a:t>i.e</a:t>
            </a:r>
            <a:r>
              <a:rPr lang="en-GB" sz="2400" dirty="0"/>
              <a:t>. </a:t>
            </a:r>
            <a:r>
              <a:rPr lang="en-GB" sz="2400" dirty="0">
                <a:solidFill>
                  <a:srgbClr val="C00000"/>
                </a:solidFill>
              </a:rPr>
              <a:t>gluons contribute nothing to the pion mass? </a:t>
            </a:r>
          </a:p>
          <a:p>
            <a:r>
              <a:rPr lang="en-AU" sz="2400" dirty="0"/>
              <a:t>Difficult way to obtain “zero”!</a:t>
            </a:r>
          </a:p>
          <a:p>
            <a:pPr>
              <a:spcBef>
                <a:spcPts val="1800"/>
              </a:spcBef>
            </a:pPr>
            <a:r>
              <a:rPr lang="en-AU" sz="2400" dirty="0"/>
              <a:t>Easier to imagine that “zero” owes to cancellations between different operator contributions to the expectation value of </a:t>
            </a:r>
            <a:r>
              <a:rPr lang="en-GB" sz="2400" i="1" dirty="0"/>
              <a:t>Θ</a:t>
            </a:r>
            <a:r>
              <a:rPr lang="en-GB" sz="2400" i="1" baseline="-25000" dirty="0"/>
              <a:t>0</a:t>
            </a:r>
            <a:r>
              <a:rPr lang="en-AU" sz="2400" dirty="0"/>
              <a:t>.  </a:t>
            </a:r>
          </a:p>
          <a:p>
            <a:r>
              <a:rPr lang="en-AU" sz="2400" dirty="0"/>
              <a:t>Of course, such precise cancellation should not be an accident.  </a:t>
            </a:r>
          </a:p>
          <a:p>
            <a:pPr marL="800100" lvl="2" indent="0">
              <a:buNone/>
            </a:pPr>
            <a:r>
              <a:rPr lang="en-AU" sz="2400" dirty="0"/>
              <a:t>It could only arise naturally because </a:t>
            </a:r>
          </a:p>
          <a:p>
            <a:pPr marL="800100" lvl="2" indent="0">
              <a:buNone/>
            </a:pPr>
            <a:r>
              <a:rPr lang="en-AU" sz="2400" dirty="0"/>
              <a:t>of some symmetry and/or symmetry-breaking pattern.</a:t>
            </a:r>
            <a:endParaRPr lang="en-GB" sz="2400" dirty="0"/>
          </a:p>
          <a:p>
            <a:endParaRPr lang="en-US" dirty="0"/>
          </a:p>
        </p:txBody>
      </p:sp>
      <p:sp>
        <p:nvSpPr>
          <p:cNvPr id="4" name="Date Placeholder 3">
            <a:extLst>
              <a:ext uri="{FF2B5EF4-FFF2-40B4-BE49-F238E27FC236}">
                <a16:creationId xmlns:a16="http://schemas.microsoft.com/office/drawing/2014/main" id="{E844388B-DC5F-46A9-B111-F024B01AF535}"/>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D6B04B09-F311-43BB-A0BE-64A2B495D20C}"/>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F3F8E337-22CA-443B-AAA7-E2DCAC8DD1D2}"/>
              </a:ext>
            </a:extLst>
          </p:cNvPr>
          <p:cNvSpPr>
            <a:spLocks noGrp="1"/>
          </p:cNvSpPr>
          <p:nvPr>
            <p:ph type="sldNum" sz="quarter" idx="12"/>
          </p:nvPr>
        </p:nvSpPr>
        <p:spPr/>
        <p:txBody>
          <a:bodyPr/>
          <a:lstStyle/>
          <a:p>
            <a:fld id="{87034D8C-3CB4-402A-BC46-2AB14C0FE90A}" type="slidenum">
              <a:rPr lang="en-US" smtClean="0"/>
              <a:pPr/>
              <a:t>59</a:t>
            </a:fld>
            <a:endParaRPr lang="en-US"/>
          </a:p>
        </p:txBody>
      </p:sp>
      <p:pic>
        <p:nvPicPr>
          <p:cNvPr id="8" name="Picture 7">
            <a:extLst>
              <a:ext uri="{FF2B5EF4-FFF2-40B4-BE49-F238E27FC236}">
                <a16:creationId xmlns:a16="http://schemas.microsoft.com/office/drawing/2014/main" id="{B7D50C15-1864-4EC9-BA37-21E5062514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63710"/>
            <a:ext cx="4724400" cy="685800"/>
          </a:xfrm>
          <a:prstGeom prst="rect">
            <a:avLst/>
          </a:prstGeom>
        </p:spPr>
      </p:pic>
      <p:pic>
        <p:nvPicPr>
          <p:cNvPr id="11" name="Picture 10">
            <a:extLst>
              <a:ext uri="{FF2B5EF4-FFF2-40B4-BE49-F238E27FC236}">
                <a16:creationId xmlns:a16="http://schemas.microsoft.com/office/drawing/2014/main" id="{7407ADB0-2EA9-4F6D-9818-8D3F5E93B4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1870272"/>
            <a:ext cx="3683000" cy="381000"/>
          </a:xfrm>
          <a:prstGeom prst="rect">
            <a:avLst/>
          </a:prstGeom>
        </p:spPr>
      </p:pic>
      <p:pic>
        <p:nvPicPr>
          <p:cNvPr id="12" name="Picture 11">
            <a:extLst>
              <a:ext uri="{FF2B5EF4-FFF2-40B4-BE49-F238E27FC236}">
                <a16:creationId xmlns:a16="http://schemas.microsoft.com/office/drawing/2014/main" id="{9B8652C4-3AEE-48EB-9653-D1758ABDB2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0400" y="1895672"/>
            <a:ext cx="2806700" cy="355600"/>
          </a:xfrm>
          <a:prstGeom prst="rect">
            <a:avLst/>
          </a:prstGeom>
        </p:spPr>
      </p:pic>
      <p:sp>
        <p:nvSpPr>
          <p:cNvPr id="7" name="TextBox 6">
            <a:extLst>
              <a:ext uri="{FF2B5EF4-FFF2-40B4-BE49-F238E27FC236}">
                <a16:creationId xmlns:a16="http://schemas.microsoft.com/office/drawing/2014/main" id="{D1CC4317-DD05-50A0-14B3-2D2A6DF472C2}"/>
              </a:ext>
            </a:extLst>
          </p:cNvPr>
          <p:cNvSpPr txBox="1"/>
          <p:nvPr/>
        </p:nvSpPr>
        <p:spPr>
          <a:xfrm>
            <a:off x="6903476" y="2950150"/>
            <a:ext cx="3287247" cy="646331"/>
          </a:xfrm>
          <a:prstGeom prst="rect">
            <a:avLst/>
          </a:prstGeom>
          <a:noFill/>
        </p:spPr>
        <p:txBody>
          <a:bodyPr wrap="none" rtlCol="0">
            <a:spAutoFit/>
          </a:bodyPr>
          <a:lstStyle/>
          <a:p>
            <a:r>
              <a:rPr lang="en-US" dirty="0">
                <a:ln w="0"/>
                <a:solidFill>
                  <a:srgbClr val="FF0000"/>
                </a:solidFill>
                <a:effectLst>
                  <a:outerShdw blurRad="38100" dist="25400" dir="5400000" algn="ctr" rotWithShape="0">
                    <a:srgbClr val="6E747A">
                      <a:alpha val="43000"/>
                    </a:srgbClr>
                  </a:outerShdw>
                </a:effectLst>
              </a:rPr>
              <a:t>“Nothing can come of nothing.”</a:t>
            </a:r>
          </a:p>
          <a:p>
            <a:r>
              <a:rPr lang="en-US" dirty="0">
                <a:ln w="0"/>
                <a:solidFill>
                  <a:srgbClr val="FF0000"/>
                </a:solidFill>
                <a:effectLst>
                  <a:outerShdw blurRad="38100" dist="25400" dir="5400000" algn="ctr" rotWithShape="0">
                    <a:srgbClr val="6E747A">
                      <a:alpha val="43000"/>
                    </a:srgbClr>
                  </a:outerShdw>
                </a:effectLst>
              </a:rPr>
              <a:t>William Shakespeare, "King Lear"</a:t>
            </a:r>
            <a:endParaRPr lang="en-AU" dirty="0">
              <a:ln w="0"/>
              <a:solidFill>
                <a:srgbClr val="FF0000"/>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522254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circle(in)">
                                      <p:cBhvr>
                                        <p:cTn id="13" dur="1400"/>
                                        <p:tgtEl>
                                          <p:spTgt spid="3">
                                            <p:txEl>
                                              <p:pRg st="3" end="3"/>
                                            </p:txEl>
                                          </p:spTgt>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20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1000"/>
                                        <p:tgtEl>
                                          <p:spTgt spid="3">
                                            <p:txEl>
                                              <p:pRg st="5" end="5"/>
                                            </p:txEl>
                                          </p:spTgt>
                                        </p:tgtEl>
                                      </p:cBhvr>
                                    </p:animEffect>
                                    <p:anim calcmode="lin" valueType="num">
                                      <p:cBhvr>
                                        <p:cTn id="2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5" end="5"/>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1000"/>
                                        <p:tgtEl>
                                          <p:spTgt spid="3">
                                            <p:txEl>
                                              <p:pRg st="6" end="6"/>
                                            </p:txEl>
                                          </p:spTgt>
                                        </p:tgtEl>
                                      </p:cBhvr>
                                    </p:animEffect>
                                    <p:anim calcmode="lin" valueType="num">
                                      <p:cBhvr>
                                        <p:cTn id="31"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6" end="6"/>
                                            </p:txEl>
                                          </p:spTgt>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1000"/>
                                        <p:tgtEl>
                                          <p:spTgt spid="3">
                                            <p:txEl>
                                              <p:pRg st="7" end="7"/>
                                            </p:txEl>
                                          </p:spTgt>
                                        </p:tgtEl>
                                      </p:cBhvr>
                                    </p:animEffect>
                                    <p:anim calcmode="lin" valueType="num">
                                      <p:cBhvr>
                                        <p:cTn id="36"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5CE1C-8EB4-41DE-839A-78DBC26AB025}"/>
              </a:ext>
            </a:extLst>
          </p:cNvPr>
          <p:cNvSpPr>
            <a:spLocks noGrp="1"/>
          </p:cNvSpPr>
          <p:nvPr>
            <p:ph type="title"/>
          </p:nvPr>
        </p:nvSpPr>
        <p:spPr>
          <a:xfrm>
            <a:off x="609600" y="228600"/>
            <a:ext cx="10972800" cy="1143000"/>
          </a:xfrm>
        </p:spPr>
        <p:txBody>
          <a:bodyPr wrap="square" anchor="t">
            <a:normAutofit/>
          </a:bodyPr>
          <a:lstStyle/>
          <a:p>
            <a:r>
              <a:rPr lang="en-GB" b="0" i="1">
                <a:ln w="0"/>
                <a:effectLst>
                  <a:outerShdw blurRad="38100" dist="25400" dir="5400000" algn="ctr" rotWithShape="0">
                    <a:srgbClr val="6E747A">
                      <a:alpha val="43000"/>
                    </a:srgbClr>
                  </a:outerShdw>
                </a:effectLst>
              </a:rPr>
              <a:t>Great Unifications</a:t>
            </a:r>
            <a:endParaRPr lang="en-US" b="0" i="1">
              <a:ln w="0"/>
              <a:effectLst>
                <a:outerShdw blurRad="38100" dist="25400" dir="5400000" algn="ctr" rotWithShape="0">
                  <a:srgbClr val="6E747A">
                    <a:alpha val="43000"/>
                  </a:srgbClr>
                </a:outerShdw>
              </a:effectLst>
            </a:endParaRPr>
          </a:p>
        </p:txBody>
      </p:sp>
      <p:sp>
        <p:nvSpPr>
          <p:cNvPr id="3" name="Content Placeholder 2">
            <a:extLst>
              <a:ext uri="{FF2B5EF4-FFF2-40B4-BE49-F238E27FC236}">
                <a16:creationId xmlns:a16="http://schemas.microsoft.com/office/drawing/2014/main" id="{9437E6B1-FA85-4FAA-8281-4C1A8B0F8805}"/>
              </a:ext>
            </a:extLst>
          </p:cNvPr>
          <p:cNvSpPr>
            <a:spLocks noGrp="1"/>
          </p:cNvSpPr>
          <p:nvPr>
            <p:ph sz="half" idx="1"/>
          </p:nvPr>
        </p:nvSpPr>
        <p:spPr>
          <a:xfrm>
            <a:off x="381000" y="1219200"/>
            <a:ext cx="5613400" cy="4525963"/>
          </a:xfrm>
        </p:spPr>
        <p:txBody>
          <a:bodyPr wrap="square" anchor="t">
            <a:normAutofit/>
          </a:bodyPr>
          <a:lstStyle/>
          <a:p>
            <a:pPr>
              <a:buFont typeface="Wingdings" panose="05000000000000000000" pitchFamily="2" charset="2"/>
              <a:buChar char="ü"/>
            </a:pPr>
            <a:r>
              <a:rPr lang="en-US" sz="2200" dirty="0"/>
              <a:t>“First Great Unification" – Isaac Newton – 350 years ago</a:t>
            </a:r>
          </a:p>
          <a:p>
            <a:pPr lvl="1">
              <a:buFont typeface="Wingdings" panose="05000000000000000000" pitchFamily="2" charset="2"/>
              <a:buChar char="ü"/>
            </a:pPr>
            <a:r>
              <a:rPr lang="en-US" sz="2200" dirty="0"/>
              <a:t>Universal Law of Gravitation </a:t>
            </a:r>
          </a:p>
          <a:p>
            <a:pPr lvl="1">
              <a:buFont typeface="Wingdings" panose="05000000000000000000" pitchFamily="2" charset="2"/>
              <a:buChar char="ü"/>
            </a:pPr>
            <a:r>
              <a:rPr lang="en-US" sz="2200" dirty="0"/>
              <a:t>A person, fixed on earth, </a:t>
            </a:r>
            <a:r>
              <a:rPr lang="en-US" sz="2200" dirty="0" err="1"/>
              <a:t>realised</a:t>
            </a:r>
            <a:r>
              <a:rPr lang="en-US" sz="2200" dirty="0"/>
              <a:t> that all objects attract each other with a force of gravitational attraction, no matter where they are in the Universe.</a:t>
            </a:r>
          </a:p>
          <a:p>
            <a:pPr lvl="1">
              <a:buFont typeface="Wingdings" panose="05000000000000000000" pitchFamily="2" charset="2"/>
              <a:buChar char="ü"/>
            </a:pPr>
            <a:r>
              <a:rPr lang="en-US" sz="2200" dirty="0"/>
              <a:t>Unified the understandings of the observable phenomena of gravity on Earth with the observable </a:t>
            </a:r>
            <a:r>
              <a:rPr lang="en-US" sz="2200" dirty="0" err="1"/>
              <a:t>behaviour</a:t>
            </a:r>
            <a:r>
              <a:rPr lang="en-US" sz="2200" dirty="0"/>
              <a:t> of celestial bodies in space</a:t>
            </a:r>
          </a:p>
        </p:txBody>
      </p:sp>
      <p:pic>
        <p:nvPicPr>
          <p:cNvPr id="8" name="Picture 7" descr="A close up of a person&#10;&#10;Description automatically generated">
            <a:extLst>
              <a:ext uri="{FF2B5EF4-FFF2-40B4-BE49-F238E27FC236}">
                <a16:creationId xmlns:a16="http://schemas.microsoft.com/office/drawing/2014/main" id="{83CE4183-C5EF-4256-AF72-01CDEB474922}"/>
              </a:ext>
            </a:extLst>
          </p:cNvPr>
          <p:cNvPicPr>
            <a:picLocks noChangeAspect="1"/>
          </p:cNvPicPr>
          <p:nvPr/>
        </p:nvPicPr>
        <p:blipFill rotWithShape="1">
          <a:blip r:embed="rId2">
            <a:extLst>
              <a:ext uri="{28A0092B-C50C-407E-A947-70E740481C1C}">
                <a14:useLocalDpi xmlns:a14="http://schemas.microsoft.com/office/drawing/2010/main" val="0"/>
              </a:ext>
            </a:extLst>
          </a:blip>
          <a:srcRect t="5018" r="2" b="10933"/>
          <a:stretch/>
        </p:blipFill>
        <p:spPr>
          <a:xfrm>
            <a:off x="6197600" y="1600201"/>
            <a:ext cx="5384800" cy="4525963"/>
          </a:xfrm>
          <a:prstGeom prst="rect">
            <a:avLst/>
          </a:prstGeom>
          <a:noFill/>
        </p:spPr>
      </p:pic>
      <p:sp>
        <p:nvSpPr>
          <p:cNvPr id="4" name="Date Placeholder 3">
            <a:extLst>
              <a:ext uri="{FF2B5EF4-FFF2-40B4-BE49-F238E27FC236}">
                <a16:creationId xmlns:a16="http://schemas.microsoft.com/office/drawing/2014/main" id="{BD5FB891-D4B6-4ED6-AE68-A5C15FA4FCAF}"/>
              </a:ext>
            </a:extLst>
          </p:cNvPr>
          <p:cNvSpPr>
            <a:spLocks noGrp="1"/>
          </p:cNvSpPr>
          <p:nvPr>
            <p:ph type="dt" sz="half" idx="10"/>
          </p:nvPr>
        </p:nvSpPr>
        <p:spPr>
          <a:xfrm>
            <a:off x="7688358" y="6629400"/>
            <a:ext cx="4394201" cy="228600"/>
          </a:xfrm>
        </p:spPr>
        <p:txBody>
          <a:bodyPr wrap="square" anchor="t">
            <a:normAutofit/>
          </a:bodyPr>
          <a:lstStyle/>
          <a:p>
            <a:pPr>
              <a:lnSpc>
                <a:spcPct val="90000"/>
              </a:lnSpc>
              <a:spcAft>
                <a:spcPts val="600"/>
              </a:spcAft>
            </a:pPr>
            <a:r>
              <a:rPr lang="en-US"/>
              <a:t>.      NJU Graduate Student - Progress in Physics - Lecture 1                                 (116)</a:t>
            </a:r>
          </a:p>
        </p:txBody>
      </p:sp>
      <p:sp>
        <p:nvSpPr>
          <p:cNvPr id="5" name="Footer Placeholder 4">
            <a:extLst>
              <a:ext uri="{FF2B5EF4-FFF2-40B4-BE49-F238E27FC236}">
                <a16:creationId xmlns:a16="http://schemas.microsoft.com/office/drawing/2014/main" id="{DF852610-F7FB-403C-8EDF-08210973F894}"/>
              </a:ext>
            </a:extLst>
          </p:cNvPr>
          <p:cNvSpPr>
            <a:spLocks noGrp="1"/>
          </p:cNvSpPr>
          <p:nvPr>
            <p:ph type="ftr" sz="quarter" idx="11"/>
          </p:nvPr>
        </p:nvSpPr>
        <p:spPr>
          <a:xfrm>
            <a:off x="876301" y="6307138"/>
            <a:ext cx="7922684" cy="228600"/>
          </a:xfrm>
        </p:spPr>
        <p:txBody>
          <a:bodyPr wrap="square" anchor="t">
            <a:normAutofit/>
          </a:bodyPr>
          <a:lstStyle/>
          <a:p>
            <a:pPr>
              <a:spcAft>
                <a:spcPts val="600"/>
              </a:spcAft>
            </a:pPr>
            <a:r>
              <a:rPr lang="en-US"/>
              <a:t>Craig Roberts: cdroberts@nju.edu.cn  465 .. 25/04/11 ..."Strong Interactions and the Standard Model"</a:t>
            </a:r>
          </a:p>
        </p:txBody>
      </p:sp>
      <p:sp>
        <p:nvSpPr>
          <p:cNvPr id="6" name="Slide Number Placeholder 5">
            <a:extLst>
              <a:ext uri="{FF2B5EF4-FFF2-40B4-BE49-F238E27FC236}">
                <a16:creationId xmlns:a16="http://schemas.microsoft.com/office/drawing/2014/main" id="{78378164-F2D4-4C44-B550-EBB72E086F4A}"/>
              </a:ext>
            </a:extLst>
          </p:cNvPr>
          <p:cNvSpPr>
            <a:spLocks noGrp="1"/>
          </p:cNvSpPr>
          <p:nvPr>
            <p:ph type="sldNum" sz="quarter" idx="12"/>
          </p:nvPr>
        </p:nvSpPr>
        <p:spPr>
          <a:xfrm>
            <a:off x="11480801" y="6489701"/>
            <a:ext cx="512233" cy="365125"/>
          </a:xfrm>
        </p:spPr>
        <p:txBody>
          <a:bodyPr wrap="square" anchor="t">
            <a:normAutofit/>
          </a:bodyPr>
          <a:lstStyle/>
          <a:p>
            <a:pPr>
              <a:spcAft>
                <a:spcPts val="600"/>
              </a:spcAft>
            </a:pPr>
            <a:fld id="{87034D8C-3CB4-402A-BC46-2AB14C0FE90A}" type="slidenum">
              <a:rPr lang="en-US" smtClean="0"/>
              <a:pPr>
                <a:spcAft>
                  <a:spcPts val="600"/>
                </a:spcAft>
              </a:pPr>
              <a:t>6</a:t>
            </a:fld>
            <a:endParaRPr lang="en-US"/>
          </a:p>
        </p:txBody>
      </p:sp>
    </p:spTree>
    <p:extLst>
      <p:ext uri="{BB962C8B-B14F-4D97-AF65-F5344CB8AC3E}">
        <p14:creationId xmlns:p14="http://schemas.microsoft.com/office/powerpoint/2010/main" val="323929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13216-C3F3-4033-AC57-85CF4682C2A6}"/>
              </a:ext>
            </a:extLst>
          </p:cNvPr>
          <p:cNvSpPr>
            <a:spLocks noGrp="1"/>
          </p:cNvSpPr>
          <p:nvPr>
            <p:ph type="title"/>
          </p:nvPr>
        </p:nvSpPr>
        <p:spPr/>
        <p:txBody>
          <a:bodyPr/>
          <a:lstStyle/>
          <a:p>
            <a:pPr algn="ctr"/>
            <a:r>
              <a:rPr lang="en-GB" sz="3200" b="0" i="1" dirty="0">
                <a:ln w="0"/>
                <a:solidFill>
                  <a:schemeClr val="tx2">
                    <a:lumMod val="75000"/>
                  </a:schemeClr>
                </a:solidFill>
                <a:effectLst>
                  <a:outerShdw blurRad="60007" dist="310007" dir="7680000" sy="30000" kx="1300200" algn="ctr" rotWithShape="0">
                    <a:prstClr val="black">
                      <a:alpha val="32000"/>
                    </a:prstClr>
                  </a:outerShdw>
                </a:effectLst>
              </a:rPr>
              <a:t>Whence “1” and yet “0” ?</a:t>
            </a:r>
            <a:endParaRPr lang="en-US" sz="2800" dirty="0"/>
          </a:p>
        </p:txBody>
      </p:sp>
      <p:sp>
        <p:nvSpPr>
          <p:cNvPr id="3" name="Content Placeholder 2">
            <a:extLst>
              <a:ext uri="{FF2B5EF4-FFF2-40B4-BE49-F238E27FC236}">
                <a16:creationId xmlns:a16="http://schemas.microsoft.com/office/drawing/2014/main" id="{776A2B4D-8A9A-4D3E-A7CA-BFC13F2702F0}"/>
              </a:ext>
            </a:extLst>
          </p:cNvPr>
          <p:cNvSpPr>
            <a:spLocks noGrp="1"/>
          </p:cNvSpPr>
          <p:nvPr>
            <p:ph idx="1"/>
          </p:nvPr>
        </p:nvSpPr>
        <p:spPr>
          <a:xfrm>
            <a:off x="609600" y="1951037"/>
            <a:ext cx="10972800" cy="4525963"/>
          </a:xfrm>
        </p:spPr>
        <p:txBody>
          <a:bodyPr/>
          <a:lstStyle/>
          <a:p>
            <a:r>
              <a:rPr lang="en-AU" sz="3200" i="1" dirty="0">
                <a:solidFill>
                  <a:srgbClr val="BF0703"/>
                </a:solidFill>
              </a:rPr>
              <a:t>No statement of the question </a:t>
            </a:r>
          </a:p>
          <a:p>
            <a:pPr marL="0" indent="0">
              <a:buNone/>
            </a:pPr>
            <a:r>
              <a:rPr lang="en-AU" sz="3200" i="1" dirty="0">
                <a:solidFill>
                  <a:srgbClr val="BF0703"/>
                </a:solidFill>
              </a:rPr>
              <a:t>	“How does the mass of the proton arise?” </a:t>
            </a:r>
          </a:p>
          <a:p>
            <a:pPr marL="0" indent="0">
              <a:buNone/>
            </a:pPr>
            <a:r>
              <a:rPr lang="en-AU" sz="3200" i="1" dirty="0">
                <a:solidFill>
                  <a:srgbClr val="BF0703"/>
                </a:solidFill>
              </a:rPr>
              <a:t>	is complete without the additional clause </a:t>
            </a:r>
          </a:p>
          <a:p>
            <a:pPr marL="0" indent="0">
              <a:buNone/>
            </a:pPr>
            <a:r>
              <a:rPr lang="en-AU" sz="3200" i="1" dirty="0">
                <a:solidFill>
                  <a:srgbClr val="BF0703"/>
                </a:solidFill>
              </a:rPr>
              <a:t>	“How does the pion remain </a:t>
            </a:r>
            <a:r>
              <a:rPr lang="en-AU" sz="3200" b="1" dirty="0">
                <a:ln w="28575">
                  <a:solidFill>
                    <a:srgbClr val="C00000"/>
                  </a:solidFill>
                  <a:prstDash val="solid"/>
                </a:ln>
                <a:solidFill>
                  <a:srgbClr val="FFFFFF"/>
                </a:solidFill>
                <a:effectLst>
                  <a:outerShdw dist="38100" dir="2700000" algn="tl" rotWithShape="0">
                    <a:schemeClr val="accent2"/>
                  </a:outerShdw>
                </a:effectLst>
              </a:rPr>
              <a:t>massless</a:t>
            </a:r>
            <a:r>
              <a:rPr lang="en-AU" sz="3200" i="1" dirty="0">
                <a:solidFill>
                  <a:srgbClr val="BF0703"/>
                </a:solidFill>
              </a:rPr>
              <a:t>?”</a:t>
            </a:r>
          </a:p>
          <a:p>
            <a:pPr>
              <a:spcBef>
                <a:spcPts val="1200"/>
              </a:spcBef>
            </a:pPr>
            <a:r>
              <a:rPr lang="en-AU" sz="2400" dirty="0">
                <a:solidFill>
                  <a:schemeClr val="tx2">
                    <a:lumMod val="50000"/>
                  </a:schemeClr>
                </a:solidFill>
              </a:rPr>
              <a:t>Natural visible-matter mass-scale must emerge simultaneously with apparent preservation of scale invariance in related systems</a:t>
            </a:r>
          </a:p>
          <a:p>
            <a:pPr lvl="1"/>
            <a:r>
              <a:rPr lang="en-AU" sz="2400" dirty="0">
                <a:solidFill>
                  <a:schemeClr val="tx2">
                    <a:lumMod val="50000"/>
                  </a:schemeClr>
                </a:solidFill>
              </a:rPr>
              <a:t>Expectation value of </a:t>
            </a:r>
            <a:r>
              <a:rPr lang="en-GB" sz="2400" i="1" dirty="0"/>
              <a:t>Θ</a:t>
            </a:r>
            <a:r>
              <a:rPr lang="en-GB" sz="2400" i="1" baseline="-25000" dirty="0"/>
              <a:t>0 </a:t>
            </a:r>
            <a:r>
              <a:rPr lang="en-AU" sz="2400" dirty="0">
                <a:solidFill>
                  <a:schemeClr val="tx2">
                    <a:lumMod val="50000"/>
                  </a:schemeClr>
                </a:solidFill>
              </a:rPr>
              <a:t>in pion is always zero, </a:t>
            </a:r>
          </a:p>
          <a:p>
            <a:pPr marL="457200" lvl="1" indent="0">
              <a:spcBef>
                <a:spcPts val="0"/>
              </a:spcBef>
              <a:buNone/>
            </a:pPr>
            <a:r>
              <a:rPr lang="en-AU" sz="2400" dirty="0">
                <a:solidFill>
                  <a:schemeClr val="tx2">
                    <a:lumMod val="50000"/>
                  </a:schemeClr>
                </a:solidFill>
              </a:rPr>
              <a:t>	irrespective of the size of the natural mass-scale for strong interactions = </a:t>
            </a:r>
            <a:r>
              <a:rPr lang="en-AU" sz="2400" i="1" dirty="0" err="1">
                <a:solidFill>
                  <a:schemeClr val="tx2">
                    <a:lumMod val="50000"/>
                  </a:schemeClr>
                </a:solidFill>
              </a:rPr>
              <a:t>m</a:t>
            </a:r>
            <a:r>
              <a:rPr lang="en-AU" sz="2400" i="1" baseline="-25000" dirty="0" err="1">
                <a:solidFill>
                  <a:schemeClr val="tx2">
                    <a:lumMod val="50000"/>
                  </a:schemeClr>
                </a:solidFill>
              </a:rPr>
              <a:t>p</a:t>
            </a:r>
            <a:endParaRPr lang="en-GB" sz="3200" dirty="0">
              <a:solidFill>
                <a:schemeClr val="tx2">
                  <a:lumMod val="50000"/>
                </a:schemeClr>
              </a:solidFill>
            </a:endParaRPr>
          </a:p>
          <a:p>
            <a:endParaRPr lang="en-US" dirty="0"/>
          </a:p>
        </p:txBody>
      </p:sp>
      <p:sp>
        <p:nvSpPr>
          <p:cNvPr id="4" name="Date Placeholder 3">
            <a:extLst>
              <a:ext uri="{FF2B5EF4-FFF2-40B4-BE49-F238E27FC236}">
                <a16:creationId xmlns:a16="http://schemas.microsoft.com/office/drawing/2014/main" id="{50FDDB22-0688-4EB3-8658-D9E9DC22A4D1}"/>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E2166246-CFED-491F-85B8-D1EF2452C9BE}"/>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B8F2BC71-711F-431D-9800-553A0465453F}"/>
              </a:ext>
            </a:extLst>
          </p:cNvPr>
          <p:cNvSpPr>
            <a:spLocks noGrp="1"/>
          </p:cNvSpPr>
          <p:nvPr>
            <p:ph type="sldNum" sz="quarter" idx="12"/>
          </p:nvPr>
        </p:nvSpPr>
        <p:spPr/>
        <p:txBody>
          <a:bodyPr/>
          <a:lstStyle/>
          <a:p>
            <a:fld id="{87034D8C-3CB4-402A-BC46-2AB14C0FE90A}" type="slidenum">
              <a:rPr lang="en-US" smtClean="0"/>
              <a:pPr/>
              <a:t>60</a:t>
            </a:fld>
            <a:endParaRPr lang="en-US"/>
          </a:p>
        </p:txBody>
      </p:sp>
      <p:pic>
        <p:nvPicPr>
          <p:cNvPr id="7" name="Picture 6">
            <a:extLst>
              <a:ext uri="{FF2B5EF4-FFF2-40B4-BE49-F238E27FC236}">
                <a16:creationId xmlns:a16="http://schemas.microsoft.com/office/drawing/2014/main" id="{068FAAA9-48C7-4D1A-803D-6A66F641B3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1197678"/>
            <a:ext cx="8077200" cy="55492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059429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circle(in)">
                                      <p:cBhvr>
                                        <p:cTn id="7" dur="2000"/>
                                        <p:tgtEl>
                                          <p:spTgt spid="3">
                                            <p:txEl>
                                              <p:pRg st="4" end="4"/>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circle(in)">
                                      <p:cBhvr>
                                        <p:cTn id="10" dur="2000"/>
                                        <p:tgtEl>
                                          <p:spTgt spid="3">
                                            <p:txEl>
                                              <p:pRg st="5" end="5"/>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circle(in)">
                                      <p:cBhvr>
                                        <p:cTn id="13"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13216-C3F3-4033-AC57-85CF4682C2A6}"/>
              </a:ext>
            </a:extLst>
          </p:cNvPr>
          <p:cNvSpPr>
            <a:spLocks noGrp="1"/>
          </p:cNvSpPr>
          <p:nvPr>
            <p:ph type="title"/>
          </p:nvPr>
        </p:nvSpPr>
        <p:spPr/>
        <p:txBody>
          <a:bodyPr/>
          <a:lstStyle/>
          <a:p>
            <a:pPr algn="ctr"/>
            <a:r>
              <a:rPr lang="en-GB" sz="3200" b="0" i="1" dirty="0">
                <a:ln w="0"/>
                <a:solidFill>
                  <a:schemeClr val="tx2">
                    <a:lumMod val="75000"/>
                  </a:schemeClr>
                </a:solidFill>
                <a:effectLst>
                  <a:outerShdw blurRad="60007" dist="310007" dir="7680000" sy="30000" kx="1300200" algn="ctr" rotWithShape="0">
                    <a:prstClr val="black">
                      <a:alpha val="32000"/>
                    </a:prstClr>
                  </a:outerShdw>
                </a:effectLst>
              </a:rPr>
              <a:t>Whence “1” and yet “0” ?</a:t>
            </a:r>
            <a:endParaRPr lang="en-US" sz="2800" dirty="0"/>
          </a:p>
        </p:txBody>
      </p:sp>
      <p:sp>
        <p:nvSpPr>
          <p:cNvPr id="3" name="Content Placeholder 2">
            <a:extLst>
              <a:ext uri="{FF2B5EF4-FFF2-40B4-BE49-F238E27FC236}">
                <a16:creationId xmlns:a16="http://schemas.microsoft.com/office/drawing/2014/main" id="{776A2B4D-8A9A-4D3E-A7CA-BFC13F2702F0}"/>
              </a:ext>
            </a:extLst>
          </p:cNvPr>
          <p:cNvSpPr>
            <a:spLocks noGrp="1"/>
          </p:cNvSpPr>
          <p:nvPr>
            <p:ph idx="1"/>
          </p:nvPr>
        </p:nvSpPr>
        <p:spPr>
          <a:xfrm>
            <a:off x="609600" y="1951037"/>
            <a:ext cx="10972800" cy="4525963"/>
          </a:xfrm>
        </p:spPr>
        <p:txBody>
          <a:bodyPr/>
          <a:lstStyle/>
          <a:p>
            <a:r>
              <a:rPr lang="en-AU" sz="3200" i="1" dirty="0">
                <a:solidFill>
                  <a:srgbClr val="BF0703"/>
                </a:solidFill>
              </a:rPr>
              <a:t>No statement of the question </a:t>
            </a:r>
          </a:p>
          <a:p>
            <a:pPr marL="0" indent="0">
              <a:buNone/>
            </a:pPr>
            <a:r>
              <a:rPr lang="en-AU" sz="3200" i="1" dirty="0">
                <a:solidFill>
                  <a:srgbClr val="BF0703"/>
                </a:solidFill>
              </a:rPr>
              <a:t>	“How does the mass of the proton arise?” </a:t>
            </a:r>
          </a:p>
          <a:p>
            <a:pPr marL="0" indent="0">
              <a:buNone/>
            </a:pPr>
            <a:r>
              <a:rPr lang="en-AU" sz="3200" i="1" dirty="0">
                <a:solidFill>
                  <a:srgbClr val="BF0703"/>
                </a:solidFill>
              </a:rPr>
              <a:t>	is complete without the additional clause </a:t>
            </a:r>
          </a:p>
          <a:p>
            <a:pPr marL="0" indent="0">
              <a:buNone/>
            </a:pPr>
            <a:r>
              <a:rPr lang="en-AU" sz="3200" i="1" dirty="0">
                <a:solidFill>
                  <a:srgbClr val="BF0703"/>
                </a:solidFill>
              </a:rPr>
              <a:t>	“How does the pion remain </a:t>
            </a:r>
            <a:r>
              <a:rPr lang="en-AU" sz="3200" b="1" dirty="0">
                <a:ln w="28575">
                  <a:solidFill>
                    <a:srgbClr val="C00000"/>
                  </a:solidFill>
                  <a:prstDash val="solid"/>
                </a:ln>
                <a:solidFill>
                  <a:srgbClr val="FFFFFF"/>
                </a:solidFill>
                <a:effectLst>
                  <a:outerShdw dist="38100" dir="2700000" algn="tl" rotWithShape="0">
                    <a:schemeClr val="accent2"/>
                  </a:outerShdw>
                </a:effectLst>
              </a:rPr>
              <a:t>massless</a:t>
            </a:r>
            <a:r>
              <a:rPr lang="en-AU" sz="3200" i="1" dirty="0">
                <a:solidFill>
                  <a:srgbClr val="BF0703"/>
                </a:solidFill>
              </a:rPr>
              <a:t>?”</a:t>
            </a:r>
          </a:p>
          <a:p>
            <a:pPr>
              <a:spcBef>
                <a:spcPts val="1200"/>
              </a:spcBef>
            </a:pPr>
            <a:r>
              <a:rPr lang="en-AU" sz="2400" dirty="0">
                <a:solidFill>
                  <a:schemeClr val="tx2">
                    <a:lumMod val="50000"/>
                  </a:schemeClr>
                </a:solidFill>
              </a:rPr>
              <a:t>Natural visible-matter mass-scale must emerge simultaneously with apparent preservation of scale invariance in related systems</a:t>
            </a:r>
          </a:p>
          <a:p>
            <a:pPr lvl="1"/>
            <a:r>
              <a:rPr lang="en-AU" sz="2400" dirty="0">
                <a:solidFill>
                  <a:schemeClr val="tx2">
                    <a:lumMod val="50000"/>
                  </a:schemeClr>
                </a:solidFill>
              </a:rPr>
              <a:t>Expectation value of </a:t>
            </a:r>
            <a:r>
              <a:rPr lang="en-GB" sz="2400" i="1" dirty="0"/>
              <a:t>Θ</a:t>
            </a:r>
            <a:r>
              <a:rPr lang="en-GB" sz="2400" i="1" baseline="-25000" dirty="0"/>
              <a:t>0 </a:t>
            </a:r>
            <a:r>
              <a:rPr lang="en-AU" sz="2400" dirty="0">
                <a:solidFill>
                  <a:schemeClr val="tx2">
                    <a:lumMod val="50000"/>
                  </a:schemeClr>
                </a:solidFill>
              </a:rPr>
              <a:t>in pion is always zero, </a:t>
            </a:r>
          </a:p>
          <a:p>
            <a:pPr marL="457200" lvl="1" indent="0">
              <a:spcBef>
                <a:spcPts val="0"/>
              </a:spcBef>
              <a:buNone/>
            </a:pPr>
            <a:r>
              <a:rPr lang="en-AU" sz="2400" dirty="0">
                <a:solidFill>
                  <a:schemeClr val="tx2">
                    <a:lumMod val="50000"/>
                  </a:schemeClr>
                </a:solidFill>
              </a:rPr>
              <a:t>	irrespective of the size of the natural mass-scale for strong interactions = </a:t>
            </a:r>
            <a:r>
              <a:rPr lang="en-AU" sz="2400" i="1" dirty="0" err="1">
                <a:solidFill>
                  <a:schemeClr val="tx2">
                    <a:lumMod val="50000"/>
                  </a:schemeClr>
                </a:solidFill>
              </a:rPr>
              <a:t>m</a:t>
            </a:r>
            <a:r>
              <a:rPr lang="en-AU" sz="2400" i="1" baseline="-25000" dirty="0" err="1">
                <a:solidFill>
                  <a:schemeClr val="tx2">
                    <a:lumMod val="50000"/>
                  </a:schemeClr>
                </a:solidFill>
              </a:rPr>
              <a:t>p</a:t>
            </a:r>
            <a:endParaRPr lang="en-GB" sz="3200" dirty="0">
              <a:solidFill>
                <a:schemeClr val="tx2">
                  <a:lumMod val="50000"/>
                </a:schemeClr>
              </a:solidFill>
            </a:endParaRPr>
          </a:p>
          <a:p>
            <a:endParaRPr lang="en-US" dirty="0"/>
          </a:p>
        </p:txBody>
      </p:sp>
      <p:sp>
        <p:nvSpPr>
          <p:cNvPr id="4" name="Date Placeholder 3">
            <a:extLst>
              <a:ext uri="{FF2B5EF4-FFF2-40B4-BE49-F238E27FC236}">
                <a16:creationId xmlns:a16="http://schemas.microsoft.com/office/drawing/2014/main" id="{50FDDB22-0688-4EB3-8658-D9E9DC22A4D1}"/>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E2166246-CFED-491F-85B8-D1EF2452C9BE}"/>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B8F2BC71-711F-431D-9800-553A0465453F}"/>
              </a:ext>
            </a:extLst>
          </p:cNvPr>
          <p:cNvSpPr>
            <a:spLocks noGrp="1"/>
          </p:cNvSpPr>
          <p:nvPr>
            <p:ph type="sldNum" sz="quarter" idx="12"/>
          </p:nvPr>
        </p:nvSpPr>
        <p:spPr/>
        <p:txBody>
          <a:bodyPr/>
          <a:lstStyle/>
          <a:p>
            <a:fld id="{87034D8C-3CB4-402A-BC46-2AB14C0FE90A}" type="slidenum">
              <a:rPr lang="en-US" smtClean="0"/>
              <a:pPr/>
              <a:t>61</a:t>
            </a:fld>
            <a:endParaRPr lang="en-US"/>
          </a:p>
        </p:txBody>
      </p:sp>
      <p:pic>
        <p:nvPicPr>
          <p:cNvPr id="7" name="Picture 6">
            <a:extLst>
              <a:ext uri="{FF2B5EF4-FFF2-40B4-BE49-F238E27FC236}">
                <a16:creationId xmlns:a16="http://schemas.microsoft.com/office/drawing/2014/main" id="{068FAAA9-48C7-4D1A-803D-6A66F641B3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1197678"/>
            <a:ext cx="8077200" cy="55492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8" name="TextBox 7">
            <a:extLst>
              <a:ext uri="{FF2B5EF4-FFF2-40B4-BE49-F238E27FC236}">
                <a16:creationId xmlns:a16="http://schemas.microsoft.com/office/drawing/2014/main" id="{FD171DF6-D541-414E-97D8-051A4DB2ED45}"/>
              </a:ext>
            </a:extLst>
          </p:cNvPr>
          <p:cNvSpPr txBox="1"/>
          <p:nvPr/>
        </p:nvSpPr>
        <p:spPr>
          <a:xfrm>
            <a:off x="972937" y="4209033"/>
            <a:ext cx="10246125" cy="2062103"/>
          </a:xfrm>
          <a:prstGeom prst="rect">
            <a:avLst/>
          </a:prstGeom>
          <a:solidFill>
            <a:schemeClr val="bg1"/>
          </a:solidFill>
        </p:spPr>
        <p:txBody>
          <a:bodyPr wrap="square" rtlCol="0">
            <a:spAutoFit/>
          </a:bodyPr>
          <a:lstStyle/>
          <a:p>
            <a:pPr algn="ctr"/>
            <a:r>
              <a:rPr lang="en-US" sz="3200" dirty="0">
                <a:ln w="0"/>
                <a:solidFill>
                  <a:srgbClr val="7030A0"/>
                </a:solidFill>
                <a:effectLst>
                  <a:reflection blurRad="6350" stA="53000" endA="300" endPos="35500" dir="5400000" sy="-90000" algn="bl" rotWithShape="0"/>
                </a:effectLst>
              </a:rPr>
              <a:t>Modern Physics must </a:t>
            </a:r>
          </a:p>
          <a:p>
            <a:pPr algn="ctr"/>
            <a:r>
              <a:rPr lang="en-US" sz="3200" dirty="0">
                <a:ln w="0"/>
                <a:solidFill>
                  <a:srgbClr val="7030A0"/>
                </a:solidFill>
                <a:effectLst>
                  <a:reflection blurRad="6350" stA="53000" endA="300" endPos="35500" dir="5400000" sy="-90000" algn="bl" rotWithShape="0"/>
                </a:effectLst>
              </a:rPr>
              <a:t>Elucidate the entire array of Empirical Consequences</a:t>
            </a:r>
          </a:p>
          <a:p>
            <a:pPr algn="ctr"/>
            <a:r>
              <a:rPr lang="en-US" sz="3200" dirty="0">
                <a:ln w="0"/>
                <a:solidFill>
                  <a:srgbClr val="7030A0"/>
                </a:solidFill>
                <a:effectLst>
                  <a:reflection blurRad="6350" stA="53000" endA="300" endPos="35500" dir="5400000" sy="-90000" algn="bl" rotWithShape="0"/>
                </a:effectLst>
              </a:rPr>
              <a:t>of the Mechanism responsible </a:t>
            </a:r>
          </a:p>
          <a:p>
            <a:pPr algn="ctr"/>
            <a:r>
              <a:rPr lang="en-US" sz="3200" dirty="0">
                <a:ln w="0"/>
                <a:solidFill>
                  <a:srgbClr val="7030A0"/>
                </a:solidFill>
                <a:effectLst>
                  <a:reflection blurRad="6350" stA="53000" endA="300" endPos="35500" dir="5400000" sy="-90000" algn="bl" rotWithShape="0"/>
                </a:effectLst>
              </a:rPr>
              <a:t>so that the Standard Model can be Tested and Bounded</a:t>
            </a:r>
          </a:p>
        </p:txBody>
      </p:sp>
    </p:spTree>
    <p:extLst>
      <p:ext uri="{BB962C8B-B14F-4D97-AF65-F5344CB8AC3E}">
        <p14:creationId xmlns:p14="http://schemas.microsoft.com/office/powerpoint/2010/main" val="2974542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9412A-754B-2D96-8C01-3FAF6F5D71BE}"/>
            </a:ext>
          </a:extLst>
        </p:cNvPr>
        <p:cNvGrpSpPr/>
        <p:nvPr/>
      </p:nvGrpSpPr>
      <p:grpSpPr>
        <a:xfrm>
          <a:off x="0" y="0"/>
          <a:ext cx="0" cy="0"/>
          <a:chOff x="0" y="0"/>
          <a:chExt cx="0" cy="0"/>
        </a:xfrm>
      </p:grpSpPr>
      <p:pic>
        <p:nvPicPr>
          <p:cNvPr id="6" name="Picture 5" descr="A picture containing black, nature, night sky&#10;&#10;Description automatically generated">
            <a:extLst>
              <a:ext uri="{FF2B5EF4-FFF2-40B4-BE49-F238E27FC236}">
                <a16:creationId xmlns:a16="http://schemas.microsoft.com/office/drawing/2014/main" id="{2F163F4B-D0AA-42EF-A3AE-3F1F85E5C2B8}"/>
              </a:ext>
            </a:extLst>
          </p:cNvPr>
          <p:cNvPicPr>
            <a:picLocks noChangeAspect="1"/>
          </p:cNvPicPr>
          <p:nvPr/>
        </p:nvPicPr>
        <p:blipFill rotWithShape="1">
          <a:blip r:embed="rId2">
            <a:extLst>
              <a:ext uri="{28A0092B-C50C-407E-A947-70E740481C1C}">
                <a14:useLocalDpi xmlns:a14="http://schemas.microsoft.com/office/drawing/2010/main" val="0"/>
              </a:ext>
            </a:extLst>
          </a:blip>
          <a:srcRect t="16203" b="4292"/>
          <a:stretch/>
        </p:blipFill>
        <p:spPr>
          <a:xfrm>
            <a:off x="20" y="10"/>
            <a:ext cx="12191980" cy="6857990"/>
          </a:xfrm>
          <a:prstGeom prst="rect">
            <a:avLst/>
          </a:prstGeom>
          <a:noFill/>
        </p:spPr>
      </p:pic>
      <p:sp>
        <p:nvSpPr>
          <p:cNvPr id="2" name="Date Placeholder 1" hidden="1">
            <a:extLst>
              <a:ext uri="{FF2B5EF4-FFF2-40B4-BE49-F238E27FC236}">
                <a16:creationId xmlns:a16="http://schemas.microsoft.com/office/drawing/2014/main" id="{C016BA92-AE0D-E82A-82FD-CEA2650F4554}"/>
              </a:ext>
            </a:extLst>
          </p:cNvPr>
          <p:cNvSpPr>
            <a:spLocks noGrp="1"/>
          </p:cNvSpPr>
          <p:nvPr>
            <p:ph type="dt" sz="half" idx="10"/>
          </p:nvPr>
        </p:nvSpPr>
        <p:spPr/>
        <p:txBody>
          <a:bodyPr/>
          <a:lstStyle/>
          <a:p>
            <a:pPr>
              <a:spcAft>
                <a:spcPts val="600"/>
              </a:spcAft>
            </a:pPr>
            <a:r>
              <a:rPr lang="en-US"/>
              <a:t>.      NJU Graduate Student - Progress in Physics - Lecture 1                                 (116)</a:t>
            </a:r>
          </a:p>
        </p:txBody>
      </p:sp>
      <p:sp>
        <p:nvSpPr>
          <p:cNvPr id="3" name="Footer Placeholder 2">
            <a:extLst>
              <a:ext uri="{FF2B5EF4-FFF2-40B4-BE49-F238E27FC236}">
                <a16:creationId xmlns:a16="http://schemas.microsoft.com/office/drawing/2014/main" id="{08C2FF8D-97C8-B8B3-07F5-5AA0078CEB89}"/>
              </a:ext>
            </a:extLst>
          </p:cNvPr>
          <p:cNvSpPr>
            <a:spLocks noGrp="1"/>
          </p:cNvSpPr>
          <p:nvPr>
            <p:ph type="ftr" sz="quarter" idx="11"/>
          </p:nvPr>
        </p:nvSpPr>
        <p:spPr/>
        <p:txBody>
          <a:bodyPr/>
          <a:lstStyle/>
          <a:p>
            <a:pPr>
              <a:spcAft>
                <a:spcPts val="600"/>
              </a:spcAft>
            </a:pPr>
            <a:r>
              <a:rPr lang="en-US"/>
              <a:t>Craig Roberts: cdroberts@nju.edu.cn  465 .. 25/04/11 ..."Strong Interactions and the Standard Model"</a:t>
            </a:r>
          </a:p>
        </p:txBody>
      </p:sp>
      <p:sp>
        <p:nvSpPr>
          <p:cNvPr id="4" name="Slide Number Placeholder 3" hidden="1">
            <a:extLst>
              <a:ext uri="{FF2B5EF4-FFF2-40B4-BE49-F238E27FC236}">
                <a16:creationId xmlns:a16="http://schemas.microsoft.com/office/drawing/2014/main" id="{17269534-6032-5FFB-C6C6-F5C9622386B7}"/>
              </a:ext>
            </a:extLst>
          </p:cNvPr>
          <p:cNvSpPr>
            <a:spLocks noGrp="1"/>
          </p:cNvSpPr>
          <p:nvPr>
            <p:ph type="sldNum" sz="quarter" idx="12"/>
          </p:nvPr>
        </p:nvSpPr>
        <p:spPr/>
        <p:txBody>
          <a:bodyPr/>
          <a:lstStyle/>
          <a:p>
            <a:pPr>
              <a:spcAft>
                <a:spcPts val="600"/>
              </a:spcAft>
            </a:pPr>
            <a:fld id="{87034D8C-3CB4-402A-BC46-2AB14C0FE90A}" type="slidenum">
              <a:rPr lang="en-US" smtClean="0"/>
              <a:pPr>
                <a:spcAft>
                  <a:spcPts val="600"/>
                </a:spcAft>
              </a:pPr>
              <a:t>62</a:t>
            </a:fld>
            <a:endParaRPr lang="en-US"/>
          </a:p>
        </p:txBody>
      </p:sp>
      <p:pic>
        <p:nvPicPr>
          <p:cNvPr id="5" name="Picture 4" descr="A picture containing drawing, food&#10;&#10;Description automatically generated">
            <a:extLst>
              <a:ext uri="{FF2B5EF4-FFF2-40B4-BE49-F238E27FC236}">
                <a16:creationId xmlns:a16="http://schemas.microsoft.com/office/drawing/2014/main" id="{8D274345-7102-9BA2-D32F-670E16B638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800" y="2362200"/>
            <a:ext cx="5010150" cy="3907917"/>
          </a:xfrm>
          <a:prstGeom prst="rect">
            <a:avLst/>
          </a:prstGeom>
        </p:spPr>
      </p:pic>
      <p:sp>
        <p:nvSpPr>
          <p:cNvPr id="7" name="TextBox 6">
            <a:extLst>
              <a:ext uri="{FF2B5EF4-FFF2-40B4-BE49-F238E27FC236}">
                <a16:creationId xmlns:a16="http://schemas.microsoft.com/office/drawing/2014/main" id="{68D2A662-B330-FBA8-316A-339650D85254}"/>
              </a:ext>
            </a:extLst>
          </p:cNvPr>
          <p:cNvSpPr txBox="1"/>
          <p:nvPr/>
        </p:nvSpPr>
        <p:spPr>
          <a:xfrm>
            <a:off x="4826469" y="6333254"/>
            <a:ext cx="2824812" cy="523220"/>
          </a:xfrm>
          <a:prstGeom prst="rect">
            <a:avLst/>
          </a:prstGeom>
          <a:noFill/>
        </p:spPr>
        <p:txBody>
          <a:bodyPr wrap="none" rtlCol="0">
            <a:spAutoFit/>
          </a:bodyPr>
          <a:lstStyle/>
          <a:p>
            <a:r>
              <a:rPr lang="en-AU" sz="2800" i="1" dirty="0">
                <a:ln w="0"/>
                <a:solidFill>
                  <a:schemeClr val="bg1"/>
                </a:solidFill>
                <a:effectLst>
                  <a:outerShdw blurRad="38100" dist="25400" dir="5400000" algn="ctr" rotWithShape="0">
                    <a:srgbClr val="6E747A">
                      <a:alpha val="43000"/>
                    </a:srgbClr>
                  </a:outerShdw>
                </a:effectLst>
              </a:rPr>
              <a:t>In the Beginning…</a:t>
            </a:r>
          </a:p>
        </p:txBody>
      </p:sp>
    </p:spTree>
    <p:extLst>
      <p:ext uri="{BB962C8B-B14F-4D97-AF65-F5344CB8AC3E}">
        <p14:creationId xmlns:p14="http://schemas.microsoft.com/office/powerpoint/2010/main" val="3262574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Effect transition="in" filter="fade">
                                      <p:cBhvr>
                                        <p:cTn id="9" dur="1000"/>
                                        <p:tgtEl>
                                          <p:spTgt spid="5"/>
                                        </p:tgtEl>
                                      </p:cBhvr>
                                    </p:animEffect>
                                  </p:childTnLst>
                                </p:cTn>
                              </p:par>
                              <p:par>
                                <p:cTn id="10" presetID="6"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6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5C1899-0A78-4580-BCB4-B266B7621A89}"/>
              </a:ext>
            </a:extLst>
          </p:cNvPr>
          <p:cNvSpPr>
            <a:spLocks noGrp="1"/>
          </p:cNvSpPr>
          <p:nvPr>
            <p:ph type="dt" sz="half" idx="10"/>
          </p:nvPr>
        </p:nvSpPr>
        <p:spPr>
          <a:xfrm>
            <a:off x="7696201" y="6596270"/>
            <a:ext cx="4419600" cy="228600"/>
          </a:xfrm>
        </p:spPr>
        <p:txBody>
          <a:bodyPr/>
          <a:lstStyle/>
          <a:p>
            <a:r>
              <a:rPr lang="en-US"/>
              <a:t>.      NJU Graduate Student - Progress in Physics - Lecture 1                                 (116)</a:t>
            </a:r>
            <a:endParaRPr lang="en-US" dirty="0"/>
          </a:p>
        </p:txBody>
      </p:sp>
      <p:sp>
        <p:nvSpPr>
          <p:cNvPr id="3" name="Footer Placeholder 2">
            <a:extLst>
              <a:ext uri="{FF2B5EF4-FFF2-40B4-BE49-F238E27FC236}">
                <a16:creationId xmlns:a16="http://schemas.microsoft.com/office/drawing/2014/main" id="{4DC38DA5-474E-4A62-B279-282B605A73E6}"/>
              </a:ext>
            </a:extLst>
          </p:cNvPr>
          <p:cNvSpPr>
            <a:spLocks noGrp="1"/>
          </p:cNvSpPr>
          <p:nvPr>
            <p:ph type="ftr" sz="quarter" idx="11"/>
          </p:nvPr>
        </p:nvSpPr>
        <p:spPr/>
        <p:txBody>
          <a:bodyPr/>
          <a:lstStyle/>
          <a:p>
            <a:r>
              <a:rPr lang="en-US"/>
              <a:t>Craig Roberts: cdroberts@nju.edu.cn  465 .. 25/04/11 ..."Strong Interactions and the Standard Model"</a:t>
            </a:r>
          </a:p>
        </p:txBody>
      </p:sp>
      <p:sp>
        <p:nvSpPr>
          <p:cNvPr id="4" name="Slide Number Placeholder 3">
            <a:extLst>
              <a:ext uri="{FF2B5EF4-FFF2-40B4-BE49-F238E27FC236}">
                <a16:creationId xmlns:a16="http://schemas.microsoft.com/office/drawing/2014/main" id="{B106260A-C8DD-46D9-A3B2-5946F71EAEC2}"/>
              </a:ext>
            </a:extLst>
          </p:cNvPr>
          <p:cNvSpPr>
            <a:spLocks noGrp="1"/>
          </p:cNvSpPr>
          <p:nvPr>
            <p:ph type="sldNum" sz="quarter" idx="12"/>
          </p:nvPr>
        </p:nvSpPr>
        <p:spPr/>
        <p:txBody>
          <a:bodyPr/>
          <a:lstStyle/>
          <a:p>
            <a:fld id="{87034D8C-3CB4-402A-BC46-2AB14C0FE90A}" type="slidenum">
              <a:rPr lang="en-US" smtClean="0"/>
              <a:pPr/>
              <a:t>63</a:t>
            </a:fld>
            <a:endParaRPr lang="en-US"/>
          </a:p>
        </p:txBody>
      </p:sp>
      <p:pic>
        <p:nvPicPr>
          <p:cNvPr id="6" name="Picture 5">
            <a:extLst>
              <a:ext uri="{FF2B5EF4-FFF2-40B4-BE49-F238E27FC236}">
                <a16:creationId xmlns:a16="http://schemas.microsoft.com/office/drawing/2014/main" id="{20826077-E8CB-4859-9264-1386B3D550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9878" y="4637837"/>
            <a:ext cx="7289558" cy="1576738"/>
          </a:xfrm>
          <a:prstGeom prst="rect">
            <a:avLst/>
          </a:prstGeom>
        </p:spPr>
      </p:pic>
      <p:pic>
        <p:nvPicPr>
          <p:cNvPr id="8" name="Picture 7">
            <a:extLst>
              <a:ext uri="{FF2B5EF4-FFF2-40B4-BE49-F238E27FC236}">
                <a16:creationId xmlns:a16="http://schemas.microsoft.com/office/drawing/2014/main" id="{E2FEFB35-FA8F-4C85-B0D4-E09A84C8CA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115684"/>
            <a:ext cx="9144000" cy="4461621"/>
          </a:xfrm>
          <a:prstGeom prst="rect">
            <a:avLst/>
          </a:prstGeom>
        </p:spPr>
      </p:pic>
      <p:sp>
        <p:nvSpPr>
          <p:cNvPr id="5" name="TextBox 4">
            <a:extLst>
              <a:ext uri="{FF2B5EF4-FFF2-40B4-BE49-F238E27FC236}">
                <a16:creationId xmlns:a16="http://schemas.microsoft.com/office/drawing/2014/main" id="{007C7495-E830-4856-9DDB-2D97C988E996}"/>
              </a:ext>
            </a:extLst>
          </p:cNvPr>
          <p:cNvSpPr txBox="1"/>
          <p:nvPr/>
        </p:nvSpPr>
        <p:spPr>
          <a:xfrm>
            <a:off x="5903385" y="5934457"/>
            <a:ext cx="2895600" cy="369332"/>
          </a:xfrm>
          <a:prstGeom prst="rect">
            <a:avLst/>
          </a:prstGeom>
          <a:noFill/>
        </p:spPr>
        <p:txBody>
          <a:bodyPr wrap="square" rtlCol="0">
            <a:spAutoFit/>
          </a:bodyPr>
          <a:lstStyle/>
          <a:p>
            <a:r>
              <a:rPr lang="en-GB" dirty="0">
                <a:solidFill>
                  <a:srgbClr val="FF0000"/>
                </a:solidFill>
              </a:rPr>
              <a:t>Google is </a:t>
            </a:r>
            <a:r>
              <a:rPr lang="en-GB" i="1" u="sng" dirty="0">
                <a:solidFill>
                  <a:srgbClr val="FF0000"/>
                </a:solidFill>
              </a:rPr>
              <a:t>not</a:t>
            </a:r>
            <a:r>
              <a:rPr lang="en-GB" dirty="0">
                <a:solidFill>
                  <a:srgbClr val="FF0000"/>
                </a:solidFill>
              </a:rPr>
              <a:t> infallible</a:t>
            </a:r>
          </a:p>
        </p:txBody>
      </p:sp>
    </p:spTree>
    <p:extLst>
      <p:ext uri="{BB962C8B-B14F-4D97-AF65-F5344CB8AC3E}">
        <p14:creationId xmlns:p14="http://schemas.microsoft.com/office/powerpoint/2010/main" val="383762288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decel="50000" fill="hold">
                                          <p:stCondLst>
                                            <p:cond delay="0"/>
                                          </p:stCondLst>
                                        </p:cTn>
                                        <p:tgtEl>
                                          <p:spTgt spid="5"/>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5"/>
                                        </p:tgtEl>
                                        <p:attrNameLst>
                                          <p:attrName>ppt_w</p:attrName>
                                        </p:attrNameLst>
                                      </p:cBhvr>
                                      <p:tavLst>
                                        <p:tav tm="0">
                                          <p:val>
                                            <p:strVal val="#ppt_w*.05"/>
                                          </p:val>
                                        </p:tav>
                                        <p:tav tm="100000">
                                          <p:val>
                                            <p:strVal val="#ppt_w"/>
                                          </p:val>
                                        </p:tav>
                                      </p:tavLst>
                                    </p:anim>
                                    <p:anim calcmode="lin" valueType="num">
                                      <p:cBhvr>
                                        <p:cTn id="10" dur="1000" fill="hold"/>
                                        <p:tgtEl>
                                          <p:spTgt spid="5"/>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5"/>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5"/>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5"/>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44D5C-CB86-CF57-C4C6-12A40B5DC5FD}"/>
              </a:ext>
            </a:extLst>
          </p:cNvPr>
          <p:cNvSpPr>
            <a:spLocks noGrp="1"/>
          </p:cNvSpPr>
          <p:nvPr>
            <p:ph type="title"/>
          </p:nvPr>
        </p:nvSpPr>
        <p:spPr/>
        <p:txBody>
          <a:bodyPr/>
          <a:lstStyle/>
          <a:p>
            <a:pPr algn="ctr"/>
            <a:r>
              <a:rPr lang="en-AU" sz="3200" b="0" i="1" dirty="0">
                <a:ln w="0"/>
                <a:solidFill>
                  <a:schemeClr val="accent1"/>
                </a:solidFill>
                <a:effectLst>
                  <a:outerShdw blurRad="38100" dist="25400" dir="5400000" algn="ctr" rotWithShape="0">
                    <a:srgbClr val="6E747A">
                      <a:alpha val="43000"/>
                    </a:srgbClr>
                  </a:outerShdw>
                </a:effectLst>
              </a:rPr>
              <a:t>Gluon gap (Dyson) equation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4A5DF8-DA26-D369-714D-CEFBBA710DC2}"/>
                  </a:ext>
                </a:extLst>
              </p:cNvPr>
              <p:cNvSpPr>
                <a:spLocks noGrp="1"/>
              </p:cNvSpPr>
              <p:nvPr>
                <p:ph idx="1"/>
              </p:nvPr>
            </p:nvSpPr>
            <p:spPr>
              <a:xfrm>
                <a:off x="609600" y="3322637"/>
                <a:ext cx="10972800" cy="2803527"/>
              </a:xfrm>
            </p:spPr>
            <p:txBody>
              <a:bodyPr/>
              <a:lstStyle/>
              <a:p>
                <a:r>
                  <a:rPr lang="en-AU" sz="2400" dirty="0"/>
                  <a:t>Known behaviour of QCD running coupling</a:t>
                </a:r>
              </a:p>
              <a:p>
                <a:pPr marL="0" indent="0">
                  <a:buNone/>
                </a:pPr>
                <a:r>
                  <a:rPr lang="en-AU" sz="2400" b="0" dirty="0"/>
                  <a:t>      </a:t>
                </a:r>
                <a14:m>
                  <m:oMath xmlns:m="http://schemas.openxmlformats.org/officeDocument/2006/math">
                    <m:r>
                      <a:rPr lang="en-AU" sz="2400" b="0" i="1" dirty="0" smtClean="0">
                        <a:latin typeface="Cambria Math" panose="02040503050406030204" pitchFamily="18" charset="0"/>
                      </a:rPr>
                      <m:t>⇒</m:t>
                    </m:r>
                  </m:oMath>
                </a14:m>
                <a:r>
                  <a:rPr lang="en-AU" sz="2400" dirty="0"/>
                  <a:t> long wavelength (low </a:t>
                </a:r>
                <a:r>
                  <a:rPr lang="en-AU" sz="2400" dirty="0" err="1"/>
                  <a:t>energy+momentum</a:t>
                </a:r>
                <a:r>
                  <a:rPr lang="en-AU" sz="2400" dirty="0"/>
                  <a:t>) gluons are strongly interacting</a:t>
                </a:r>
              </a:p>
              <a:p>
                <a:r>
                  <a:rPr lang="en-AU" sz="2400" dirty="0"/>
                  <a:t>Potentially huge nonperturbative feedback effects</a:t>
                </a:r>
              </a:p>
            </p:txBody>
          </p:sp>
        </mc:Choice>
        <mc:Fallback xmlns="">
          <p:sp>
            <p:nvSpPr>
              <p:cNvPr id="3" name="Content Placeholder 2">
                <a:extLst>
                  <a:ext uri="{FF2B5EF4-FFF2-40B4-BE49-F238E27FC236}">
                    <a16:creationId xmlns:a16="http://schemas.microsoft.com/office/drawing/2014/main" id="{914A5DF8-DA26-D369-714D-CEFBBA710DC2}"/>
                  </a:ext>
                </a:extLst>
              </p:cNvPr>
              <p:cNvSpPr>
                <a:spLocks noGrp="1" noRot="1" noChangeAspect="1" noMove="1" noResize="1" noEditPoints="1" noAdjustHandles="1" noChangeArrowheads="1" noChangeShapeType="1" noTextEdit="1"/>
              </p:cNvSpPr>
              <p:nvPr>
                <p:ph idx="1"/>
              </p:nvPr>
            </p:nvSpPr>
            <p:spPr>
              <a:xfrm>
                <a:off x="609600" y="3322637"/>
                <a:ext cx="10972800" cy="2803527"/>
              </a:xfrm>
              <a:blipFill>
                <a:blip r:embed="rId2"/>
                <a:stretch>
                  <a:fillRect l="-722" t="-1739"/>
                </a:stretch>
              </a:blipFill>
            </p:spPr>
            <p:txBody>
              <a:bodyPr/>
              <a:lstStyle/>
              <a:p>
                <a:r>
                  <a:rPr lang="en-AU">
                    <a:noFill/>
                  </a:rPr>
                  <a:t> </a:t>
                </a:r>
              </a:p>
            </p:txBody>
          </p:sp>
        </mc:Fallback>
      </mc:AlternateContent>
      <p:sp>
        <p:nvSpPr>
          <p:cNvPr id="4" name="Date Placeholder 3">
            <a:extLst>
              <a:ext uri="{FF2B5EF4-FFF2-40B4-BE49-F238E27FC236}">
                <a16:creationId xmlns:a16="http://schemas.microsoft.com/office/drawing/2014/main" id="{AA8FEEF6-E13B-FC82-B57E-0314DF948768}"/>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7FE78F62-6590-ED5E-0AB7-18D466DA5CE9}"/>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FD3663D0-2431-3EA1-FBB6-564A8272CAE9}"/>
              </a:ext>
            </a:extLst>
          </p:cNvPr>
          <p:cNvSpPr>
            <a:spLocks noGrp="1"/>
          </p:cNvSpPr>
          <p:nvPr>
            <p:ph type="sldNum" sz="quarter" idx="12"/>
          </p:nvPr>
        </p:nvSpPr>
        <p:spPr/>
        <p:txBody>
          <a:bodyPr/>
          <a:lstStyle/>
          <a:p>
            <a:fld id="{87034D8C-3CB4-402A-BC46-2AB14C0FE90A}" type="slidenum">
              <a:rPr lang="en-US" smtClean="0"/>
              <a:pPr/>
              <a:t>64</a:t>
            </a:fld>
            <a:endParaRPr lang="en-US"/>
          </a:p>
        </p:txBody>
      </p:sp>
      <p:pic>
        <p:nvPicPr>
          <p:cNvPr id="7" name="Picture 6" descr="t.jpg">
            <a:extLst>
              <a:ext uri="{FF2B5EF4-FFF2-40B4-BE49-F238E27FC236}">
                <a16:creationId xmlns:a16="http://schemas.microsoft.com/office/drawing/2014/main" id="{98A70146-FD0D-F50C-C3D8-89420F5A014C}"/>
              </a:ext>
            </a:extLst>
          </p:cNvPr>
          <p:cNvPicPr>
            <a:picLocks noChangeAspect="1"/>
          </p:cNvPicPr>
          <p:nvPr/>
        </p:nvPicPr>
        <p:blipFill>
          <a:blip r:embed="rId3" cstate="print"/>
          <a:stretch>
            <a:fillRect/>
          </a:stretch>
        </p:blipFill>
        <p:spPr>
          <a:xfrm>
            <a:off x="2076847" y="1236664"/>
            <a:ext cx="8038306" cy="1963736"/>
          </a:xfrm>
          <a:prstGeom prst="rect">
            <a:avLst/>
          </a:prstGeom>
        </p:spPr>
      </p:pic>
    </p:spTree>
    <p:extLst>
      <p:ext uri="{BB962C8B-B14F-4D97-AF65-F5344CB8AC3E}">
        <p14:creationId xmlns:p14="http://schemas.microsoft.com/office/powerpoint/2010/main" val="195877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C03EC-CBF2-41E0-9F83-DE9B30B64046}"/>
              </a:ext>
            </a:extLst>
          </p:cNvPr>
          <p:cNvSpPr>
            <a:spLocks noGrp="1"/>
          </p:cNvSpPr>
          <p:nvPr>
            <p:ph type="title"/>
          </p:nvPr>
        </p:nvSpPr>
        <p:spPr/>
        <p:txBody>
          <a:bodyPr/>
          <a:lstStyle/>
          <a:p>
            <a:pPr algn="ctr"/>
            <a:r>
              <a:rPr lang="en-GB" sz="3600" b="0" i="1" dirty="0">
                <a:ln w="0"/>
                <a:solidFill>
                  <a:schemeClr val="accent1"/>
                </a:solidFill>
                <a:effectLst>
                  <a:outerShdw blurRad="38100" dist="25400" dir="5400000" algn="ctr" rotWithShape="0">
                    <a:srgbClr val="6E747A">
                      <a:alpha val="43000"/>
                    </a:srgbClr>
                  </a:outerShdw>
                </a:effectLst>
              </a:rPr>
              <a:t>Ancient History</a:t>
            </a:r>
            <a:endParaRPr lang="en-US" sz="3200" b="0" i="1" dirty="0">
              <a:ln w="0"/>
              <a:solidFill>
                <a:schemeClr val="accent1"/>
              </a:solidFill>
              <a:effectLst>
                <a:outerShdw blurRad="38100" dist="25400" dir="5400000" algn="ctr" rotWithShape="0">
                  <a:srgbClr val="6E747A">
                    <a:alpha val="43000"/>
                  </a:srgbClr>
                </a:outerShdw>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F1F72F-3358-490B-95EC-44A85623D25D}"/>
                  </a:ext>
                </a:extLst>
              </p:cNvPr>
              <p:cNvSpPr>
                <a:spLocks noGrp="1"/>
              </p:cNvSpPr>
              <p:nvPr>
                <p:ph idx="1"/>
              </p:nvPr>
            </p:nvSpPr>
            <p:spPr/>
            <p:txBody>
              <a:bodyPr/>
              <a:lstStyle/>
              <a:p>
                <a14:m>
                  <m:oMath xmlns:m="http://schemas.openxmlformats.org/officeDocument/2006/math">
                    <m:r>
                      <a:rPr lang="en-AU" sz="2400" b="0" i="1" smtClean="0">
                        <a:solidFill>
                          <a:schemeClr val="accent1">
                            <a:lumMod val="50000"/>
                          </a:schemeClr>
                        </a:solidFill>
                        <a:latin typeface="Cambria Math" panose="02040503050406030204" pitchFamily="18" charset="0"/>
                      </a:rPr>
                      <m:t>≈</m:t>
                    </m:r>
                  </m:oMath>
                </a14:m>
                <a:r>
                  <a:rPr lang="en-US" sz="2400" dirty="0">
                    <a:solidFill>
                      <a:schemeClr val="accent1">
                        <a:lumMod val="50000"/>
                      </a:schemeClr>
                    </a:solidFill>
                  </a:rPr>
                  <a:t> 45 years ago </a:t>
                </a:r>
              </a:p>
              <a:p>
                <a:pPr marL="400050" lvl="1" indent="0">
                  <a:buNone/>
                </a:pPr>
                <a:r>
                  <a:rPr lang="en-US" sz="2200" i="1" dirty="0">
                    <a:solidFill>
                      <a:schemeClr val="accent1">
                        <a:lumMod val="50000"/>
                      </a:schemeClr>
                    </a:solidFill>
                  </a:rPr>
                  <a:t>Dynamical mass generation in continuum quantum chromodynamics, </a:t>
                </a:r>
              </a:p>
              <a:p>
                <a:pPr marL="400050" lvl="1" indent="0">
                  <a:spcBef>
                    <a:spcPts val="0"/>
                  </a:spcBef>
                  <a:buNone/>
                </a:pPr>
                <a:r>
                  <a:rPr lang="en-US" sz="2200" dirty="0">
                    <a:solidFill>
                      <a:schemeClr val="accent1">
                        <a:lumMod val="50000"/>
                      </a:schemeClr>
                    </a:solidFill>
                  </a:rPr>
                  <a:t>J.M. Cornwall, Phys. Rev. D </a:t>
                </a:r>
                <a:r>
                  <a:rPr lang="en-US" sz="2200" b="1" dirty="0">
                    <a:solidFill>
                      <a:schemeClr val="accent1">
                        <a:lumMod val="50000"/>
                      </a:schemeClr>
                    </a:solidFill>
                  </a:rPr>
                  <a:t>26 (</a:t>
                </a:r>
                <a:r>
                  <a:rPr lang="en-US" sz="2200" dirty="0">
                    <a:solidFill>
                      <a:schemeClr val="accent1">
                        <a:lumMod val="50000"/>
                      </a:schemeClr>
                    </a:solidFill>
                  </a:rPr>
                  <a:t>1981) 1453 … </a:t>
                </a:r>
                <a14:m>
                  <m:oMath xmlns:m="http://schemas.openxmlformats.org/officeDocument/2006/math">
                    <m:r>
                      <a:rPr lang="en-AU" sz="2200" b="0" i="1" smtClean="0">
                        <a:solidFill>
                          <a:schemeClr val="accent1">
                            <a:lumMod val="50000"/>
                          </a:schemeClr>
                        </a:solidFill>
                        <a:latin typeface="Cambria Math" panose="02040503050406030204" pitchFamily="18" charset="0"/>
                      </a:rPr>
                      <m:t>&gt;</m:t>
                    </m:r>
                    <m:r>
                      <a:rPr lang="en-GB" sz="2200" b="0" i="1" smtClean="0">
                        <a:solidFill>
                          <a:schemeClr val="accent1">
                            <a:lumMod val="50000"/>
                          </a:schemeClr>
                        </a:solidFill>
                        <a:latin typeface="Cambria Math" panose="02040503050406030204" pitchFamily="18" charset="0"/>
                      </a:rPr>
                      <m:t>1100</m:t>
                    </m:r>
                  </m:oMath>
                </a14:m>
                <a:r>
                  <a:rPr lang="en-US" sz="2200" dirty="0">
                    <a:solidFill>
                      <a:schemeClr val="accent1">
                        <a:lumMod val="50000"/>
                      </a:schemeClr>
                    </a:solidFill>
                  </a:rPr>
                  <a:t> citations </a:t>
                </a:r>
              </a:p>
              <a:p>
                <a:r>
                  <a:rPr lang="en-US" sz="2400" dirty="0">
                    <a:solidFill>
                      <a:schemeClr val="accent1">
                        <a:lumMod val="50000"/>
                      </a:schemeClr>
                    </a:solidFill>
                  </a:rPr>
                  <a:t>Owing to strong self-interactions, gluon </a:t>
                </a:r>
                <a:r>
                  <a:rPr lang="en-US" sz="2400" dirty="0" err="1">
                    <a:solidFill>
                      <a:schemeClr val="accent1">
                        <a:lumMod val="50000"/>
                      </a:schemeClr>
                    </a:solidFill>
                  </a:rPr>
                  <a:t>partons</a:t>
                </a:r>
                <a:r>
                  <a:rPr lang="en-US" sz="2400" dirty="0">
                    <a:solidFill>
                      <a:schemeClr val="accent1">
                        <a:lumMod val="50000"/>
                      </a:schemeClr>
                    </a:solidFill>
                  </a:rPr>
                  <a:t> </a:t>
                </a:r>
                <a14:m>
                  <m:oMath xmlns:m="http://schemas.openxmlformats.org/officeDocument/2006/math">
                    <m:r>
                      <a:rPr lang="en-GB" sz="2400" b="0" i="1" dirty="0" smtClean="0">
                        <a:solidFill>
                          <a:schemeClr val="accent1">
                            <a:lumMod val="50000"/>
                          </a:schemeClr>
                        </a:solidFill>
                        <a:latin typeface="Cambria Math" panose="02040503050406030204" pitchFamily="18" charset="0"/>
                      </a:rPr>
                      <m:t>⇒</m:t>
                    </m:r>
                  </m:oMath>
                </a14:m>
                <a:r>
                  <a:rPr lang="en-US" sz="2400" dirty="0">
                    <a:solidFill>
                      <a:schemeClr val="accent1">
                        <a:lumMod val="50000"/>
                      </a:schemeClr>
                    </a:solidFill>
                  </a:rPr>
                  <a:t> gluon quasiparticles, </a:t>
                </a:r>
              </a:p>
              <a:p>
                <a:pPr marL="0" indent="0">
                  <a:spcBef>
                    <a:spcPts val="0"/>
                  </a:spcBef>
                  <a:buNone/>
                </a:pPr>
                <a:r>
                  <a:rPr lang="en-US" sz="2400" dirty="0">
                    <a:solidFill>
                      <a:schemeClr val="accent1">
                        <a:lumMod val="50000"/>
                      </a:schemeClr>
                    </a:solidFill>
                  </a:rPr>
                  <a:t>	described by a mass function that is large at infrared momenta</a:t>
                </a:r>
              </a:p>
              <a:p>
                <a:endParaRPr lang="en-US" dirty="0"/>
              </a:p>
            </p:txBody>
          </p:sp>
        </mc:Choice>
        <mc:Fallback xmlns="">
          <p:sp>
            <p:nvSpPr>
              <p:cNvPr id="3" name="Content Placeholder 2">
                <a:extLst>
                  <a:ext uri="{FF2B5EF4-FFF2-40B4-BE49-F238E27FC236}">
                    <a16:creationId xmlns:a16="http://schemas.microsoft.com/office/drawing/2014/main" id="{76F1F72F-3358-490B-95EC-44A85623D25D}"/>
                  </a:ext>
                </a:extLst>
              </p:cNvPr>
              <p:cNvSpPr>
                <a:spLocks noGrp="1" noRot="1" noChangeAspect="1" noMove="1" noResize="1" noEditPoints="1" noAdjustHandles="1" noChangeArrowheads="1" noChangeShapeType="1" noTextEdit="1"/>
              </p:cNvSpPr>
              <p:nvPr>
                <p:ph idx="1"/>
              </p:nvPr>
            </p:nvSpPr>
            <p:spPr>
              <a:blipFill>
                <a:blip r:embed="rId3"/>
                <a:stretch>
                  <a:fillRect l="-722" t="-1078"/>
                </a:stretch>
              </a:blipFill>
            </p:spPr>
            <p:txBody>
              <a:bodyPr/>
              <a:lstStyle/>
              <a:p>
                <a:r>
                  <a:rPr lang="en-AU">
                    <a:noFill/>
                  </a:rPr>
                  <a:t> </a:t>
                </a:r>
              </a:p>
            </p:txBody>
          </p:sp>
        </mc:Fallback>
      </mc:AlternateContent>
      <p:sp>
        <p:nvSpPr>
          <p:cNvPr id="4" name="Date Placeholder 3">
            <a:extLst>
              <a:ext uri="{FF2B5EF4-FFF2-40B4-BE49-F238E27FC236}">
                <a16:creationId xmlns:a16="http://schemas.microsoft.com/office/drawing/2014/main" id="{E451D4CE-A8F9-4B06-8C67-BCF7DCD98C56}"/>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833AE176-565E-4537-98CA-9812B2D03D94}"/>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BA01EFA2-3997-479D-8C21-94B4D8B8319A}"/>
              </a:ext>
            </a:extLst>
          </p:cNvPr>
          <p:cNvSpPr>
            <a:spLocks noGrp="1"/>
          </p:cNvSpPr>
          <p:nvPr>
            <p:ph type="sldNum" sz="quarter" idx="12"/>
          </p:nvPr>
        </p:nvSpPr>
        <p:spPr/>
        <p:txBody>
          <a:bodyPr/>
          <a:lstStyle/>
          <a:p>
            <a:fld id="{87034D8C-3CB4-402A-BC46-2AB14C0FE90A}" type="slidenum">
              <a:rPr lang="en-US" smtClean="0"/>
              <a:pPr/>
              <a:t>65</a:t>
            </a:fld>
            <a:endParaRPr lang="en-US"/>
          </a:p>
        </p:txBody>
      </p:sp>
      <p:pic>
        <p:nvPicPr>
          <p:cNvPr id="7" name="Picture 6" descr="3gluon4gluon.gif">
            <a:extLst>
              <a:ext uri="{FF2B5EF4-FFF2-40B4-BE49-F238E27FC236}">
                <a16:creationId xmlns:a16="http://schemas.microsoft.com/office/drawing/2014/main" id="{DE46E9F2-A2FF-4232-90C8-C5C91296B02B}"/>
              </a:ext>
            </a:extLst>
          </p:cNvPr>
          <p:cNvPicPr>
            <a:picLocks noChangeAspect="1"/>
          </p:cNvPicPr>
          <p:nvPr/>
        </p:nvPicPr>
        <p:blipFill>
          <a:blip r:embed="rId4" cstate="print"/>
          <a:stretch>
            <a:fillRect/>
          </a:stretch>
        </p:blipFill>
        <p:spPr>
          <a:xfrm rot="5400000">
            <a:off x="9782909" y="2332892"/>
            <a:ext cx="3294183" cy="1219199"/>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08873176-5E4C-4EEF-BC48-8F9E8067F3E7}"/>
              </a:ext>
            </a:extLst>
          </p:cNvPr>
          <p:cNvSpPr txBox="1"/>
          <p:nvPr/>
        </p:nvSpPr>
        <p:spPr>
          <a:xfrm>
            <a:off x="9584812" y="1834072"/>
            <a:ext cx="1535805" cy="369332"/>
          </a:xfrm>
          <a:prstGeom prst="rect">
            <a:avLst/>
          </a:prstGeom>
          <a:noFill/>
        </p:spPr>
        <p:txBody>
          <a:bodyPr wrap="none" rtlCol="0">
            <a:spAutoFit/>
          </a:bodyPr>
          <a:lstStyle/>
          <a:p>
            <a:r>
              <a:rPr lang="en-US" dirty="0">
                <a:solidFill>
                  <a:srgbClr val="FF0000"/>
                </a:solidFill>
              </a:rPr>
              <a:t>3-gluon vertex</a:t>
            </a:r>
          </a:p>
        </p:txBody>
      </p:sp>
      <p:sp>
        <p:nvSpPr>
          <p:cNvPr id="9" name="TextBox 8">
            <a:extLst>
              <a:ext uri="{FF2B5EF4-FFF2-40B4-BE49-F238E27FC236}">
                <a16:creationId xmlns:a16="http://schemas.microsoft.com/office/drawing/2014/main" id="{5BA01342-9569-4E83-9190-49D1B9C2871F}"/>
              </a:ext>
            </a:extLst>
          </p:cNvPr>
          <p:cNvSpPr txBox="1"/>
          <p:nvPr/>
        </p:nvSpPr>
        <p:spPr>
          <a:xfrm>
            <a:off x="9614164" y="3655175"/>
            <a:ext cx="1535805" cy="369332"/>
          </a:xfrm>
          <a:prstGeom prst="rect">
            <a:avLst/>
          </a:prstGeom>
          <a:noFill/>
        </p:spPr>
        <p:txBody>
          <a:bodyPr wrap="none" rtlCol="0">
            <a:spAutoFit/>
          </a:bodyPr>
          <a:lstStyle/>
          <a:p>
            <a:r>
              <a:rPr lang="en-US" dirty="0">
                <a:solidFill>
                  <a:srgbClr val="FF0000"/>
                </a:solidFill>
              </a:rPr>
              <a:t>4-gluon vertex</a:t>
            </a:r>
          </a:p>
        </p:txBody>
      </p:sp>
      <p:pic>
        <p:nvPicPr>
          <p:cNvPr id="10" name="Picture 9" descr="A screenshot of a cell phone&#10;&#10;Description automatically generated">
            <a:extLst>
              <a:ext uri="{FF2B5EF4-FFF2-40B4-BE49-F238E27FC236}">
                <a16:creationId xmlns:a16="http://schemas.microsoft.com/office/drawing/2014/main" id="{17C094B5-E572-4E68-BB93-B3D343F0F91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4361" y="3657600"/>
            <a:ext cx="4034633" cy="2648960"/>
          </a:xfrm>
          <a:prstGeom prst="rect">
            <a:avLst/>
          </a:prstGeom>
        </p:spPr>
      </p:pic>
      <p:sp>
        <p:nvSpPr>
          <p:cNvPr id="11" name="TextBox 10">
            <a:extLst>
              <a:ext uri="{FF2B5EF4-FFF2-40B4-BE49-F238E27FC236}">
                <a16:creationId xmlns:a16="http://schemas.microsoft.com/office/drawing/2014/main" id="{4375B9A6-F3B7-44A2-8757-5B481C8A3BF0}"/>
              </a:ext>
            </a:extLst>
          </p:cNvPr>
          <p:cNvSpPr txBox="1"/>
          <p:nvPr/>
        </p:nvSpPr>
        <p:spPr>
          <a:xfrm>
            <a:off x="2598585" y="4458809"/>
            <a:ext cx="1697568" cy="830997"/>
          </a:xfrm>
          <a:prstGeom prst="rect">
            <a:avLst/>
          </a:prstGeom>
          <a:noFill/>
        </p:spPr>
        <p:txBody>
          <a:bodyPr wrap="square" rtlCol="0">
            <a:spAutoFit/>
          </a:bodyPr>
          <a:lstStyle/>
          <a:p>
            <a:r>
              <a:rPr lang="en-GB" sz="1600" dirty="0">
                <a:solidFill>
                  <a:srgbClr val="0070C0"/>
                </a:solidFill>
              </a:rPr>
              <a:t>Gluon propagator … </a:t>
            </a:r>
            <a:r>
              <a:rPr lang="en-US" sz="1600" dirty="0">
                <a:solidFill>
                  <a:srgbClr val="0070C0"/>
                </a:solidFill>
              </a:rPr>
              <a:t>c</a:t>
            </a:r>
            <a:r>
              <a:rPr lang="en-GB" sz="1600" dirty="0" err="1">
                <a:solidFill>
                  <a:srgbClr val="0070C0"/>
                </a:solidFill>
              </a:rPr>
              <a:t>ontinuum</a:t>
            </a:r>
            <a:r>
              <a:rPr lang="en-GB" sz="1600" dirty="0">
                <a:solidFill>
                  <a:srgbClr val="0070C0"/>
                </a:solidFill>
              </a:rPr>
              <a:t> and lattice QCD agree</a:t>
            </a:r>
            <a:endParaRPr lang="en-US" sz="1600" dirty="0">
              <a:solidFill>
                <a:srgbClr val="0070C0"/>
              </a:solidFill>
            </a:endParaRPr>
          </a:p>
        </p:txBody>
      </p:sp>
      <p:sp>
        <p:nvSpPr>
          <p:cNvPr id="12" name="TextBox 11">
            <a:extLst>
              <a:ext uri="{FF2B5EF4-FFF2-40B4-BE49-F238E27FC236}">
                <a16:creationId xmlns:a16="http://schemas.microsoft.com/office/drawing/2014/main" id="{FC432FE2-BF44-4A81-A5E4-5B9ABE40CC45}"/>
              </a:ext>
            </a:extLst>
          </p:cNvPr>
          <p:cNvSpPr txBox="1"/>
          <p:nvPr/>
        </p:nvSpPr>
        <p:spPr>
          <a:xfrm>
            <a:off x="5213083" y="4009129"/>
            <a:ext cx="3626117" cy="1754326"/>
          </a:xfrm>
          <a:prstGeom prst="rect">
            <a:avLst/>
          </a:prstGeom>
          <a:noFill/>
        </p:spPr>
        <p:txBody>
          <a:bodyPr wrap="square" rtlCol="0">
            <a:spAutoFit/>
          </a:bodyPr>
          <a:lstStyle/>
          <a:p>
            <a:r>
              <a:rPr lang="en-GB" i="1" dirty="0">
                <a:solidFill>
                  <a:srgbClr val="008000"/>
                </a:solidFill>
              </a:rPr>
              <a:t>Truly </a:t>
            </a:r>
            <a:r>
              <a:rPr lang="en-GB" u="sng" dirty="0">
                <a:solidFill>
                  <a:srgbClr val="008000"/>
                </a:solidFill>
              </a:rPr>
              <a:t>mass from nothing</a:t>
            </a:r>
            <a:r>
              <a:rPr lang="en-GB" i="1" dirty="0">
                <a:solidFill>
                  <a:srgbClr val="008000"/>
                </a:solidFill>
              </a:rPr>
              <a:t> </a:t>
            </a:r>
          </a:p>
          <a:p>
            <a:r>
              <a:rPr lang="en-GB" i="1" dirty="0">
                <a:solidFill>
                  <a:srgbClr val="008000"/>
                </a:solidFill>
              </a:rPr>
              <a:t>An interacting theory, written in terms of massless gluon fields, produces dressed gluon fields that are characterised by a mass function that is large at infrared momenta </a:t>
            </a:r>
            <a:endParaRPr lang="en-US" i="1" dirty="0">
              <a:solidFill>
                <a:srgbClr val="008000"/>
              </a:solidFill>
            </a:endParaRPr>
          </a:p>
        </p:txBody>
      </p:sp>
      <p:sp>
        <p:nvSpPr>
          <p:cNvPr id="13" name="TextBox 12">
            <a:extLst>
              <a:ext uri="{FF2B5EF4-FFF2-40B4-BE49-F238E27FC236}">
                <a16:creationId xmlns:a16="http://schemas.microsoft.com/office/drawing/2014/main" id="{188B8402-6667-4B6D-81E6-D21AB5F5984F}"/>
              </a:ext>
            </a:extLst>
          </p:cNvPr>
          <p:cNvSpPr txBox="1"/>
          <p:nvPr/>
        </p:nvSpPr>
        <p:spPr>
          <a:xfrm>
            <a:off x="8610600" y="4572000"/>
            <a:ext cx="3626117" cy="1646605"/>
          </a:xfrm>
          <a:prstGeom prst="rect">
            <a:avLst/>
          </a:prstGeom>
          <a:noFill/>
        </p:spPr>
        <p:txBody>
          <a:bodyPr wrap="square" rtlCol="0">
            <a:spAutoFit/>
          </a:bodyPr>
          <a:lstStyle/>
          <a:p>
            <a:pPr marL="342900" indent="-342900">
              <a:buFont typeface="Wingdings" panose="05000000000000000000" pitchFamily="2" charset="2"/>
              <a:buChar char="ü"/>
            </a:pPr>
            <a:r>
              <a:rPr lang="en-GB" sz="2400" i="1" dirty="0">
                <a:ln w="0"/>
                <a:solidFill>
                  <a:schemeClr val="accent1"/>
                </a:solidFill>
                <a:effectLst>
                  <a:outerShdw blurRad="38100" dist="25400" dir="5400000" algn="ctr" rotWithShape="0">
                    <a:srgbClr val="6E747A">
                      <a:alpha val="43000"/>
                    </a:srgbClr>
                  </a:outerShdw>
                </a:effectLst>
              </a:rPr>
              <a:t>QCD fact</a:t>
            </a:r>
          </a:p>
          <a:p>
            <a:pPr marL="342900" indent="-342900">
              <a:buFont typeface="Wingdings" panose="05000000000000000000" pitchFamily="2" charset="2"/>
              <a:buChar char="ü"/>
            </a:pPr>
            <a:r>
              <a:rPr lang="en-GB" sz="2400" i="1" dirty="0">
                <a:ln w="0"/>
                <a:solidFill>
                  <a:schemeClr val="accent1"/>
                </a:solidFill>
                <a:effectLst>
                  <a:outerShdw blurRad="38100" dist="25400" dir="5400000" algn="ctr" rotWithShape="0">
                    <a:srgbClr val="6E747A">
                      <a:alpha val="43000"/>
                    </a:srgbClr>
                  </a:outerShdw>
                </a:effectLst>
              </a:rPr>
              <a:t>Continuum theory and lattice simulations agree</a:t>
            </a:r>
          </a:p>
          <a:p>
            <a:pPr marL="342900" indent="-342900">
              <a:spcBef>
                <a:spcPts val="600"/>
              </a:spcBef>
              <a:buFont typeface="Wingdings" panose="05000000000000000000" pitchFamily="2" charset="2"/>
              <a:buChar char="ü"/>
            </a:pPr>
            <a:r>
              <a:rPr lang="en-GB" sz="2400" i="1" dirty="0">
                <a:ln w="0"/>
                <a:solidFill>
                  <a:schemeClr val="accent1"/>
                </a:solidFill>
                <a:effectLst>
                  <a:outerShdw blurRad="38100" dist="25400" dir="5400000" algn="ctr" rotWithShape="0">
                    <a:srgbClr val="6E747A">
                      <a:alpha val="43000"/>
                    </a:srgbClr>
                  </a:outerShdw>
                </a:effectLst>
              </a:rPr>
              <a:t>Empirical verification?</a:t>
            </a:r>
            <a:endParaRPr lang="en-US" sz="2400" i="1" dirty="0">
              <a:ln w="0"/>
              <a:solidFill>
                <a:schemeClr val="accent1"/>
              </a:solidFill>
              <a:effectLst>
                <a:outerShdw blurRad="38100" dist="25400" dir="5400000" algn="ctr" rotWithShape="0">
                  <a:srgbClr val="6E747A">
                    <a:alpha val="43000"/>
                  </a:srgbClr>
                </a:outerShdw>
              </a:effectLst>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9C16605-3F79-1189-F485-D504D81D5C84}"/>
                  </a:ext>
                </a:extLst>
              </p:cNvPr>
              <p:cNvSpPr txBox="1"/>
              <p:nvPr/>
            </p:nvSpPr>
            <p:spPr>
              <a:xfrm>
                <a:off x="249565" y="3810000"/>
                <a:ext cx="360035" cy="608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GB" b="0" i="1" smtClean="0">
                              <a:latin typeface="Cambria Math" panose="02040503050406030204" pitchFamily="18" charset="0"/>
                            </a:rPr>
                            <m:t>1</m:t>
                          </m:r>
                        </m:num>
                        <m:den>
                          <m:sSubSup>
                            <m:sSubSupPr>
                              <m:ctrlPr>
                                <a:rPr lang="en-US" i="1" smtClean="0">
                                  <a:latin typeface="Cambria Math" panose="02040503050406030204" pitchFamily="18" charset="0"/>
                                </a:rPr>
                              </m:ctrlPr>
                            </m:sSubSupPr>
                            <m:e>
                              <m:r>
                                <a:rPr lang="en-GB" b="0" i="1" smtClean="0">
                                  <a:latin typeface="Cambria Math" panose="02040503050406030204" pitchFamily="18" charset="0"/>
                                </a:rPr>
                                <m:t>𝑚</m:t>
                              </m:r>
                            </m:e>
                            <m:sub>
                              <m:r>
                                <a:rPr lang="en-GB" b="0" i="1" smtClean="0">
                                  <a:latin typeface="Cambria Math" panose="02040503050406030204" pitchFamily="18" charset="0"/>
                                </a:rPr>
                                <m:t>𝑔</m:t>
                              </m:r>
                            </m:sub>
                            <m:sup>
                              <m:r>
                                <a:rPr lang="en-GB" b="0" i="1" smtClean="0">
                                  <a:latin typeface="Cambria Math" panose="02040503050406030204" pitchFamily="18" charset="0"/>
                                </a:rPr>
                                <m:t>2</m:t>
                              </m:r>
                            </m:sup>
                          </m:sSubSup>
                        </m:den>
                      </m:f>
                    </m:oMath>
                  </m:oMathPara>
                </a14:m>
                <a:endParaRPr lang="en-US" dirty="0"/>
              </a:p>
            </p:txBody>
          </p:sp>
        </mc:Choice>
        <mc:Fallback xmlns="">
          <p:sp>
            <p:nvSpPr>
              <p:cNvPr id="14" name="TextBox 13">
                <a:extLst>
                  <a:ext uri="{FF2B5EF4-FFF2-40B4-BE49-F238E27FC236}">
                    <a16:creationId xmlns:a16="http://schemas.microsoft.com/office/drawing/2014/main" id="{39C16605-3F79-1189-F485-D504D81D5C84}"/>
                  </a:ext>
                </a:extLst>
              </p:cNvPr>
              <p:cNvSpPr txBox="1">
                <a:spLocks noRot="1" noChangeAspect="1" noMove="1" noResize="1" noEditPoints="1" noAdjustHandles="1" noChangeArrowheads="1" noChangeShapeType="1" noTextEdit="1"/>
              </p:cNvSpPr>
              <p:nvPr/>
            </p:nvSpPr>
            <p:spPr>
              <a:xfrm>
                <a:off x="249565" y="3810000"/>
                <a:ext cx="360035" cy="608821"/>
              </a:xfrm>
              <a:prstGeom prst="rect">
                <a:avLst/>
              </a:prstGeom>
              <a:blipFill>
                <a:blip r:embed="rId6"/>
                <a:stretch>
                  <a:fillRect/>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AE96CA1E-735E-9551-9169-06E6D016EA5C}"/>
              </a:ext>
            </a:extLst>
          </p:cNvPr>
          <p:cNvCxnSpPr>
            <a:cxnSpLocks/>
          </p:cNvCxnSpPr>
          <p:nvPr/>
        </p:nvCxnSpPr>
        <p:spPr bwMode="auto">
          <a:xfrm flipV="1">
            <a:off x="644013" y="3906155"/>
            <a:ext cx="358642" cy="208256"/>
          </a:xfrm>
          <a:prstGeom prst="straightConnector1">
            <a:avLst/>
          </a:prstGeom>
          <a:ln w="19050">
            <a:solidFill>
              <a:srgbClr val="009900"/>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11BD30C-B992-E87E-09C3-C545CE85BF40}"/>
                  </a:ext>
                </a:extLst>
              </p:cNvPr>
              <p:cNvSpPr txBox="1"/>
              <p:nvPr/>
            </p:nvSpPr>
            <p:spPr>
              <a:xfrm>
                <a:off x="3260760" y="846247"/>
                <a:ext cx="5905848" cy="613886"/>
              </a:xfrm>
              <a:prstGeom prst="rect">
                <a:avLst/>
              </a:prstGeom>
              <a:noFill/>
            </p:spPr>
            <p:txBody>
              <a:bodyPr wrap="none" rtlCol="0">
                <a:spAutoFit/>
              </a:bodyPr>
              <a:lstStyle/>
              <a:p>
                <a:r>
                  <a:rPr lang="en-AU" sz="2400" dirty="0">
                    <a:ln w="0"/>
                    <a:solidFill>
                      <a:srgbClr val="008000"/>
                    </a:solidFill>
                    <a:effectLst>
                      <a:outerShdw blurRad="38100" dist="25400" dir="5400000" algn="ctr" rotWithShape="0">
                        <a:srgbClr val="6E747A">
                          <a:alpha val="43000"/>
                        </a:srgbClr>
                      </a:outerShdw>
                    </a:effectLst>
                  </a:rPr>
                  <a:t>Cornwall’s estimate: </a:t>
                </a:r>
                <a14:m>
                  <m:oMath xmlns:m="http://schemas.openxmlformats.org/officeDocument/2006/math">
                    <m:sSub>
                      <m:sSubPr>
                        <m:ctrlPr>
                          <a:rPr lang="en-AU" sz="2400" i="1" smtClean="0">
                            <a:ln w="0"/>
                            <a:solidFill>
                              <a:srgbClr val="008000"/>
                            </a:solidFill>
                            <a:effectLst>
                              <a:outerShdw blurRad="38100" dist="25400" dir="5400000" algn="ctr" rotWithShape="0">
                                <a:srgbClr val="6E747A">
                                  <a:alpha val="43000"/>
                                </a:srgbClr>
                              </a:outerShdw>
                            </a:effectLst>
                            <a:latin typeface="Cambria Math" panose="02040503050406030204" pitchFamily="18" charset="0"/>
                          </a:rPr>
                        </m:ctrlPr>
                      </m:sSubPr>
                      <m:e>
                        <m:r>
                          <m:rPr>
                            <m:sty m:val="p"/>
                          </m:rPr>
                          <a:rPr lang="en-AU" sz="2400" i="0" smtClean="0">
                            <a:ln w="0"/>
                            <a:solidFill>
                              <a:srgbClr val="008000"/>
                            </a:solidFill>
                            <a:effectLst>
                              <a:outerShdw blurRad="38100" dist="25400" dir="5400000" algn="ctr" rotWithShape="0">
                                <a:srgbClr val="6E747A">
                                  <a:alpha val="43000"/>
                                </a:srgbClr>
                              </a:outerShdw>
                            </a:effectLst>
                            <a:latin typeface="Cambria Math" panose="02040503050406030204" pitchFamily="18" charset="0"/>
                          </a:rPr>
                          <m:t>m</m:t>
                        </m:r>
                      </m:e>
                      <m:sub>
                        <m:r>
                          <m:rPr>
                            <m:sty m:val="p"/>
                          </m:rPr>
                          <a:rPr lang="en-AU" sz="2400" i="0" smtClean="0">
                            <a:ln w="0"/>
                            <a:solidFill>
                              <a:srgbClr val="008000"/>
                            </a:solidFill>
                            <a:effectLst>
                              <a:outerShdw blurRad="38100" dist="25400" dir="5400000" algn="ctr" rotWithShape="0">
                                <a:srgbClr val="6E747A">
                                  <a:alpha val="43000"/>
                                </a:srgbClr>
                              </a:outerShdw>
                            </a:effectLst>
                            <a:latin typeface="Cambria Math" panose="02040503050406030204" pitchFamily="18" charset="0"/>
                          </a:rPr>
                          <m:t>g</m:t>
                        </m:r>
                      </m:sub>
                    </m:sSub>
                    <m:r>
                      <a:rPr lang="en-AU" sz="2400" i="0" smtClean="0">
                        <a:ln w="0"/>
                        <a:solidFill>
                          <a:srgbClr val="008000"/>
                        </a:solidFill>
                        <a:effectLst>
                          <a:outerShdw blurRad="38100" dist="25400" dir="5400000" algn="ctr" rotWithShape="0">
                            <a:srgbClr val="6E747A">
                              <a:alpha val="43000"/>
                            </a:srgbClr>
                          </a:outerShdw>
                        </a:effectLst>
                        <a:latin typeface="Cambria Math" panose="02040503050406030204" pitchFamily="18" charset="0"/>
                      </a:rPr>
                      <m:t>=0.5</m:t>
                    </m:r>
                    <m:d>
                      <m:dPr>
                        <m:ctrlPr>
                          <a:rPr lang="en-AU" sz="2400" i="1" smtClean="0">
                            <a:ln w="0"/>
                            <a:solidFill>
                              <a:srgbClr val="008000"/>
                            </a:solidFill>
                            <a:effectLst>
                              <a:outerShdw blurRad="38100" dist="25400" dir="5400000" algn="ctr" rotWithShape="0">
                                <a:srgbClr val="6E747A">
                                  <a:alpha val="43000"/>
                                </a:srgbClr>
                              </a:outerShdw>
                            </a:effectLst>
                            <a:latin typeface="Cambria Math" panose="02040503050406030204" pitchFamily="18" charset="0"/>
                          </a:rPr>
                        </m:ctrlPr>
                      </m:dPr>
                      <m:e>
                        <m:r>
                          <a:rPr lang="en-AU" sz="2400" i="0" smtClean="0">
                            <a:ln w="0"/>
                            <a:solidFill>
                              <a:srgbClr val="008000"/>
                            </a:solidFill>
                            <a:effectLst>
                              <a:outerShdw blurRad="38100" dist="25400" dir="5400000" algn="ctr" rotWithShape="0">
                                <a:srgbClr val="6E747A">
                                  <a:alpha val="43000"/>
                                </a:srgbClr>
                              </a:outerShdw>
                            </a:effectLst>
                            <a:latin typeface="Cambria Math" panose="02040503050406030204" pitchFamily="18" charset="0"/>
                          </a:rPr>
                          <m:t>2</m:t>
                        </m:r>
                      </m:e>
                    </m:d>
                    <m:r>
                      <m:rPr>
                        <m:sty m:val="p"/>
                      </m:rPr>
                      <a:rPr lang="en-AU" sz="2400" i="0" smtClean="0">
                        <a:ln w="0"/>
                        <a:solidFill>
                          <a:srgbClr val="008000"/>
                        </a:solidFill>
                        <a:effectLst>
                          <a:outerShdw blurRad="38100" dist="25400" dir="5400000" algn="ctr" rotWithShape="0">
                            <a:srgbClr val="6E747A">
                              <a:alpha val="43000"/>
                            </a:srgbClr>
                          </a:outerShdw>
                        </a:effectLst>
                        <a:latin typeface="Cambria Math" panose="02040503050406030204" pitchFamily="18" charset="0"/>
                      </a:rPr>
                      <m:t>GeV</m:t>
                    </m:r>
                    <m:r>
                      <a:rPr lang="en-AU" sz="2400" b="0" i="1" smtClean="0">
                        <a:ln w="0"/>
                        <a:solidFill>
                          <a:srgbClr val="008000"/>
                        </a:solidFill>
                        <a:effectLst>
                          <a:outerShdw blurRad="38100" dist="25400" dir="5400000" algn="ctr" rotWithShape="0">
                            <a:srgbClr val="6E747A">
                              <a:alpha val="43000"/>
                            </a:srgbClr>
                          </a:outerShdw>
                        </a:effectLst>
                        <a:latin typeface="Cambria Math" panose="02040503050406030204" pitchFamily="18" charset="0"/>
                      </a:rPr>
                      <m:t>≈</m:t>
                    </m:r>
                    <m:f>
                      <m:fPr>
                        <m:ctrlPr>
                          <a:rPr lang="en-AU" sz="2400" b="0" i="1" smtClean="0">
                            <a:ln w="0"/>
                            <a:solidFill>
                              <a:srgbClr val="008000"/>
                            </a:solidFill>
                            <a:effectLst>
                              <a:outerShdw blurRad="38100" dist="25400" dir="5400000" algn="ctr" rotWithShape="0">
                                <a:srgbClr val="6E747A">
                                  <a:alpha val="43000"/>
                                </a:srgbClr>
                              </a:outerShdw>
                            </a:effectLst>
                            <a:latin typeface="Cambria Math" panose="02040503050406030204" pitchFamily="18" charset="0"/>
                          </a:rPr>
                        </m:ctrlPr>
                      </m:fPr>
                      <m:num>
                        <m:r>
                          <a:rPr lang="en-AU" sz="2400" b="0" i="1" smtClean="0">
                            <a:ln w="0"/>
                            <a:solidFill>
                              <a:srgbClr val="008000"/>
                            </a:solidFill>
                            <a:effectLst>
                              <a:outerShdw blurRad="38100" dist="25400" dir="5400000" algn="ctr" rotWithShape="0">
                                <a:srgbClr val="6E747A">
                                  <a:alpha val="43000"/>
                                </a:srgbClr>
                              </a:outerShdw>
                            </a:effectLst>
                            <a:latin typeface="Cambria Math" panose="02040503050406030204" pitchFamily="18" charset="0"/>
                          </a:rPr>
                          <m:t>1</m:t>
                        </m:r>
                      </m:num>
                      <m:den>
                        <m:r>
                          <a:rPr lang="en-AU" sz="2400" b="0" i="1" smtClean="0">
                            <a:ln w="0"/>
                            <a:solidFill>
                              <a:srgbClr val="008000"/>
                            </a:solidFill>
                            <a:effectLst>
                              <a:outerShdw blurRad="38100" dist="25400" dir="5400000" algn="ctr" rotWithShape="0">
                                <a:srgbClr val="6E747A">
                                  <a:alpha val="43000"/>
                                </a:srgbClr>
                              </a:outerShdw>
                            </a:effectLst>
                            <a:latin typeface="Cambria Math" panose="02040503050406030204" pitchFamily="18" charset="0"/>
                          </a:rPr>
                          <m:t>2</m:t>
                        </m:r>
                      </m:den>
                    </m:f>
                    <m:sSub>
                      <m:sSubPr>
                        <m:ctrlPr>
                          <a:rPr lang="en-AU" sz="2400" b="0" i="1" smtClean="0">
                            <a:ln w="0"/>
                            <a:solidFill>
                              <a:srgbClr val="008000"/>
                            </a:solidFill>
                            <a:effectLst>
                              <a:outerShdw blurRad="38100" dist="25400" dir="5400000" algn="ctr" rotWithShape="0">
                                <a:srgbClr val="6E747A">
                                  <a:alpha val="43000"/>
                                </a:srgbClr>
                              </a:outerShdw>
                            </a:effectLst>
                            <a:latin typeface="Cambria Math" panose="02040503050406030204" pitchFamily="18" charset="0"/>
                          </a:rPr>
                        </m:ctrlPr>
                      </m:sSubPr>
                      <m:e>
                        <m:r>
                          <a:rPr lang="en-AU" sz="2400" b="0" i="1" smtClean="0">
                            <a:ln w="0"/>
                            <a:solidFill>
                              <a:srgbClr val="008000"/>
                            </a:solidFill>
                            <a:effectLst>
                              <a:outerShdw blurRad="38100" dist="25400" dir="5400000" algn="ctr" rotWithShape="0">
                                <a:srgbClr val="6E747A">
                                  <a:alpha val="43000"/>
                                </a:srgbClr>
                              </a:outerShdw>
                            </a:effectLst>
                            <a:latin typeface="Cambria Math" panose="02040503050406030204" pitchFamily="18" charset="0"/>
                          </a:rPr>
                          <m:t>𝑚</m:t>
                        </m:r>
                      </m:e>
                      <m:sub>
                        <m:r>
                          <a:rPr lang="en-AU" sz="2400" b="0" i="1" smtClean="0">
                            <a:ln w="0"/>
                            <a:solidFill>
                              <a:srgbClr val="008000"/>
                            </a:solidFill>
                            <a:effectLst>
                              <a:outerShdw blurRad="38100" dist="25400" dir="5400000" algn="ctr" rotWithShape="0">
                                <a:srgbClr val="6E747A">
                                  <a:alpha val="43000"/>
                                </a:srgbClr>
                              </a:outerShdw>
                            </a:effectLst>
                            <a:latin typeface="Cambria Math" panose="02040503050406030204" pitchFamily="18" charset="0"/>
                          </a:rPr>
                          <m:t>𝑝</m:t>
                        </m:r>
                      </m:sub>
                    </m:sSub>
                  </m:oMath>
                </a14:m>
                <a:endParaRPr lang="en-AU" sz="2400" dirty="0">
                  <a:ln w="0"/>
                  <a:solidFill>
                    <a:srgbClr val="008000"/>
                  </a:solidFill>
                  <a:effectLst>
                    <a:outerShdw blurRad="38100" dist="25400" dir="5400000" algn="ctr" rotWithShape="0">
                      <a:srgbClr val="6E747A">
                        <a:alpha val="43000"/>
                      </a:srgbClr>
                    </a:outerShdw>
                  </a:effectLst>
                </a:endParaRPr>
              </a:p>
            </p:txBody>
          </p:sp>
        </mc:Choice>
        <mc:Fallback xmlns="">
          <p:sp>
            <p:nvSpPr>
              <p:cNvPr id="16" name="TextBox 15">
                <a:extLst>
                  <a:ext uri="{FF2B5EF4-FFF2-40B4-BE49-F238E27FC236}">
                    <a16:creationId xmlns:a16="http://schemas.microsoft.com/office/drawing/2014/main" id="{411BD30C-B992-E87E-09C3-C545CE85BF40}"/>
                  </a:ext>
                </a:extLst>
              </p:cNvPr>
              <p:cNvSpPr txBox="1">
                <a:spLocks noRot="1" noChangeAspect="1" noMove="1" noResize="1" noEditPoints="1" noAdjustHandles="1" noChangeArrowheads="1" noChangeShapeType="1" noTextEdit="1"/>
              </p:cNvSpPr>
              <p:nvPr/>
            </p:nvSpPr>
            <p:spPr>
              <a:xfrm>
                <a:off x="3260760" y="846247"/>
                <a:ext cx="5905848" cy="613886"/>
              </a:xfrm>
              <a:prstGeom prst="rect">
                <a:avLst/>
              </a:prstGeom>
              <a:blipFill>
                <a:blip r:embed="rId7"/>
                <a:stretch>
                  <a:fillRect l="-1961" b="-15842"/>
                </a:stretch>
              </a:blipFill>
            </p:spPr>
            <p:txBody>
              <a:bodyPr/>
              <a:lstStyle/>
              <a:p>
                <a:r>
                  <a:rPr lang="en-AU">
                    <a:noFill/>
                  </a:rPr>
                  <a:t> </a:t>
                </a:r>
              </a:p>
            </p:txBody>
          </p:sp>
        </mc:Fallback>
      </mc:AlternateContent>
    </p:spTree>
    <p:extLst>
      <p:ext uri="{BB962C8B-B14F-4D97-AF65-F5344CB8AC3E}">
        <p14:creationId xmlns:p14="http://schemas.microsoft.com/office/powerpoint/2010/main" val="3517247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par>
                                <p:cTn id="10" presetID="4" presetClass="entr" presetSubtype="16"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ox(in)">
                                      <p:cBhvr>
                                        <p:cTn id="12" dur="500"/>
                                        <p:tgtEl>
                                          <p:spTgt spid="7"/>
                                        </p:tgtEl>
                                      </p:cBhvr>
                                    </p:animEffect>
                                  </p:childTnLst>
                                </p:cTn>
                              </p:par>
                              <p:par>
                                <p:cTn id="13" presetID="2" presetClass="entr" presetSubtype="2"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1+#ppt_w/2"/>
                                          </p:val>
                                        </p:tav>
                                        <p:tav tm="100000">
                                          <p:val>
                                            <p:strVal val="#ppt_x"/>
                                          </p:val>
                                        </p:tav>
                                      </p:tavLst>
                                    </p:anim>
                                    <p:anim calcmode="lin" valueType="num">
                                      <p:cBhvr additive="base">
                                        <p:cTn id="16" dur="10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1+#ppt_w/2"/>
                                          </p:val>
                                        </p:tav>
                                        <p:tav tm="100000">
                                          <p:val>
                                            <p:strVal val="#ppt_x"/>
                                          </p:val>
                                        </p:tav>
                                      </p:tavLst>
                                    </p:anim>
                                    <p:anim calcmode="lin" valueType="num">
                                      <p:cBhvr additive="base">
                                        <p:cTn id="20" dur="1000" fill="hold"/>
                                        <p:tgtEl>
                                          <p:spTgt spid="9"/>
                                        </p:tgtEl>
                                        <p:attrNameLst>
                                          <p:attrName>ppt_y</p:attrName>
                                        </p:attrNameLst>
                                      </p:cBhvr>
                                      <p:tavLst>
                                        <p:tav tm="0">
                                          <p:val>
                                            <p:strVal val="#ppt_y"/>
                                          </p:val>
                                        </p:tav>
                                        <p:tav tm="100000">
                                          <p:val>
                                            <p:strVal val="#ppt_y"/>
                                          </p:val>
                                        </p:tav>
                                      </p:tavLst>
                                    </p:anim>
                                  </p:childTnLst>
                                </p:cTn>
                              </p:par>
                              <p:par>
                                <p:cTn id="21" presetID="6" presetClass="entr" presetSubtype="16"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circle(in)">
                                      <p:cBhvr>
                                        <p:cTn id="23" dur="2000"/>
                                        <p:tgtEl>
                                          <p:spTgt spid="11"/>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circle(in)">
                                      <p:cBhvr>
                                        <p:cTn id="26" dur="2000"/>
                                        <p:tgtEl>
                                          <p:spTgt spid="12"/>
                                        </p:tgtEl>
                                      </p:cBhvr>
                                    </p:animEffect>
                                  </p:childTnLst>
                                </p:cTn>
                              </p:par>
                              <p:par>
                                <p:cTn id="27" presetID="6" presetClass="entr" presetSubtype="16"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circle(in)">
                                      <p:cBhvr>
                                        <p:cTn id="29" dur="20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circle(in)">
                                      <p:cBhvr>
                                        <p:cTn id="34" dur="1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2" grpId="0"/>
      <p:bldP spid="13" grpId="0"/>
      <p:bldP spid="1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C03EC-CBF2-41E0-9F83-DE9B30B64046}"/>
              </a:ext>
            </a:extLst>
          </p:cNvPr>
          <p:cNvSpPr>
            <a:spLocks noGrp="1"/>
          </p:cNvSpPr>
          <p:nvPr>
            <p:ph type="title"/>
          </p:nvPr>
        </p:nvSpPr>
        <p:spPr/>
        <p:txBody>
          <a:bodyPr/>
          <a:lstStyle/>
          <a:p>
            <a:pPr algn="ctr"/>
            <a:r>
              <a:rPr lang="en-GB" sz="3600" b="0" i="1" dirty="0">
                <a:ln w="0"/>
                <a:solidFill>
                  <a:schemeClr val="accent1"/>
                </a:solidFill>
                <a:effectLst>
                  <a:outerShdw blurRad="38100" dist="25400" dir="5400000" algn="ctr" rotWithShape="0">
                    <a:srgbClr val="6E747A">
                      <a:alpha val="43000"/>
                    </a:srgbClr>
                  </a:outerShdw>
                </a:effectLst>
              </a:rPr>
              <a:t>Ancient History</a:t>
            </a:r>
            <a:endParaRPr lang="en-US" sz="3600" b="0" i="1" dirty="0">
              <a:ln w="0"/>
              <a:solidFill>
                <a:schemeClr val="accent1"/>
              </a:solidFill>
              <a:effectLst>
                <a:outerShdw blurRad="38100" dist="25400" dir="5400000" algn="ctr" rotWithShape="0">
                  <a:srgbClr val="6E747A">
                    <a:alpha val="43000"/>
                  </a:srgbClr>
                </a:outerShdw>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F1F72F-3358-490B-95EC-44A85623D25D}"/>
                  </a:ext>
                </a:extLst>
              </p:cNvPr>
              <p:cNvSpPr>
                <a:spLocks noGrp="1"/>
              </p:cNvSpPr>
              <p:nvPr>
                <p:ph idx="1"/>
              </p:nvPr>
            </p:nvSpPr>
            <p:spPr/>
            <p:txBody>
              <a:bodyPr/>
              <a:lstStyle/>
              <a:p>
                <a:r>
                  <a:rPr lang="en-US" sz="2400" dirty="0">
                    <a:solidFill>
                      <a:schemeClr val="accent1">
                        <a:lumMod val="50000"/>
                      </a:schemeClr>
                    </a:solidFill>
                  </a:rPr>
                  <a:t>More than 40 years ago </a:t>
                </a:r>
              </a:p>
              <a:p>
                <a:pPr marL="400050" lvl="1" indent="0">
                  <a:buNone/>
                </a:pPr>
                <a:r>
                  <a:rPr lang="en-US" sz="2200" i="1" dirty="0">
                    <a:solidFill>
                      <a:schemeClr val="accent1">
                        <a:lumMod val="50000"/>
                      </a:schemeClr>
                    </a:solidFill>
                  </a:rPr>
                  <a:t>Dynamical mass generation in continuum quantum chromodynamics, </a:t>
                </a:r>
              </a:p>
              <a:p>
                <a:pPr marL="400050" lvl="1" indent="0">
                  <a:spcBef>
                    <a:spcPts val="0"/>
                  </a:spcBef>
                  <a:buNone/>
                </a:pPr>
                <a:r>
                  <a:rPr lang="en-US" sz="2200" dirty="0">
                    <a:solidFill>
                      <a:schemeClr val="accent1">
                        <a:lumMod val="50000"/>
                      </a:schemeClr>
                    </a:solidFill>
                  </a:rPr>
                  <a:t>J.M. Cornwall, Phys. Rev. D </a:t>
                </a:r>
                <a:r>
                  <a:rPr lang="en-US" sz="2200" b="1" dirty="0">
                    <a:solidFill>
                      <a:schemeClr val="accent1">
                        <a:lumMod val="50000"/>
                      </a:schemeClr>
                    </a:solidFill>
                  </a:rPr>
                  <a:t>26 (</a:t>
                </a:r>
                <a:r>
                  <a:rPr lang="en-US" sz="2200" dirty="0">
                    <a:solidFill>
                      <a:schemeClr val="accent1">
                        <a:lumMod val="50000"/>
                      </a:schemeClr>
                    </a:solidFill>
                  </a:rPr>
                  <a:t>1981) 1453 … </a:t>
                </a:r>
                <a14:m>
                  <m:oMath xmlns:m="http://schemas.openxmlformats.org/officeDocument/2006/math">
                    <m:r>
                      <a:rPr lang="en-GB" sz="2200" b="0" i="1" smtClean="0">
                        <a:solidFill>
                          <a:schemeClr val="accent1">
                            <a:lumMod val="50000"/>
                          </a:schemeClr>
                        </a:solidFill>
                        <a:latin typeface="Cambria Math" panose="02040503050406030204" pitchFamily="18" charset="0"/>
                      </a:rPr>
                      <m:t>∼1050</m:t>
                    </m:r>
                  </m:oMath>
                </a14:m>
                <a:r>
                  <a:rPr lang="en-US" sz="2200" dirty="0">
                    <a:solidFill>
                      <a:schemeClr val="accent1">
                        <a:lumMod val="50000"/>
                      </a:schemeClr>
                    </a:solidFill>
                  </a:rPr>
                  <a:t> citations </a:t>
                </a:r>
              </a:p>
              <a:p>
                <a:r>
                  <a:rPr lang="en-US" sz="2400" dirty="0">
                    <a:solidFill>
                      <a:schemeClr val="accent1">
                        <a:lumMod val="50000"/>
                      </a:schemeClr>
                    </a:solidFill>
                  </a:rPr>
                  <a:t>Owing to strong self-interactions, gluon </a:t>
                </a:r>
                <a:r>
                  <a:rPr lang="en-US" sz="2400" dirty="0" err="1">
                    <a:solidFill>
                      <a:schemeClr val="accent1">
                        <a:lumMod val="50000"/>
                      </a:schemeClr>
                    </a:solidFill>
                  </a:rPr>
                  <a:t>partons</a:t>
                </a:r>
                <a:r>
                  <a:rPr lang="en-US" sz="2400" dirty="0">
                    <a:solidFill>
                      <a:schemeClr val="accent1">
                        <a:lumMod val="50000"/>
                      </a:schemeClr>
                    </a:solidFill>
                  </a:rPr>
                  <a:t> </a:t>
                </a:r>
                <a14:m>
                  <m:oMath xmlns:m="http://schemas.openxmlformats.org/officeDocument/2006/math">
                    <m:r>
                      <a:rPr lang="en-GB" sz="2400" b="0" i="1" dirty="0" smtClean="0">
                        <a:solidFill>
                          <a:schemeClr val="accent1">
                            <a:lumMod val="50000"/>
                          </a:schemeClr>
                        </a:solidFill>
                        <a:latin typeface="Cambria Math" panose="02040503050406030204" pitchFamily="18" charset="0"/>
                      </a:rPr>
                      <m:t>⇒</m:t>
                    </m:r>
                  </m:oMath>
                </a14:m>
                <a:r>
                  <a:rPr lang="en-US" sz="2400" dirty="0">
                    <a:solidFill>
                      <a:schemeClr val="accent1">
                        <a:lumMod val="50000"/>
                      </a:schemeClr>
                    </a:solidFill>
                  </a:rPr>
                  <a:t> gluon quasiparticles, </a:t>
                </a:r>
              </a:p>
              <a:p>
                <a:pPr marL="0" indent="0">
                  <a:spcBef>
                    <a:spcPts val="0"/>
                  </a:spcBef>
                  <a:buNone/>
                </a:pPr>
                <a:r>
                  <a:rPr lang="en-US" sz="2400" dirty="0">
                    <a:solidFill>
                      <a:schemeClr val="accent1">
                        <a:lumMod val="50000"/>
                      </a:schemeClr>
                    </a:solidFill>
                  </a:rPr>
                  <a:t>	described by a mass function that is large at infrared momenta</a:t>
                </a:r>
              </a:p>
              <a:p>
                <a:endParaRPr lang="en-US" dirty="0"/>
              </a:p>
            </p:txBody>
          </p:sp>
        </mc:Choice>
        <mc:Fallback xmlns="">
          <p:sp>
            <p:nvSpPr>
              <p:cNvPr id="3" name="Content Placeholder 2">
                <a:extLst>
                  <a:ext uri="{FF2B5EF4-FFF2-40B4-BE49-F238E27FC236}">
                    <a16:creationId xmlns:a16="http://schemas.microsoft.com/office/drawing/2014/main" id="{76F1F72F-3358-490B-95EC-44A85623D25D}"/>
                  </a:ext>
                </a:extLst>
              </p:cNvPr>
              <p:cNvSpPr>
                <a:spLocks noGrp="1" noRot="1" noChangeAspect="1" noMove="1" noResize="1" noEditPoints="1" noAdjustHandles="1" noChangeArrowheads="1" noChangeShapeType="1" noTextEdit="1"/>
              </p:cNvSpPr>
              <p:nvPr>
                <p:ph idx="1"/>
              </p:nvPr>
            </p:nvSpPr>
            <p:spPr>
              <a:blipFill>
                <a:blip r:embed="rId2"/>
                <a:stretch>
                  <a:fillRect l="-722" t="-107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E451D4CE-A8F9-4B06-8C67-BCF7DCD98C56}"/>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833AE176-565E-4537-98CA-9812B2D03D94}"/>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BA01EFA2-3997-479D-8C21-94B4D8B8319A}"/>
              </a:ext>
            </a:extLst>
          </p:cNvPr>
          <p:cNvSpPr>
            <a:spLocks noGrp="1"/>
          </p:cNvSpPr>
          <p:nvPr>
            <p:ph type="sldNum" sz="quarter" idx="12"/>
          </p:nvPr>
        </p:nvSpPr>
        <p:spPr/>
        <p:txBody>
          <a:bodyPr/>
          <a:lstStyle/>
          <a:p>
            <a:fld id="{87034D8C-3CB4-402A-BC46-2AB14C0FE90A}" type="slidenum">
              <a:rPr lang="en-US" smtClean="0"/>
              <a:pPr/>
              <a:t>66</a:t>
            </a:fld>
            <a:endParaRPr lang="en-US"/>
          </a:p>
        </p:txBody>
      </p:sp>
      <p:pic>
        <p:nvPicPr>
          <p:cNvPr id="7" name="Picture 6" descr="3gluon4gluon.gif">
            <a:extLst>
              <a:ext uri="{FF2B5EF4-FFF2-40B4-BE49-F238E27FC236}">
                <a16:creationId xmlns:a16="http://schemas.microsoft.com/office/drawing/2014/main" id="{DE46E9F2-A2FF-4232-90C8-C5C91296B02B}"/>
              </a:ext>
            </a:extLst>
          </p:cNvPr>
          <p:cNvPicPr>
            <a:picLocks noChangeAspect="1"/>
          </p:cNvPicPr>
          <p:nvPr/>
        </p:nvPicPr>
        <p:blipFill>
          <a:blip r:embed="rId3" cstate="print"/>
          <a:stretch>
            <a:fillRect/>
          </a:stretch>
        </p:blipFill>
        <p:spPr>
          <a:xfrm rot="5400000">
            <a:off x="9782909" y="2332892"/>
            <a:ext cx="3294183" cy="1219199"/>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08873176-5E4C-4EEF-BC48-8F9E8067F3E7}"/>
              </a:ext>
            </a:extLst>
          </p:cNvPr>
          <p:cNvSpPr txBox="1"/>
          <p:nvPr/>
        </p:nvSpPr>
        <p:spPr>
          <a:xfrm>
            <a:off x="9584812" y="1834072"/>
            <a:ext cx="1535805" cy="369332"/>
          </a:xfrm>
          <a:prstGeom prst="rect">
            <a:avLst/>
          </a:prstGeom>
          <a:noFill/>
        </p:spPr>
        <p:txBody>
          <a:bodyPr wrap="none" rtlCol="0">
            <a:spAutoFit/>
          </a:bodyPr>
          <a:lstStyle/>
          <a:p>
            <a:r>
              <a:rPr lang="en-US" dirty="0">
                <a:solidFill>
                  <a:srgbClr val="FF0000"/>
                </a:solidFill>
              </a:rPr>
              <a:t>3-gluon vertex</a:t>
            </a:r>
          </a:p>
        </p:txBody>
      </p:sp>
      <p:sp>
        <p:nvSpPr>
          <p:cNvPr id="9" name="TextBox 8">
            <a:extLst>
              <a:ext uri="{FF2B5EF4-FFF2-40B4-BE49-F238E27FC236}">
                <a16:creationId xmlns:a16="http://schemas.microsoft.com/office/drawing/2014/main" id="{5BA01342-9569-4E83-9190-49D1B9C2871F}"/>
              </a:ext>
            </a:extLst>
          </p:cNvPr>
          <p:cNvSpPr txBox="1"/>
          <p:nvPr/>
        </p:nvSpPr>
        <p:spPr>
          <a:xfrm>
            <a:off x="9614164" y="3655175"/>
            <a:ext cx="1535805" cy="369332"/>
          </a:xfrm>
          <a:prstGeom prst="rect">
            <a:avLst/>
          </a:prstGeom>
          <a:noFill/>
        </p:spPr>
        <p:txBody>
          <a:bodyPr wrap="none" rtlCol="0">
            <a:spAutoFit/>
          </a:bodyPr>
          <a:lstStyle/>
          <a:p>
            <a:r>
              <a:rPr lang="en-US" dirty="0">
                <a:solidFill>
                  <a:srgbClr val="FF0000"/>
                </a:solidFill>
              </a:rPr>
              <a:t>4-gluon vertex</a:t>
            </a:r>
          </a:p>
        </p:txBody>
      </p:sp>
      <p:pic>
        <p:nvPicPr>
          <p:cNvPr id="10" name="Picture 9" descr="A screenshot of a cell phone&#10;&#10;Description automatically generated">
            <a:extLst>
              <a:ext uri="{FF2B5EF4-FFF2-40B4-BE49-F238E27FC236}">
                <a16:creationId xmlns:a16="http://schemas.microsoft.com/office/drawing/2014/main" id="{17C094B5-E572-4E68-BB93-B3D343F0F9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4361" y="3657600"/>
            <a:ext cx="4034633" cy="2648960"/>
          </a:xfrm>
          <a:prstGeom prst="rect">
            <a:avLst/>
          </a:prstGeom>
        </p:spPr>
      </p:pic>
      <p:sp>
        <p:nvSpPr>
          <p:cNvPr id="11" name="TextBox 10">
            <a:extLst>
              <a:ext uri="{FF2B5EF4-FFF2-40B4-BE49-F238E27FC236}">
                <a16:creationId xmlns:a16="http://schemas.microsoft.com/office/drawing/2014/main" id="{4375B9A6-F3B7-44A2-8757-5B481C8A3BF0}"/>
              </a:ext>
            </a:extLst>
          </p:cNvPr>
          <p:cNvSpPr txBox="1"/>
          <p:nvPr/>
        </p:nvSpPr>
        <p:spPr>
          <a:xfrm>
            <a:off x="2598585" y="4458809"/>
            <a:ext cx="1697568" cy="830997"/>
          </a:xfrm>
          <a:prstGeom prst="rect">
            <a:avLst/>
          </a:prstGeom>
          <a:noFill/>
        </p:spPr>
        <p:txBody>
          <a:bodyPr wrap="square" rtlCol="0">
            <a:spAutoFit/>
          </a:bodyPr>
          <a:lstStyle/>
          <a:p>
            <a:r>
              <a:rPr lang="en-GB" sz="1600" dirty="0">
                <a:solidFill>
                  <a:srgbClr val="0070C0"/>
                </a:solidFill>
              </a:rPr>
              <a:t>Gluon propagator … </a:t>
            </a:r>
            <a:r>
              <a:rPr lang="en-US" sz="1600" dirty="0">
                <a:solidFill>
                  <a:srgbClr val="0070C0"/>
                </a:solidFill>
              </a:rPr>
              <a:t>c</a:t>
            </a:r>
            <a:r>
              <a:rPr lang="en-GB" sz="1600" dirty="0" err="1">
                <a:solidFill>
                  <a:srgbClr val="0070C0"/>
                </a:solidFill>
              </a:rPr>
              <a:t>ontinuum</a:t>
            </a:r>
            <a:r>
              <a:rPr lang="en-GB" sz="1600" dirty="0">
                <a:solidFill>
                  <a:srgbClr val="0070C0"/>
                </a:solidFill>
              </a:rPr>
              <a:t> and lattice QCD agree</a:t>
            </a:r>
            <a:endParaRPr lang="en-US" sz="1600" dirty="0">
              <a:solidFill>
                <a:srgbClr val="0070C0"/>
              </a:solidFill>
            </a:endParaRPr>
          </a:p>
        </p:txBody>
      </p:sp>
      <p:sp>
        <p:nvSpPr>
          <p:cNvPr id="12" name="TextBox 11">
            <a:extLst>
              <a:ext uri="{FF2B5EF4-FFF2-40B4-BE49-F238E27FC236}">
                <a16:creationId xmlns:a16="http://schemas.microsoft.com/office/drawing/2014/main" id="{FC432FE2-BF44-4A81-A5E4-5B9ABE40CC45}"/>
              </a:ext>
            </a:extLst>
          </p:cNvPr>
          <p:cNvSpPr txBox="1"/>
          <p:nvPr/>
        </p:nvSpPr>
        <p:spPr>
          <a:xfrm>
            <a:off x="5213083" y="4009129"/>
            <a:ext cx="3626117" cy="1754326"/>
          </a:xfrm>
          <a:prstGeom prst="rect">
            <a:avLst/>
          </a:prstGeom>
          <a:noFill/>
        </p:spPr>
        <p:txBody>
          <a:bodyPr wrap="square" rtlCol="0">
            <a:spAutoFit/>
          </a:bodyPr>
          <a:lstStyle/>
          <a:p>
            <a:r>
              <a:rPr lang="en-GB" i="1" dirty="0">
                <a:solidFill>
                  <a:srgbClr val="008000"/>
                </a:solidFill>
              </a:rPr>
              <a:t>Truly </a:t>
            </a:r>
            <a:r>
              <a:rPr lang="en-GB" u="sng" dirty="0">
                <a:solidFill>
                  <a:srgbClr val="008000"/>
                </a:solidFill>
              </a:rPr>
              <a:t>mass from nothing</a:t>
            </a:r>
            <a:r>
              <a:rPr lang="en-GB" i="1" dirty="0">
                <a:solidFill>
                  <a:srgbClr val="008000"/>
                </a:solidFill>
              </a:rPr>
              <a:t> </a:t>
            </a:r>
          </a:p>
          <a:p>
            <a:r>
              <a:rPr lang="en-GB" i="1" dirty="0">
                <a:solidFill>
                  <a:srgbClr val="008000"/>
                </a:solidFill>
              </a:rPr>
              <a:t>An interacting theory, written in terms of massless gluon fields, produces dressed gluon fields that are characterised by a mass function that is large at infrared momenta </a:t>
            </a:r>
            <a:endParaRPr lang="en-US" i="1" dirty="0">
              <a:solidFill>
                <a:srgbClr val="008000"/>
              </a:solidFill>
            </a:endParaRPr>
          </a:p>
        </p:txBody>
      </p:sp>
      <p:sp>
        <p:nvSpPr>
          <p:cNvPr id="13" name="TextBox 12">
            <a:extLst>
              <a:ext uri="{FF2B5EF4-FFF2-40B4-BE49-F238E27FC236}">
                <a16:creationId xmlns:a16="http://schemas.microsoft.com/office/drawing/2014/main" id="{188B8402-6667-4B6D-81E6-D21AB5F5984F}"/>
              </a:ext>
            </a:extLst>
          </p:cNvPr>
          <p:cNvSpPr txBox="1"/>
          <p:nvPr/>
        </p:nvSpPr>
        <p:spPr>
          <a:xfrm>
            <a:off x="8612773" y="4572000"/>
            <a:ext cx="3626117" cy="1646605"/>
          </a:xfrm>
          <a:prstGeom prst="rect">
            <a:avLst/>
          </a:prstGeom>
          <a:noFill/>
        </p:spPr>
        <p:txBody>
          <a:bodyPr wrap="square" rtlCol="0">
            <a:spAutoFit/>
          </a:bodyPr>
          <a:lstStyle/>
          <a:p>
            <a:pPr marL="342900" indent="-342900">
              <a:buFont typeface="Wingdings" panose="05000000000000000000" pitchFamily="2" charset="2"/>
              <a:buChar char="ü"/>
            </a:pPr>
            <a:r>
              <a:rPr lang="en-GB" sz="2400" i="1" dirty="0">
                <a:ln w="0"/>
                <a:solidFill>
                  <a:schemeClr val="accent1"/>
                </a:solidFill>
                <a:effectLst>
                  <a:outerShdw blurRad="38100" dist="25400" dir="5400000" algn="ctr" rotWithShape="0">
                    <a:srgbClr val="6E747A">
                      <a:alpha val="43000"/>
                    </a:srgbClr>
                  </a:outerShdw>
                </a:effectLst>
              </a:rPr>
              <a:t>QCD fact</a:t>
            </a:r>
          </a:p>
          <a:p>
            <a:pPr marL="342900" indent="-342900">
              <a:buFont typeface="Wingdings" panose="05000000000000000000" pitchFamily="2" charset="2"/>
              <a:buChar char="ü"/>
            </a:pPr>
            <a:r>
              <a:rPr lang="en-GB" sz="2400" i="1" dirty="0">
                <a:ln w="0"/>
                <a:solidFill>
                  <a:schemeClr val="accent1"/>
                </a:solidFill>
                <a:effectLst>
                  <a:outerShdw blurRad="38100" dist="25400" dir="5400000" algn="ctr" rotWithShape="0">
                    <a:srgbClr val="6E747A">
                      <a:alpha val="43000"/>
                    </a:srgbClr>
                  </a:outerShdw>
                </a:effectLst>
              </a:rPr>
              <a:t>Continuum theory and lattice simulations agree</a:t>
            </a:r>
          </a:p>
          <a:p>
            <a:pPr marL="342900" indent="-342900">
              <a:spcBef>
                <a:spcPts val="600"/>
              </a:spcBef>
              <a:buFont typeface="Wingdings" panose="05000000000000000000" pitchFamily="2" charset="2"/>
              <a:buChar char="ü"/>
            </a:pPr>
            <a:r>
              <a:rPr lang="en-GB" sz="2400" i="1" dirty="0">
                <a:ln w="0"/>
                <a:solidFill>
                  <a:schemeClr val="accent1"/>
                </a:solidFill>
                <a:effectLst>
                  <a:outerShdw blurRad="38100" dist="25400" dir="5400000" algn="ctr" rotWithShape="0">
                    <a:srgbClr val="6E747A">
                      <a:alpha val="43000"/>
                    </a:srgbClr>
                  </a:outerShdw>
                </a:effectLst>
              </a:rPr>
              <a:t>Empirical verification?</a:t>
            </a:r>
            <a:endParaRPr lang="en-US" sz="2400" i="1" dirty="0">
              <a:ln w="0"/>
              <a:solidFill>
                <a:schemeClr val="accent1"/>
              </a:solidFill>
              <a:effectLst>
                <a:outerShdw blurRad="38100" dist="25400" dir="5400000" algn="ctr" rotWithShape="0">
                  <a:srgbClr val="6E747A">
                    <a:alpha val="43000"/>
                  </a:srgbClr>
                </a:outerShdw>
              </a:effectLst>
            </a:endParaRPr>
          </a:p>
        </p:txBody>
      </p:sp>
      <p:sp>
        <p:nvSpPr>
          <p:cNvPr id="16" name="TextBox 15">
            <a:extLst>
              <a:ext uri="{FF2B5EF4-FFF2-40B4-BE49-F238E27FC236}">
                <a16:creationId xmlns:a16="http://schemas.microsoft.com/office/drawing/2014/main" id="{9337A9E7-EB8D-2B1A-9405-ECF06E752954}"/>
              </a:ext>
            </a:extLst>
          </p:cNvPr>
          <p:cNvSpPr txBox="1"/>
          <p:nvPr/>
        </p:nvSpPr>
        <p:spPr>
          <a:xfrm>
            <a:off x="3559646" y="1289802"/>
            <a:ext cx="5029200" cy="5170646"/>
          </a:xfrm>
          <a:prstGeom prst="rect">
            <a:avLst/>
          </a:prstGeom>
          <a:solidFill>
            <a:srgbClr val="FFFFCC"/>
          </a:solidFill>
          <a:scene3d>
            <a:camera prst="orthographicFront"/>
            <a:lightRig rig="threePt" dir="t"/>
          </a:scene3d>
          <a:sp3d>
            <a:bevelT/>
          </a:sp3d>
        </p:spPr>
        <p:txBody>
          <a:bodyPr wrap="square" rtlCol="0">
            <a:spAutoFit/>
          </a:bodyPr>
          <a:lstStyle/>
          <a:p>
            <a:pPr algn="ctr"/>
            <a:r>
              <a:rPr lang="en-GB" sz="6600" dirty="0">
                <a:ln w="0"/>
                <a:solidFill>
                  <a:schemeClr val="accent1"/>
                </a:solidFill>
                <a:effectLst>
                  <a:outerShdw blurRad="38100" dist="25400" dir="5400000" algn="ctr" rotWithShape="0">
                    <a:srgbClr val="6E747A">
                      <a:alpha val="43000"/>
                    </a:srgbClr>
                  </a:outerShdw>
                </a:effectLst>
              </a:rPr>
              <a:t>EHM means</a:t>
            </a:r>
          </a:p>
          <a:p>
            <a:pPr algn="ctr"/>
            <a:r>
              <a:rPr lang="en-GB" sz="6600" dirty="0">
                <a:ln w="0"/>
                <a:solidFill>
                  <a:schemeClr val="accent1"/>
                </a:solidFill>
                <a:effectLst>
                  <a:outerShdw blurRad="38100" dist="25400" dir="5400000" algn="ctr" rotWithShape="0">
                    <a:srgbClr val="6E747A">
                      <a:alpha val="43000"/>
                    </a:srgbClr>
                  </a:outerShdw>
                </a:effectLst>
              </a:rPr>
              <a:t>Gluons are massive via Schwinger Mechanism</a:t>
            </a:r>
            <a:endParaRPr lang="en-US" sz="6600" dirty="0">
              <a:ln w="0"/>
              <a:solidFill>
                <a:schemeClr val="accent1"/>
              </a:solidFill>
              <a:effectLst>
                <a:outerShdw blurRad="38100" dist="25400" dir="5400000" algn="ctr" rotWithShape="0">
                  <a:srgbClr val="6E747A">
                    <a:alpha val="43000"/>
                  </a:srgbClr>
                </a:outerShdw>
              </a:effectLst>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F230E93-E9BD-B01B-D084-7B566C129759}"/>
                  </a:ext>
                </a:extLst>
              </p:cNvPr>
              <p:cNvSpPr txBox="1"/>
              <p:nvPr/>
            </p:nvSpPr>
            <p:spPr>
              <a:xfrm>
                <a:off x="249565" y="3849988"/>
                <a:ext cx="360035" cy="608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GB" b="0" i="1" smtClean="0">
                              <a:latin typeface="Cambria Math" panose="02040503050406030204" pitchFamily="18" charset="0"/>
                            </a:rPr>
                            <m:t>1</m:t>
                          </m:r>
                        </m:num>
                        <m:den>
                          <m:sSubSup>
                            <m:sSubSupPr>
                              <m:ctrlPr>
                                <a:rPr lang="en-US" i="1" smtClean="0">
                                  <a:latin typeface="Cambria Math" panose="02040503050406030204" pitchFamily="18" charset="0"/>
                                </a:rPr>
                              </m:ctrlPr>
                            </m:sSubSupPr>
                            <m:e>
                              <m:r>
                                <a:rPr lang="en-GB" b="0" i="1" smtClean="0">
                                  <a:latin typeface="Cambria Math" panose="02040503050406030204" pitchFamily="18" charset="0"/>
                                </a:rPr>
                                <m:t>𝑚</m:t>
                              </m:r>
                            </m:e>
                            <m:sub>
                              <m:r>
                                <a:rPr lang="en-GB" b="0" i="1" smtClean="0">
                                  <a:latin typeface="Cambria Math" panose="02040503050406030204" pitchFamily="18" charset="0"/>
                                </a:rPr>
                                <m:t>𝑔</m:t>
                              </m:r>
                            </m:sub>
                            <m:sup>
                              <m:r>
                                <a:rPr lang="en-GB" b="0" i="1" smtClean="0">
                                  <a:latin typeface="Cambria Math" panose="02040503050406030204" pitchFamily="18" charset="0"/>
                                </a:rPr>
                                <m:t>2</m:t>
                              </m:r>
                            </m:sup>
                          </m:sSubSup>
                        </m:den>
                      </m:f>
                    </m:oMath>
                  </m:oMathPara>
                </a14:m>
                <a:endParaRPr lang="en-US" dirty="0"/>
              </a:p>
            </p:txBody>
          </p:sp>
        </mc:Choice>
        <mc:Fallback xmlns="">
          <p:sp>
            <p:nvSpPr>
              <p:cNvPr id="17" name="TextBox 16">
                <a:extLst>
                  <a:ext uri="{FF2B5EF4-FFF2-40B4-BE49-F238E27FC236}">
                    <a16:creationId xmlns:a16="http://schemas.microsoft.com/office/drawing/2014/main" id="{FF230E93-E9BD-B01B-D084-7B566C129759}"/>
                  </a:ext>
                </a:extLst>
              </p:cNvPr>
              <p:cNvSpPr txBox="1">
                <a:spLocks noRot="1" noChangeAspect="1" noMove="1" noResize="1" noEditPoints="1" noAdjustHandles="1" noChangeArrowheads="1" noChangeShapeType="1" noTextEdit="1"/>
              </p:cNvSpPr>
              <p:nvPr/>
            </p:nvSpPr>
            <p:spPr>
              <a:xfrm>
                <a:off x="249565" y="3849988"/>
                <a:ext cx="360035" cy="608821"/>
              </a:xfrm>
              <a:prstGeom prst="rect">
                <a:avLst/>
              </a:prstGeom>
              <a:blipFill>
                <a:blip r:embed="rId5"/>
                <a:stretch>
                  <a:fillRect b="-1010"/>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DF82EF29-FC6B-B204-76D5-5892A8A575DE}"/>
              </a:ext>
            </a:extLst>
          </p:cNvPr>
          <p:cNvCxnSpPr>
            <a:cxnSpLocks/>
          </p:cNvCxnSpPr>
          <p:nvPr/>
        </p:nvCxnSpPr>
        <p:spPr bwMode="auto">
          <a:xfrm flipV="1">
            <a:off x="644013" y="3946143"/>
            <a:ext cx="358642" cy="208256"/>
          </a:xfrm>
          <a:prstGeom prst="straightConnector1">
            <a:avLst/>
          </a:prstGeom>
          <a:ln w="19050">
            <a:solidFill>
              <a:srgbClr val="0099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3D79ECB-B1CB-4F02-9175-46388628B7C1}"/>
              </a:ext>
            </a:extLst>
          </p:cNvPr>
          <p:cNvSpPr txBox="1"/>
          <p:nvPr/>
        </p:nvSpPr>
        <p:spPr>
          <a:xfrm>
            <a:off x="152400" y="165954"/>
            <a:ext cx="3124200" cy="1169551"/>
          </a:xfrm>
          <a:prstGeom prst="rect">
            <a:avLst/>
          </a:prstGeom>
          <a:noFill/>
        </p:spPr>
        <p:txBody>
          <a:bodyPr wrap="square" rtlCol="0">
            <a:spAutoFit/>
          </a:bodyPr>
          <a:lstStyle/>
          <a:p>
            <a:pPr>
              <a:spcAft>
                <a:spcPts val="600"/>
              </a:spcAft>
            </a:pPr>
            <a:r>
              <a:rPr lang="en-AU" sz="1300" dirty="0">
                <a:solidFill>
                  <a:schemeClr val="accent6">
                    <a:lumMod val="75000"/>
                  </a:schemeClr>
                </a:solidFill>
              </a:rPr>
              <a:t>D. Binosi, </a:t>
            </a:r>
            <a:r>
              <a:rPr lang="en-AU" sz="1300" i="1" dirty="0">
                <a:solidFill>
                  <a:schemeClr val="accent6">
                    <a:lumMod val="75000"/>
                  </a:schemeClr>
                </a:solidFill>
              </a:rPr>
              <a:t>Emergent Hadron Mass in Strong Dynamics</a:t>
            </a:r>
            <a:r>
              <a:rPr lang="en-AU" sz="1300" dirty="0">
                <a:solidFill>
                  <a:schemeClr val="accent6">
                    <a:lumMod val="75000"/>
                  </a:schemeClr>
                </a:solidFill>
              </a:rPr>
              <a:t>, Few Body Syst. </a:t>
            </a:r>
            <a:r>
              <a:rPr lang="en-AU" sz="1300" b="1" dirty="0">
                <a:solidFill>
                  <a:schemeClr val="accent6">
                    <a:lumMod val="75000"/>
                  </a:schemeClr>
                </a:solidFill>
              </a:rPr>
              <a:t>63</a:t>
            </a:r>
            <a:r>
              <a:rPr lang="en-AU" sz="1300" dirty="0">
                <a:solidFill>
                  <a:schemeClr val="accent6">
                    <a:lumMod val="75000"/>
                  </a:schemeClr>
                </a:solidFill>
              </a:rPr>
              <a:t> (2022) 42.</a:t>
            </a:r>
          </a:p>
          <a:p>
            <a:r>
              <a:rPr lang="en-AU" sz="1300" dirty="0">
                <a:solidFill>
                  <a:schemeClr val="accent6">
                    <a:lumMod val="75000"/>
                  </a:schemeClr>
                </a:solidFill>
              </a:rPr>
              <a:t>M. N. Ferreira, J. </a:t>
            </a:r>
            <a:r>
              <a:rPr lang="en-AU" sz="1300" dirty="0" err="1">
                <a:solidFill>
                  <a:schemeClr val="accent6">
                    <a:lumMod val="75000"/>
                  </a:schemeClr>
                </a:solidFill>
              </a:rPr>
              <a:t>Papavassiliou</a:t>
            </a:r>
            <a:r>
              <a:rPr lang="en-AU" sz="1300" dirty="0">
                <a:solidFill>
                  <a:schemeClr val="accent6">
                    <a:lumMod val="75000"/>
                  </a:schemeClr>
                </a:solidFill>
              </a:rPr>
              <a:t>, </a:t>
            </a:r>
            <a:r>
              <a:rPr lang="en-AU" sz="1300" i="1" dirty="0">
                <a:solidFill>
                  <a:schemeClr val="accent6">
                    <a:lumMod val="75000"/>
                  </a:schemeClr>
                </a:solidFill>
              </a:rPr>
              <a:t>Gauge Sector Dynamics in QCD</a:t>
            </a:r>
            <a:r>
              <a:rPr lang="en-AU" sz="1300" dirty="0">
                <a:solidFill>
                  <a:schemeClr val="accent6">
                    <a:lumMod val="75000"/>
                  </a:schemeClr>
                </a:solidFill>
              </a:rPr>
              <a:t>, Particles </a:t>
            </a:r>
            <a:r>
              <a:rPr lang="en-AU" sz="1300" b="1" dirty="0">
                <a:solidFill>
                  <a:schemeClr val="accent6">
                    <a:lumMod val="75000"/>
                  </a:schemeClr>
                </a:solidFill>
              </a:rPr>
              <a:t>6</a:t>
            </a:r>
            <a:r>
              <a:rPr lang="en-AU" sz="1300" dirty="0">
                <a:solidFill>
                  <a:schemeClr val="accent6">
                    <a:lumMod val="75000"/>
                  </a:schemeClr>
                </a:solidFill>
              </a:rPr>
              <a:t> (1) (2023) 312–363.</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30D2A55-B48F-0999-87C2-D9F71F0AB204}"/>
                  </a:ext>
                </a:extLst>
              </p:cNvPr>
              <p:cNvSpPr txBox="1"/>
              <p:nvPr/>
            </p:nvSpPr>
            <p:spPr>
              <a:xfrm>
                <a:off x="3631287" y="843419"/>
                <a:ext cx="5592621" cy="506292"/>
              </a:xfrm>
              <a:prstGeom prst="rect">
                <a:avLst/>
              </a:prstGeom>
              <a:noFill/>
            </p:spPr>
            <p:txBody>
              <a:bodyPr wrap="none" rtlCol="0">
                <a:spAutoFit/>
              </a:bodyPr>
              <a:lstStyle/>
              <a:p>
                <a:r>
                  <a:rPr lang="en-AU" sz="2400" dirty="0">
                    <a:ln w="0"/>
                    <a:solidFill>
                      <a:srgbClr val="008000"/>
                    </a:solidFill>
                    <a:effectLst>
                      <a:outerShdw blurRad="38100" dist="25400" dir="5400000" algn="ctr" rotWithShape="0">
                        <a:srgbClr val="6E747A">
                          <a:alpha val="43000"/>
                        </a:srgbClr>
                      </a:outerShdw>
                    </a:effectLst>
                  </a:rPr>
                  <a:t>Today’s best estimate: </a:t>
                </a:r>
                <a14:m>
                  <m:oMath xmlns:m="http://schemas.openxmlformats.org/officeDocument/2006/math">
                    <m:sSubSup>
                      <m:sSubSupPr>
                        <m:ctrlPr>
                          <a:rPr lang="en-AU" sz="2400" b="0" i="1" smtClean="0">
                            <a:ln w="0"/>
                            <a:solidFill>
                              <a:srgbClr val="008000"/>
                            </a:solidFill>
                            <a:effectLst>
                              <a:outerShdw blurRad="38100" dist="25400" dir="5400000" algn="ctr" rotWithShape="0">
                                <a:srgbClr val="6E747A">
                                  <a:alpha val="43000"/>
                                </a:srgbClr>
                              </a:outerShdw>
                            </a:effectLst>
                            <a:latin typeface="Cambria Math" panose="02040503050406030204" pitchFamily="18" charset="0"/>
                          </a:rPr>
                        </m:ctrlPr>
                      </m:sSubSupPr>
                      <m:e>
                        <m:r>
                          <a:rPr lang="en-AU" sz="2400" i="1" smtClean="0">
                            <a:ln w="0"/>
                            <a:solidFill>
                              <a:srgbClr val="008000"/>
                            </a:solidFill>
                            <a:effectLst>
                              <a:outerShdw blurRad="38100" dist="25400" dir="5400000" algn="ctr" rotWithShape="0">
                                <a:srgbClr val="6E747A">
                                  <a:alpha val="43000"/>
                                </a:srgbClr>
                              </a:outerShdw>
                            </a:effectLst>
                            <a:latin typeface="Cambria Math" panose="02040503050406030204" pitchFamily="18" charset="0"/>
                          </a:rPr>
                          <m:t>𝑚</m:t>
                        </m:r>
                      </m:e>
                      <m:sub>
                        <m:r>
                          <a:rPr lang="en-AU" sz="2400" i="1" smtClean="0">
                            <a:ln w="0"/>
                            <a:solidFill>
                              <a:srgbClr val="008000"/>
                            </a:solidFill>
                            <a:effectLst>
                              <a:outerShdw blurRad="38100" dist="25400" dir="5400000" algn="ctr" rotWithShape="0">
                                <a:srgbClr val="6E747A">
                                  <a:alpha val="43000"/>
                                </a:srgbClr>
                              </a:outerShdw>
                            </a:effectLst>
                            <a:latin typeface="Cambria Math" panose="02040503050406030204" pitchFamily="18" charset="0"/>
                          </a:rPr>
                          <m:t>𝑔</m:t>
                        </m:r>
                      </m:sub>
                      <m:sup>
                        <m:r>
                          <m:rPr>
                            <m:sty m:val="p"/>
                          </m:rPr>
                          <a:rPr lang="en-AU" sz="2400" b="0" i="0" smtClean="0">
                            <a:ln w="0"/>
                            <a:solidFill>
                              <a:srgbClr val="008000"/>
                            </a:solidFill>
                            <a:effectLst>
                              <a:outerShdw blurRad="38100" dist="25400" dir="5400000" algn="ctr" rotWithShape="0">
                                <a:srgbClr val="6E747A">
                                  <a:alpha val="43000"/>
                                </a:srgbClr>
                              </a:outerShdw>
                            </a:effectLst>
                            <a:latin typeface="Cambria Math" panose="02040503050406030204" pitchFamily="18" charset="0"/>
                          </a:rPr>
                          <m:t>RGI</m:t>
                        </m:r>
                      </m:sup>
                    </m:sSubSup>
                    <m:r>
                      <a:rPr lang="en-AU" sz="2400" i="1" smtClean="0">
                        <a:ln w="0"/>
                        <a:solidFill>
                          <a:srgbClr val="008000"/>
                        </a:solidFill>
                        <a:effectLst>
                          <a:outerShdw blurRad="38100" dist="25400" dir="5400000" algn="ctr" rotWithShape="0">
                            <a:srgbClr val="6E747A">
                              <a:alpha val="43000"/>
                            </a:srgbClr>
                          </a:outerShdw>
                        </a:effectLst>
                        <a:latin typeface="Cambria Math" panose="02040503050406030204" pitchFamily="18" charset="0"/>
                      </a:rPr>
                      <m:t>=0.</m:t>
                    </m:r>
                    <m:r>
                      <a:rPr lang="en-AU" sz="2400" b="0" i="1" smtClean="0">
                        <a:ln w="0"/>
                        <a:solidFill>
                          <a:srgbClr val="008000"/>
                        </a:solidFill>
                        <a:effectLst>
                          <a:outerShdw blurRad="38100" dist="25400" dir="5400000" algn="ctr" rotWithShape="0">
                            <a:srgbClr val="6E747A">
                              <a:alpha val="43000"/>
                            </a:srgbClr>
                          </a:outerShdw>
                        </a:effectLst>
                        <a:latin typeface="Cambria Math" panose="02040503050406030204" pitchFamily="18" charset="0"/>
                      </a:rPr>
                      <m:t>43</m:t>
                    </m:r>
                    <m:d>
                      <m:dPr>
                        <m:ctrlPr>
                          <a:rPr lang="en-AU" sz="2400" i="1" smtClean="0">
                            <a:ln w="0"/>
                            <a:solidFill>
                              <a:srgbClr val="008000"/>
                            </a:solidFill>
                            <a:effectLst>
                              <a:outerShdw blurRad="38100" dist="25400" dir="5400000" algn="ctr" rotWithShape="0">
                                <a:srgbClr val="6E747A">
                                  <a:alpha val="43000"/>
                                </a:srgbClr>
                              </a:outerShdw>
                            </a:effectLst>
                            <a:latin typeface="Cambria Math" panose="02040503050406030204" pitchFamily="18" charset="0"/>
                          </a:rPr>
                        </m:ctrlPr>
                      </m:dPr>
                      <m:e>
                        <m:r>
                          <a:rPr lang="en-AU" sz="2400" b="0" i="1" smtClean="0">
                            <a:ln w="0"/>
                            <a:solidFill>
                              <a:srgbClr val="008000"/>
                            </a:solidFill>
                            <a:effectLst>
                              <a:outerShdw blurRad="38100" dist="25400" dir="5400000" algn="ctr" rotWithShape="0">
                                <a:srgbClr val="6E747A">
                                  <a:alpha val="43000"/>
                                </a:srgbClr>
                              </a:outerShdw>
                            </a:effectLst>
                            <a:latin typeface="Cambria Math" panose="02040503050406030204" pitchFamily="18" charset="0"/>
                          </a:rPr>
                          <m:t>1</m:t>
                        </m:r>
                      </m:e>
                    </m:d>
                    <m:r>
                      <m:rPr>
                        <m:sty m:val="p"/>
                      </m:rPr>
                      <a:rPr lang="en-AU" sz="2400" i="0" smtClean="0">
                        <a:ln w="0"/>
                        <a:solidFill>
                          <a:srgbClr val="008000"/>
                        </a:solidFill>
                        <a:effectLst>
                          <a:outerShdw blurRad="38100" dist="25400" dir="5400000" algn="ctr" rotWithShape="0">
                            <a:srgbClr val="6E747A">
                              <a:alpha val="43000"/>
                            </a:srgbClr>
                          </a:outerShdw>
                        </a:effectLst>
                        <a:latin typeface="Cambria Math" panose="02040503050406030204" pitchFamily="18" charset="0"/>
                      </a:rPr>
                      <m:t>GeV</m:t>
                    </m:r>
                  </m:oMath>
                </a14:m>
                <a:endParaRPr lang="en-AU" sz="2400" dirty="0">
                  <a:ln w="0"/>
                  <a:solidFill>
                    <a:srgbClr val="008000"/>
                  </a:solidFill>
                  <a:effectLst>
                    <a:outerShdw blurRad="38100" dist="25400" dir="5400000" algn="ctr" rotWithShape="0">
                      <a:srgbClr val="6E747A">
                        <a:alpha val="43000"/>
                      </a:srgbClr>
                    </a:outerShdw>
                  </a:effectLst>
                </a:endParaRPr>
              </a:p>
            </p:txBody>
          </p:sp>
        </mc:Choice>
        <mc:Fallback xmlns="">
          <p:sp>
            <p:nvSpPr>
              <p:cNvPr id="15" name="TextBox 14">
                <a:extLst>
                  <a:ext uri="{FF2B5EF4-FFF2-40B4-BE49-F238E27FC236}">
                    <a16:creationId xmlns:a16="http://schemas.microsoft.com/office/drawing/2014/main" id="{530D2A55-B48F-0999-87C2-D9F71F0AB204}"/>
                  </a:ext>
                </a:extLst>
              </p:cNvPr>
              <p:cNvSpPr txBox="1">
                <a:spLocks noRot="1" noChangeAspect="1" noMove="1" noResize="1" noEditPoints="1" noAdjustHandles="1" noChangeArrowheads="1" noChangeShapeType="1" noTextEdit="1"/>
              </p:cNvSpPr>
              <p:nvPr/>
            </p:nvSpPr>
            <p:spPr>
              <a:xfrm>
                <a:off x="3631287" y="843419"/>
                <a:ext cx="5592621" cy="506292"/>
              </a:xfrm>
              <a:prstGeom prst="rect">
                <a:avLst/>
              </a:prstGeom>
              <a:blipFill>
                <a:blip r:embed="rId6"/>
                <a:stretch>
                  <a:fillRect l="-2072" t="-7229" b="-28916"/>
                </a:stretch>
              </a:blipFill>
            </p:spPr>
            <p:txBody>
              <a:bodyPr/>
              <a:lstStyle/>
              <a:p>
                <a:r>
                  <a:rPr lang="en-AU">
                    <a:noFill/>
                  </a:rPr>
                  <a:t> </a:t>
                </a:r>
              </a:p>
            </p:txBody>
          </p:sp>
        </mc:Fallback>
      </mc:AlternateContent>
      <p:sp>
        <p:nvSpPr>
          <p:cNvPr id="19" name="TextBox 18">
            <a:extLst>
              <a:ext uri="{FF2B5EF4-FFF2-40B4-BE49-F238E27FC236}">
                <a16:creationId xmlns:a16="http://schemas.microsoft.com/office/drawing/2014/main" id="{948A149E-9145-5D67-B5C8-A0DF27250451}"/>
              </a:ext>
            </a:extLst>
          </p:cNvPr>
          <p:cNvSpPr txBox="1"/>
          <p:nvPr/>
        </p:nvSpPr>
        <p:spPr>
          <a:xfrm>
            <a:off x="39167" y="1373585"/>
            <a:ext cx="3520479" cy="2339102"/>
          </a:xfrm>
          <a:prstGeom prst="rect">
            <a:avLst/>
          </a:prstGeom>
          <a:solidFill>
            <a:schemeClr val="bg1"/>
          </a:solidFill>
        </p:spPr>
        <p:txBody>
          <a:bodyPr wrap="square" rtlCol="0">
            <a:spAutoFit/>
          </a:bodyPr>
          <a:lstStyle/>
          <a:p>
            <a:r>
              <a:rPr lang="en-US" sz="1600" i="1" dirty="0"/>
              <a:t>Gauge Invariance and Mass</a:t>
            </a:r>
            <a:r>
              <a:rPr lang="en-US" sz="1600" dirty="0"/>
              <a:t>, </a:t>
            </a:r>
          </a:p>
          <a:p>
            <a:r>
              <a:rPr lang="en-US" sz="1600" dirty="0"/>
              <a:t>J. S. Schwinger</a:t>
            </a:r>
          </a:p>
          <a:p>
            <a:r>
              <a:rPr lang="en-US" sz="1600" dirty="0"/>
              <a:t>Phys. Rev. 125 (1962) 397-398</a:t>
            </a:r>
          </a:p>
          <a:p>
            <a:r>
              <a:rPr lang="en-US" sz="1600" i="1" dirty="0">
                <a:ln w="0"/>
                <a:solidFill>
                  <a:srgbClr val="008000"/>
                </a:solidFill>
                <a:effectLst>
                  <a:outerShdw blurRad="38100" dist="25400" dir="5400000" algn="ctr" rotWithShape="0">
                    <a:srgbClr val="6E747A">
                      <a:alpha val="43000"/>
                    </a:srgbClr>
                  </a:outerShdw>
                </a:effectLst>
              </a:rPr>
              <a:t>It is argued that the gauge invariance of a vector field does not necessarily imply zero mass for an associated particle if the current vector coupling is sufficiently strong.</a:t>
            </a:r>
            <a:endParaRPr lang="en-US" sz="1600" i="1" dirty="0">
              <a:solidFill>
                <a:srgbClr val="008000"/>
              </a:solidFill>
            </a:endParaRPr>
          </a:p>
          <a:p>
            <a:endParaRPr lang="en-AU" dirty="0"/>
          </a:p>
        </p:txBody>
      </p:sp>
    </p:spTree>
    <p:extLst>
      <p:ext uri="{BB962C8B-B14F-4D97-AF65-F5344CB8AC3E}">
        <p14:creationId xmlns:p14="http://schemas.microsoft.com/office/powerpoint/2010/main" val="9907590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close-up of a paper&#10;&#10;AI-generated content may be incorrect.">
            <a:extLst>
              <a:ext uri="{FF2B5EF4-FFF2-40B4-BE49-F238E27FC236}">
                <a16:creationId xmlns:a16="http://schemas.microsoft.com/office/drawing/2014/main" id="{1AA20CB0-65AE-2626-75BB-2654F14577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8038" y="794993"/>
            <a:ext cx="3912589" cy="5420414"/>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A1A9B69-70D0-9791-40E9-AB0054246EBA}"/>
                  </a:ext>
                </a:extLst>
              </p:cNvPr>
              <p:cNvSpPr>
                <a:spLocks noGrp="1"/>
              </p:cNvSpPr>
              <p:nvPr>
                <p:ph type="title"/>
              </p:nvPr>
            </p:nvSpPr>
            <p:spPr/>
            <p:txBody>
              <a:bodyPr/>
              <a:lstStyle/>
              <a:p>
                <a:r>
                  <a:rPr lang="en-AU" dirty="0"/>
                  <a:t>QED Running Coupling </a:t>
                </a:r>
                <a14:m>
                  <m:oMath xmlns:m="http://schemas.openxmlformats.org/officeDocument/2006/math">
                    <m:r>
                      <a:rPr lang="en-AU" i="1" dirty="0" smtClean="0">
                        <a:latin typeface="Cambria Math" panose="02040503050406030204" pitchFamily="18" charset="0"/>
                      </a:rPr>
                      <m:t>–</m:t>
                    </m:r>
                  </m:oMath>
                </a14:m>
                <a:r>
                  <a:rPr lang="en-AU" dirty="0"/>
                  <a:t> Gell-Mann </a:t>
                </a:r>
                <a14:m>
                  <m:oMath xmlns:m="http://schemas.openxmlformats.org/officeDocument/2006/math">
                    <m:r>
                      <a:rPr lang="en-AU" i="1" dirty="0">
                        <a:latin typeface="Cambria Math" panose="02040503050406030204" pitchFamily="18" charset="0"/>
                      </a:rPr>
                      <m:t>–</m:t>
                    </m:r>
                  </m:oMath>
                </a14:m>
                <a:r>
                  <a:rPr lang="en-AU" dirty="0"/>
                  <a:t> Low effective charge</a:t>
                </a:r>
              </a:p>
            </p:txBody>
          </p:sp>
        </mc:Choice>
        <mc:Fallback xmlns="">
          <p:sp>
            <p:nvSpPr>
              <p:cNvPr id="2" name="Title 1">
                <a:extLst>
                  <a:ext uri="{FF2B5EF4-FFF2-40B4-BE49-F238E27FC236}">
                    <a16:creationId xmlns:a16="http://schemas.microsoft.com/office/drawing/2014/main" id="{CA1A9B69-70D0-9791-40E9-AB0054246EBA}"/>
                  </a:ext>
                </a:extLst>
              </p:cNvPr>
              <p:cNvSpPr>
                <a:spLocks noGrp="1" noRot="1" noChangeAspect="1" noMove="1" noResize="1" noEditPoints="1" noAdjustHandles="1" noChangeArrowheads="1" noChangeShapeType="1" noTextEdit="1"/>
              </p:cNvSpPr>
              <p:nvPr>
                <p:ph type="title"/>
              </p:nvPr>
            </p:nvSpPr>
            <p:spPr>
              <a:blipFill>
                <a:blip r:embed="rId3"/>
                <a:stretch>
                  <a:fillRect l="-1000" t="-5348"/>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5450E5-6832-B23B-08B3-34A7F3BAB5FA}"/>
                  </a:ext>
                </a:extLst>
              </p:cNvPr>
              <p:cNvSpPr>
                <a:spLocks noGrp="1"/>
              </p:cNvSpPr>
              <p:nvPr>
                <p:ph idx="1"/>
              </p:nvPr>
            </p:nvSpPr>
            <p:spPr>
              <a:xfrm>
                <a:off x="609600" y="1104582"/>
                <a:ext cx="7772400" cy="5291799"/>
              </a:xfrm>
            </p:spPr>
            <p:txBody>
              <a:bodyPr/>
              <a:lstStyle/>
              <a:p>
                <a:pPr>
                  <a:spcBef>
                    <a:spcPts val="0"/>
                  </a:spcBef>
                </a:pPr>
                <a:r>
                  <a:rPr lang="en-AU" dirty="0"/>
                  <a:t>To define QED, one introduces three renormalisation constants: </a:t>
                </a:r>
              </a:p>
              <a:p>
                <a:pPr marL="0" indent="0">
                  <a:spcBef>
                    <a:spcPts val="0"/>
                  </a:spcBef>
                  <a:buNone/>
                </a:pPr>
                <a:r>
                  <a:rPr lang="en-AU" b="0" dirty="0"/>
                  <a:t>      </a:t>
                </a:r>
                <a14:m>
                  <m:oMath xmlns:m="http://schemas.openxmlformats.org/officeDocument/2006/math">
                    <m:sSub>
                      <m:sSubPr>
                        <m:ctrlPr>
                          <a:rPr lang="en-AU" b="0" i="1" smtClean="0">
                            <a:latin typeface="Cambria Math" panose="02040503050406030204" pitchFamily="18" charset="0"/>
                          </a:rPr>
                        </m:ctrlPr>
                      </m:sSubPr>
                      <m:e>
                        <m:r>
                          <a:rPr lang="en-AU" b="0" i="1" smtClean="0">
                            <a:latin typeface="Cambria Math" panose="02040503050406030204" pitchFamily="18" charset="0"/>
                          </a:rPr>
                          <m:t>𝑍</m:t>
                        </m:r>
                      </m:e>
                      <m:sub>
                        <m:r>
                          <a:rPr lang="en-AU" b="0" i="1" smtClean="0">
                            <a:latin typeface="Cambria Math" panose="02040503050406030204" pitchFamily="18" charset="0"/>
                          </a:rPr>
                          <m:t>1</m:t>
                        </m:r>
                      </m:sub>
                    </m:sSub>
                  </m:oMath>
                </a14:m>
                <a:r>
                  <a:rPr lang="en-AU" dirty="0"/>
                  <a:t>… fermion-photon vertex &amp; </a:t>
                </a:r>
                <a14:m>
                  <m:oMath xmlns:m="http://schemas.openxmlformats.org/officeDocument/2006/math">
                    <m:sSub>
                      <m:sSubPr>
                        <m:ctrlPr>
                          <a:rPr lang="en-AU" b="0" i="1" smtClean="0">
                            <a:latin typeface="Cambria Math" panose="02040503050406030204" pitchFamily="18" charset="0"/>
                          </a:rPr>
                        </m:ctrlPr>
                      </m:sSubPr>
                      <m:e>
                        <m:r>
                          <a:rPr lang="en-AU" b="0" i="1" smtClean="0">
                            <a:latin typeface="Cambria Math" panose="02040503050406030204" pitchFamily="18" charset="0"/>
                          </a:rPr>
                          <m:t>𝑍</m:t>
                        </m:r>
                      </m:e>
                      <m:sub>
                        <m:r>
                          <a:rPr lang="en-AU" b="0" i="1" smtClean="0">
                            <a:latin typeface="Cambria Math" panose="02040503050406030204" pitchFamily="18" charset="0"/>
                          </a:rPr>
                          <m:t>2</m:t>
                        </m:r>
                      </m:sub>
                    </m:sSub>
                  </m:oMath>
                </a14:m>
                <a:r>
                  <a:rPr lang="en-AU" dirty="0"/>
                  <a:t> … fermion wave function </a:t>
                </a:r>
              </a:p>
              <a:p>
                <a:pPr marL="0" indent="0">
                  <a:spcBef>
                    <a:spcPts val="0"/>
                  </a:spcBef>
                  <a:buNone/>
                </a:pPr>
                <a:r>
                  <a:rPr lang="en-AU" dirty="0"/>
                  <a:t>  &amp; </a:t>
                </a:r>
                <a14:m>
                  <m:oMath xmlns:m="http://schemas.openxmlformats.org/officeDocument/2006/math">
                    <m:sSub>
                      <m:sSubPr>
                        <m:ctrlPr>
                          <a:rPr lang="en-AU" b="0" i="1" smtClean="0">
                            <a:latin typeface="Cambria Math" panose="02040503050406030204" pitchFamily="18" charset="0"/>
                          </a:rPr>
                        </m:ctrlPr>
                      </m:sSubPr>
                      <m:e>
                        <m:r>
                          <a:rPr lang="en-AU" b="0" i="1" smtClean="0">
                            <a:latin typeface="Cambria Math" panose="02040503050406030204" pitchFamily="18" charset="0"/>
                          </a:rPr>
                          <m:t>𝑍</m:t>
                        </m:r>
                      </m:e>
                      <m:sub>
                        <m:r>
                          <a:rPr lang="en-AU" b="0" i="1" smtClean="0">
                            <a:latin typeface="Cambria Math" panose="02040503050406030204" pitchFamily="18" charset="0"/>
                          </a:rPr>
                          <m:t>3</m:t>
                        </m:r>
                      </m:sub>
                    </m:sSub>
                  </m:oMath>
                </a14:m>
                <a:r>
                  <a:rPr lang="en-AU" dirty="0"/>
                  <a:t> … photon wave function</a:t>
                </a:r>
              </a:p>
              <a:p>
                <a:r>
                  <a:rPr lang="en-AU" dirty="0"/>
                  <a:t>Ward identity: </a:t>
                </a:r>
              </a:p>
              <a:p>
                <a:pPr marL="0" indent="0">
                  <a:spcBef>
                    <a:spcPts val="0"/>
                  </a:spcBef>
                  <a:buNone/>
                </a:pPr>
                <a:r>
                  <a:rPr lang="en-AU" b="0" dirty="0"/>
                  <a:t>      </a:t>
                </a:r>
                <a14:m>
                  <m:oMath xmlns:m="http://schemas.openxmlformats.org/officeDocument/2006/math">
                    <m:sSub>
                      <m:sSubPr>
                        <m:ctrlPr>
                          <a:rPr lang="en-AU" b="0" i="1" smtClean="0">
                            <a:latin typeface="Cambria Math" panose="02040503050406030204" pitchFamily="18" charset="0"/>
                          </a:rPr>
                        </m:ctrlPr>
                      </m:sSubPr>
                      <m:e>
                        <m:r>
                          <a:rPr lang="en-AU" b="0" i="1" smtClean="0">
                            <a:latin typeface="Cambria Math" panose="02040503050406030204" pitchFamily="18" charset="0"/>
                          </a:rPr>
                          <m:t>𝑍</m:t>
                        </m:r>
                      </m:e>
                      <m:sub>
                        <m:r>
                          <a:rPr lang="en-AU" b="0" i="1" smtClean="0">
                            <a:latin typeface="Cambria Math" panose="02040503050406030204" pitchFamily="18" charset="0"/>
                          </a:rPr>
                          <m:t>1</m:t>
                        </m:r>
                      </m:sub>
                    </m:sSub>
                    <m:r>
                      <a:rPr lang="en-AU" b="0" i="1" smtClean="0">
                        <a:latin typeface="Cambria Math" panose="02040503050406030204" pitchFamily="18" charset="0"/>
                      </a:rPr>
                      <m:t>=</m:t>
                    </m:r>
                    <m:sSub>
                      <m:sSubPr>
                        <m:ctrlPr>
                          <a:rPr lang="en-AU" b="0" i="1" smtClean="0">
                            <a:latin typeface="Cambria Math" panose="02040503050406030204" pitchFamily="18" charset="0"/>
                          </a:rPr>
                        </m:ctrlPr>
                      </m:sSubPr>
                      <m:e>
                        <m:r>
                          <a:rPr lang="en-AU" b="0" i="1" smtClean="0">
                            <a:latin typeface="Cambria Math" panose="02040503050406030204" pitchFamily="18" charset="0"/>
                          </a:rPr>
                          <m:t>𝑍</m:t>
                        </m:r>
                      </m:e>
                      <m:sub>
                        <m:r>
                          <a:rPr lang="en-AU" b="0" i="1" smtClean="0">
                            <a:latin typeface="Cambria Math" panose="02040503050406030204" pitchFamily="18" charset="0"/>
                          </a:rPr>
                          <m:t>2</m:t>
                        </m:r>
                      </m:sub>
                    </m:sSub>
                  </m:oMath>
                </a14:m>
                <a:r>
                  <a:rPr lang="en-AU" dirty="0"/>
                  <a:t> … basically, this is necessary and sufficient </a:t>
                </a:r>
              </a:p>
              <a:p>
                <a:pPr marL="0" indent="0">
                  <a:spcBef>
                    <a:spcPts val="0"/>
                  </a:spcBef>
                  <a:buNone/>
                </a:pPr>
                <a:r>
                  <a:rPr lang="en-AU" dirty="0"/>
                  <a:t>                          to ensure current conservation</a:t>
                </a:r>
              </a:p>
              <a:p>
                <a:r>
                  <a:rPr lang="en-AU" dirty="0"/>
                  <a:t>Only one renormalisation constant remains </a:t>
                </a:r>
              </a:p>
              <a:p>
                <a:pPr lvl="1"/>
                <a14:m>
                  <m:oMath xmlns:m="http://schemas.openxmlformats.org/officeDocument/2006/math">
                    <m:sSub>
                      <m:sSubPr>
                        <m:ctrlPr>
                          <a:rPr lang="en-AU" sz="2200" b="0" i="1" smtClean="0">
                            <a:latin typeface="Cambria Math" panose="02040503050406030204" pitchFamily="18" charset="0"/>
                          </a:rPr>
                        </m:ctrlPr>
                      </m:sSubPr>
                      <m:e>
                        <m:r>
                          <a:rPr lang="en-AU" sz="2200" b="0" i="1" smtClean="0">
                            <a:latin typeface="Cambria Math" panose="02040503050406030204" pitchFamily="18" charset="0"/>
                          </a:rPr>
                          <m:t>𝑍</m:t>
                        </m:r>
                      </m:e>
                      <m:sub>
                        <m:r>
                          <a:rPr lang="en-AU" sz="2200" b="0" i="1" smtClean="0">
                            <a:latin typeface="Cambria Math" panose="02040503050406030204" pitchFamily="18" charset="0"/>
                          </a:rPr>
                          <m:t>3</m:t>
                        </m:r>
                      </m:sub>
                    </m:sSub>
                  </m:oMath>
                </a14:m>
                <a:r>
                  <a:rPr lang="en-AU" sz="2200" dirty="0"/>
                  <a:t> … photon wave function; hence, photon propagator</a:t>
                </a:r>
              </a:p>
              <a:p>
                <a:pPr lvl="1"/>
                <a:r>
                  <a:rPr lang="en-AU" sz="2200" dirty="0"/>
                  <a:t>So, running of coupling in QED is completely determined by renormalisation-induced flow (momentum dependence) of the photon propagator </a:t>
                </a:r>
              </a:p>
              <a:p>
                <a14:m>
                  <m:oMath xmlns:m="http://schemas.openxmlformats.org/officeDocument/2006/math">
                    <m:sSub>
                      <m:sSubPr>
                        <m:ctrlPr>
                          <a:rPr lang="en-AU" sz="2400" b="0" i="1" smtClean="0">
                            <a:latin typeface="Cambria Math" panose="02040503050406030204" pitchFamily="18" charset="0"/>
                          </a:rPr>
                        </m:ctrlPr>
                      </m:sSubPr>
                      <m:e>
                        <m:r>
                          <a:rPr lang="en-AU" sz="2400" b="0" i="1" smtClean="0">
                            <a:latin typeface="Cambria Math" panose="02040503050406030204" pitchFamily="18" charset="0"/>
                          </a:rPr>
                          <m:t>𝛼</m:t>
                        </m:r>
                      </m:e>
                      <m:sub>
                        <m:r>
                          <m:rPr>
                            <m:sty m:val="p"/>
                          </m:rPr>
                          <a:rPr lang="en-AU" sz="2400" b="0" i="0" smtClean="0">
                            <a:latin typeface="Cambria Math" panose="02040503050406030204" pitchFamily="18" charset="0"/>
                          </a:rPr>
                          <m:t>QED</m:t>
                        </m:r>
                      </m:sub>
                    </m:sSub>
                    <m:d>
                      <m:dPr>
                        <m:ctrlPr>
                          <a:rPr lang="en-AU" sz="2400" b="0" i="1" smtClean="0">
                            <a:latin typeface="Cambria Math" panose="02040503050406030204" pitchFamily="18" charset="0"/>
                          </a:rPr>
                        </m:ctrlPr>
                      </m:dPr>
                      <m:e>
                        <m:sSup>
                          <m:sSupPr>
                            <m:ctrlPr>
                              <a:rPr lang="en-AU" sz="2400" b="0" i="1" smtClean="0">
                                <a:latin typeface="Cambria Math" panose="02040503050406030204" pitchFamily="18" charset="0"/>
                              </a:rPr>
                            </m:ctrlPr>
                          </m:sSupPr>
                          <m:e>
                            <m:r>
                              <a:rPr lang="en-AU" sz="2400" b="0" i="1" smtClean="0">
                                <a:latin typeface="Cambria Math" panose="02040503050406030204" pitchFamily="18" charset="0"/>
                              </a:rPr>
                              <m:t>𝑞</m:t>
                            </m:r>
                          </m:e>
                          <m:sup>
                            <m:r>
                              <a:rPr lang="en-AU" sz="2400" b="0" i="1" smtClean="0">
                                <a:latin typeface="Cambria Math" panose="02040503050406030204" pitchFamily="18" charset="0"/>
                              </a:rPr>
                              <m:t>2</m:t>
                            </m:r>
                          </m:sup>
                        </m:sSup>
                      </m:e>
                    </m:d>
                  </m:oMath>
                </a14:m>
                <a:r>
                  <a:rPr lang="en-AU" sz="2400" dirty="0"/>
                  <a:t> … most familiar &amp; best-known running coupling</a:t>
                </a:r>
              </a:p>
              <a:p>
                <a:pPr marL="0" indent="0">
                  <a:spcBef>
                    <a:spcPts val="0"/>
                  </a:spcBef>
                  <a:buNone/>
                </a:pPr>
                <a:r>
                  <a:rPr lang="en-AU" sz="2400" dirty="0"/>
                  <a:t>                            precision better than </a:t>
                </a:r>
                <a14:m>
                  <m:oMath xmlns:m="http://schemas.openxmlformats.org/officeDocument/2006/math">
                    <m:r>
                      <a:rPr lang="en-AU" sz="2400" b="0" i="1" smtClean="0">
                        <a:latin typeface="Cambria Math" panose="02040503050406030204" pitchFamily="18" charset="0"/>
                      </a:rPr>
                      <m:t>1/</m:t>
                    </m:r>
                    <m:sSup>
                      <m:sSupPr>
                        <m:ctrlPr>
                          <a:rPr lang="en-AU" sz="2400" b="0" i="1" smtClean="0">
                            <a:latin typeface="Cambria Math" panose="02040503050406030204" pitchFamily="18" charset="0"/>
                          </a:rPr>
                        </m:ctrlPr>
                      </m:sSupPr>
                      <m:e>
                        <m:r>
                          <a:rPr lang="en-AU" sz="2400" b="0" i="1" smtClean="0">
                            <a:latin typeface="Cambria Math" panose="02040503050406030204" pitchFamily="18" charset="0"/>
                          </a:rPr>
                          <m:t>10</m:t>
                        </m:r>
                      </m:e>
                      <m:sup>
                        <m:r>
                          <a:rPr lang="en-AU" sz="2400" b="0" i="1" smtClean="0">
                            <a:latin typeface="Cambria Math" panose="02040503050406030204" pitchFamily="18" charset="0"/>
                          </a:rPr>
                          <m:t>9</m:t>
                        </m:r>
                      </m:sup>
                    </m:sSup>
                  </m:oMath>
                </a14:m>
                <a:endParaRPr lang="en-AU" sz="2400" dirty="0"/>
              </a:p>
            </p:txBody>
          </p:sp>
        </mc:Choice>
        <mc:Fallback xmlns="">
          <p:sp>
            <p:nvSpPr>
              <p:cNvPr id="3" name="Content Placeholder 2">
                <a:extLst>
                  <a:ext uri="{FF2B5EF4-FFF2-40B4-BE49-F238E27FC236}">
                    <a16:creationId xmlns:a16="http://schemas.microsoft.com/office/drawing/2014/main" id="{4B5450E5-6832-B23B-08B3-34A7F3BAB5FA}"/>
                  </a:ext>
                </a:extLst>
              </p:cNvPr>
              <p:cNvSpPr>
                <a:spLocks noGrp="1" noRot="1" noChangeAspect="1" noMove="1" noResize="1" noEditPoints="1" noAdjustHandles="1" noChangeArrowheads="1" noChangeShapeType="1" noTextEdit="1"/>
              </p:cNvSpPr>
              <p:nvPr>
                <p:ph idx="1"/>
              </p:nvPr>
            </p:nvSpPr>
            <p:spPr>
              <a:xfrm>
                <a:off x="609600" y="1104582"/>
                <a:ext cx="7772400" cy="5291799"/>
              </a:xfrm>
              <a:blipFill>
                <a:blip r:embed="rId4"/>
                <a:stretch>
                  <a:fillRect l="-1020" t="-806" r="-78" b="-1498"/>
                </a:stretch>
              </a:blipFill>
            </p:spPr>
            <p:txBody>
              <a:bodyPr/>
              <a:lstStyle/>
              <a:p>
                <a:r>
                  <a:rPr lang="en-AU">
                    <a:noFill/>
                  </a:rPr>
                  <a:t> </a:t>
                </a:r>
              </a:p>
            </p:txBody>
          </p:sp>
        </mc:Fallback>
      </mc:AlternateContent>
      <p:sp>
        <p:nvSpPr>
          <p:cNvPr id="4" name="Date Placeholder 3">
            <a:extLst>
              <a:ext uri="{FF2B5EF4-FFF2-40B4-BE49-F238E27FC236}">
                <a16:creationId xmlns:a16="http://schemas.microsoft.com/office/drawing/2014/main" id="{BB9798F4-3B2E-C4B3-E825-6FE7947153FF}"/>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BCBBB9D1-686B-ECEC-3D44-6AA47904AC1B}"/>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346BB6D7-9488-3333-FFB9-608F256EE112}"/>
              </a:ext>
            </a:extLst>
          </p:cNvPr>
          <p:cNvSpPr>
            <a:spLocks noGrp="1"/>
          </p:cNvSpPr>
          <p:nvPr>
            <p:ph type="sldNum" sz="quarter" idx="12"/>
          </p:nvPr>
        </p:nvSpPr>
        <p:spPr/>
        <p:txBody>
          <a:bodyPr/>
          <a:lstStyle/>
          <a:p>
            <a:fld id="{87034D8C-3CB4-402A-BC46-2AB14C0FE90A}" type="slidenum">
              <a:rPr lang="en-US" smtClean="0"/>
              <a:pPr/>
              <a:t>67</a:t>
            </a:fld>
            <a:endParaRPr lang="en-US"/>
          </a:p>
        </p:txBody>
      </p:sp>
      <p:sp>
        <p:nvSpPr>
          <p:cNvPr id="9" name="Rectangle 8">
            <a:extLst>
              <a:ext uri="{FF2B5EF4-FFF2-40B4-BE49-F238E27FC236}">
                <a16:creationId xmlns:a16="http://schemas.microsoft.com/office/drawing/2014/main" id="{66921613-CD8E-872D-59FE-D288E228F89E}"/>
              </a:ext>
            </a:extLst>
          </p:cNvPr>
          <p:cNvSpPr/>
          <p:nvPr/>
        </p:nvSpPr>
        <p:spPr bwMode="auto">
          <a:xfrm>
            <a:off x="8298038" y="3505200"/>
            <a:ext cx="1912762" cy="2620964"/>
          </a:xfrm>
          <a:prstGeom prst="rect">
            <a:avLst/>
          </a:prstGeom>
          <a:noFill/>
          <a:ln w="28575"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1800" b="0" i="0" u="none" strike="noStrike" cap="none" normalizeH="0" baseline="0">
              <a:ln>
                <a:noFill/>
              </a:ln>
              <a:solidFill>
                <a:schemeClr val="tx1"/>
              </a:solidFill>
              <a:effectLst/>
              <a:latin typeface="Calibri" pitchFamily="34" charset="0"/>
            </a:endParaRPr>
          </a:p>
        </p:txBody>
      </p:sp>
      <p:sp>
        <p:nvSpPr>
          <p:cNvPr id="10" name="Rectangle 9">
            <a:extLst>
              <a:ext uri="{FF2B5EF4-FFF2-40B4-BE49-F238E27FC236}">
                <a16:creationId xmlns:a16="http://schemas.microsoft.com/office/drawing/2014/main" id="{DA15C32D-C2C7-7FB8-A8E9-D3F424CB42F0}"/>
              </a:ext>
            </a:extLst>
          </p:cNvPr>
          <p:cNvSpPr/>
          <p:nvPr/>
        </p:nvSpPr>
        <p:spPr bwMode="auto">
          <a:xfrm>
            <a:off x="10210800" y="973111"/>
            <a:ext cx="1912762" cy="1541489"/>
          </a:xfrm>
          <a:prstGeom prst="rect">
            <a:avLst/>
          </a:prstGeom>
          <a:noFill/>
          <a:ln w="28575"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1800" b="0" i="0" u="none" strike="noStrike" cap="none" normalizeH="0" baseline="0">
              <a:ln>
                <a:noFill/>
              </a:ln>
              <a:solidFill>
                <a:schemeClr val="tx1"/>
              </a:solidFill>
              <a:effectLst/>
              <a:latin typeface="Calibri" pitchFamily="34" charset="0"/>
            </a:endParaRPr>
          </a:p>
        </p:txBody>
      </p:sp>
      <p:sp>
        <p:nvSpPr>
          <p:cNvPr id="13" name="TextBox 12">
            <a:extLst>
              <a:ext uri="{FF2B5EF4-FFF2-40B4-BE49-F238E27FC236}">
                <a16:creationId xmlns:a16="http://schemas.microsoft.com/office/drawing/2014/main" id="{C7F72B5A-B1A9-6DF3-1BBB-F892DD9AF8B9}"/>
              </a:ext>
            </a:extLst>
          </p:cNvPr>
          <p:cNvSpPr txBox="1"/>
          <p:nvPr/>
        </p:nvSpPr>
        <p:spPr>
          <a:xfrm>
            <a:off x="10088877" y="6048019"/>
            <a:ext cx="1704313" cy="584775"/>
          </a:xfrm>
          <a:prstGeom prst="rect">
            <a:avLst/>
          </a:prstGeom>
          <a:noFill/>
        </p:spPr>
        <p:txBody>
          <a:bodyPr wrap="none" rtlCol="0">
            <a:spAutoFit/>
          </a:bodyPr>
          <a:lstStyle/>
          <a:p>
            <a:r>
              <a:rPr lang="en-AU" sz="1600" dirty="0">
                <a:ln w="0"/>
                <a:solidFill>
                  <a:schemeClr val="accent6">
                    <a:lumMod val="50000"/>
                  </a:schemeClr>
                </a:solidFill>
                <a:effectLst>
                  <a:outerShdw blurRad="38100" dist="25400" dir="5400000" algn="ctr" rotWithShape="0">
                    <a:srgbClr val="6E747A">
                      <a:alpha val="43000"/>
                    </a:srgbClr>
                  </a:outerShdw>
                </a:effectLst>
              </a:rPr>
              <a:t>Textbook material</a:t>
            </a:r>
          </a:p>
          <a:p>
            <a:r>
              <a:rPr lang="en-AU" sz="1600" dirty="0">
                <a:ln w="0"/>
                <a:solidFill>
                  <a:schemeClr val="accent6">
                    <a:lumMod val="50000"/>
                  </a:schemeClr>
                </a:solidFill>
                <a:effectLst>
                  <a:outerShdw blurRad="38100" dist="25400" dir="5400000" algn="ctr" rotWithShape="0">
                    <a:srgbClr val="6E747A">
                      <a:alpha val="43000"/>
                    </a:srgbClr>
                  </a:outerShdw>
                </a:effectLst>
              </a:rPr>
              <a:t>1292 citations</a:t>
            </a:r>
          </a:p>
        </p:txBody>
      </p:sp>
    </p:spTree>
    <p:extLst>
      <p:ext uri="{BB962C8B-B14F-4D97-AF65-F5344CB8AC3E}">
        <p14:creationId xmlns:p14="http://schemas.microsoft.com/office/powerpoint/2010/main" val="3412625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in)">
                                      <p:cBhvr>
                                        <p:cTn id="7" dur="1000"/>
                                        <p:tgtEl>
                                          <p:spTgt spid="12"/>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circle(in)">
                                      <p:cBhvr>
                                        <p:cTn id="10" dur="1500"/>
                                        <p:tgtEl>
                                          <p:spTgt spid="9"/>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circle(in)">
                                      <p:cBhvr>
                                        <p:cTn id="13" dur="1500"/>
                                        <p:tgtEl>
                                          <p:spTgt spid="10"/>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circle(in)">
                                      <p:cBhvr>
                                        <p:cTn id="16" dur="2000"/>
                                        <p:tgtEl>
                                          <p:spTgt spid="13"/>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down)">
                                      <p:cBhvr>
                                        <p:cTn id="19" dur="500"/>
                                        <p:tgtEl>
                                          <p:spTgt spid="3">
                                            <p:txEl>
                                              <p:pRg st="3" end="3"/>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down)">
                                      <p:cBhvr>
                                        <p:cTn id="22" dur="500"/>
                                        <p:tgtEl>
                                          <p:spTgt spid="3">
                                            <p:txEl>
                                              <p:pRg st="4" end="4"/>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wipe(down)">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barn(inVertical)">
                                      <p:cBhvr>
                                        <p:cTn id="30" dur="500"/>
                                        <p:tgtEl>
                                          <p:spTgt spid="3">
                                            <p:txEl>
                                              <p:pRg st="6" end="6"/>
                                            </p:txEl>
                                          </p:spTgt>
                                        </p:tgtEl>
                                      </p:cBhvr>
                                    </p:animEffect>
                                  </p:childTnLst>
                                </p:cTn>
                              </p:par>
                              <p:par>
                                <p:cTn id="31" presetID="16" presetClass="entr" presetSubtype="21"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barn(inVertical)">
                                      <p:cBhvr>
                                        <p:cTn id="33" dur="500"/>
                                        <p:tgtEl>
                                          <p:spTgt spid="3">
                                            <p:txEl>
                                              <p:pRg st="7" end="7"/>
                                            </p:txEl>
                                          </p:spTgt>
                                        </p:tgtEl>
                                      </p:cBhvr>
                                    </p:animEffect>
                                  </p:childTnLst>
                                </p:cTn>
                              </p:par>
                              <p:par>
                                <p:cTn id="34" presetID="16" presetClass="entr" presetSubtype="21" fill="hold" nodeType="with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barn(inVertical)">
                                      <p:cBhvr>
                                        <p:cTn id="36" dur="500"/>
                                        <p:tgtEl>
                                          <p:spTgt spid="3">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Effect transition="in" filter="fade">
                                      <p:cBhvr>
                                        <p:cTn id="41" dur="1000"/>
                                        <p:tgtEl>
                                          <p:spTgt spid="3">
                                            <p:txEl>
                                              <p:pRg st="9" end="9"/>
                                            </p:txEl>
                                          </p:spTgt>
                                        </p:tgtEl>
                                      </p:cBhvr>
                                    </p:animEffect>
                                    <p:anim calcmode="lin" valueType="num">
                                      <p:cBhvr>
                                        <p:cTn id="42"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9" end="9"/>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3">
                                            <p:txEl>
                                              <p:pRg st="10" end="10"/>
                                            </p:txEl>
                                          </p:spTgt>
                                        </p:tgtEl>
                                        <p:attrNameLst>
                                          <p:attrName>style.visibility</p:attrName>
                                        </p:attrNameLst>
                                      </p:cBhvr>
                                      <p:to>
                                        <p:strVal val="visible"/>
                                      </p:to>
                                    </p:set>
                                    <p:animEffect transition="in" filter="fade">
                                      <p:cBhvr>
                                        <p:cTn id="46" dur="1000"/>
                                        <p:tgtEl>
                                          <p:spTgt spid="3">
                                            <p:txEl>
                                              <p:pRg st="10" end="10"/>
                                            </p:txEl>
                                          </p:spTgt>
                                        </p:tgtEl>
                                      </p:cBhvr>
                                    </p:animEffect>
                                    <p:anim calcmode="lin" valueType="num">
                                      <p:cBhvr>
                                        <p:cTn id="47"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02A2F-2699-BBE6-66D0-5C1684599A26}"/>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3159537-9AFF-CB3E-FEDE-97A3FB9518CF}"/>
                  </a:ext>
                </a:extLst>
              </p:cNvPr>
              <p:cNvSpPr>
                <a:spLocks noGrp="1"/>
              </p:cNvSpPr>
              <p:nvPr>
                <p:ph type="title"/>
              </p:nvPr>
            </p:nvSpPr>
            <p:spPr/>
            <p:txBody>
              <a:bodyPr/>
              <a:lstStyle/>
              <a:p>
                <a:r>
                  <a:rPr lang="en-AU" dirty="0"/>
                  <a:t>QED Running Coupling </a:t>
                </a:r>
                <a14:m>
                  <m:oMath xmlns:m="http://schemas.openxmlformats.org/officeDocument/2006/math">
                    <m:r>
                      <a:rPr lang="en-AU" i="1" dirty="0" smtClean="0">
                        <a:latin typeface="Cambria Math" panose="02040503050406030204" pitchFamily="18" charset="0"/>
                      </a:rPr>
                      <m:t>–</m:t>
                    </m:r>
                  </m:oMath>
                </a14:m>
                <a:r>
                  <a:rPr lang="en-AU" dirty="0"/>
                  <a:t> Gell-Mann </a:t>
                </a:r>
                <a14:m>
                  <m:oMath xmlns:m="http://schemas.openxmlformats.org/officeDocument/2006/math">
                    <m:r>
                      <a:rPr lang="en-AU" i="1" dirty="0">
                        <a:latin typeface="Cambria Math" panose="02040503050406030204" pitchFamily="18" charset="0"/>
                      </a:rPr>
                      <m:t>–</m:t>
                    </m:r>
                  </m:oMath>
                </a14:m>
                <a:r>
                  <a:rPr lang="en-AU" dirty="0"/>
                  <a:t> Low effective charge</a:t>
                </a:r>
              </a:p>
            </p:txBody>
          </p:sp>
        </mc:Choice>
        <mc:Fallback xmlns="">
          <p:sp>
            <p:nvSpPr>
              <p:cNvPr id="2" name="Title 1">
                <a:extLst>
                  <a:ext uri="{FF2B5EF4-FFF2-40B4-BE49-F238E27FC236}">
                    <a16:creationId xmlns:a16="http://schemas.microsoft.com/office/drawing/2014/main" id="{B3159537-9AFF-CB3E-FEDE-97A3FB9518CF}"/>
                  </a:ext>
                </a:extLst>
              </p:cNvPr>
              <p:cNvSpPr>
                <a:spLocks noGrp="1" noRot="1" noChangeAspect="1" noMove="1" noResize="1" noEditPoints="1" noAdjustHandles="1" noChangeArrowheads="1" noChangeShapeType="1" noTextEdit="1"/>
              </p:cNvSpPr>
              <p:nvPr>
                <p:ph type="title"/>
              </p:nvPr>
            </p:nvSpPr>
            <p:spPr>
              <a:blipFill>
                <a:blip r:embed="rId2"/>
                <a:stretch>
                  <a:fillRect l="-1000" t="-5348"/>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DE4CA7-FDC6-25C8-4B5F-A997465F2C79}"/>
                  </a:ext>
                </a:extLst>
              </p:cNvPr>
              <p:cNvSpPr>
                <a:spLocks noGrp="1"/>
              </p:cNvSpPr>
              <p:nvPr>
                <p:ph idx="1"/>
              </p:nvPr>
            </p:nvSpPr>
            <p:spPr>
              <a:xfrm>
                <a:off x="609600" y="1104582"/>
                <a:ext cx="7772400" cy="5291799"/>
              </a:xfrm>
            </p:spPr>
            <p:txBody>
              <a:bodyPr/>
              <a:lstStyle/>
              <a:p>
                <a:pPr>
                  <a:spcBef>
                    <a:spcPts val="0"/>
                  </a:spcBef>
                </a:pPr>
                <a:r>
                  <a:rPr lang="en-AU" dirty="0"/>
                  <a:t>To define QED, one introduces three renormalisation constants: </a:t>
                </a:r>
              </a:p>
              <a:p>
                <a:pPr marL="0" indent="0">
                  <a:spcBef>
                    <a:spcPts val="0"/>
                  </a:spcBef>
                  <a:buNone/>
                </a:pPr>
                <a:r>
                  <a:rPr lang="en-AU" b="0" dirty="0"/>
                  <a:t>      </a:t>
                </a:r>
                <a14:m>
                  <m:oMath xmlns:m="http://schemas.openxmlformats.org/officeDocument/2006/math">
                    <m:sSub>
                      <m:sSubPr>
                        <m:ctrlPr>
                          <a:rPr lang="en-AU" b="0" i="1" smtClean="0">
                            <a:latin typeface="Cambria Math" panose="02040503050406030204" pitchFamily="18" charset="0"/>
                          </a:rPr>
                        </m:ctrlPr>
                      </m:sSubPr>
                      <m:e>
                        <m:r>
                          <a:rPr lang="en-AU" b="0" i="1" smtClean="0">
                            <a:latin typeface="Cambria Math" panose="02040503050406030204" pitchFamily="18" charset="0"/>
                          </a:rPr>
                          <m:t>𝑍</m:t>
                        </m:r>
                      </m:e>
                      <m:sub>
                        <m:r>
                          <a:rPr lang="en-AU" b="0" i="1" smtClean="0">
                            <a:latin typeface="Cambria Math" panose="02040503050406030204" pitchFamily="18" charset="0"/>
                          </a:rPr>
                          <m:t>1</m:t>
                        </m:r>
                      </m:sub>
                    </m:sSub>
                  </m:oMath>
                </a14:m>
                <a:r>
                  <a:rPr lang="en-AU" dirty="0"/>
                  <a:t>… fermion-photon vertex &amp; </a:t>
                </a:r>
                <a14:m>
                  <m:oMath xmlns:m="http://schemas.openxmlformats.org/officeDocument/2006/math">
                    <m:sSub>
                      <m:sSubPr>
                        <m:ctrlPr>
                          <a:rPr lang="en-AU" b="0" i="1" smtClean="0">
                            <a:latin typeface="Cambria Math" panose="02040503050406030204" pitchFamily="18" charset="0"/>
                          </a:rPr>
                        </m:ctrlPr>
                      </m:sSubPr>
                      <m:e>
                        <m:r>
                          <a:rPr lang="en-AU" b="0" i="1" smtClean="0">
                            <a:latin typeface="Cambria Math" panose="02040503050406030204" pitchFamily="18" charset="0"/>
                          </a:rPr>
                          <m:t>𝑍</m:t>
                        </m:r>
                      </m:e>
                      <m:sub>
                        <m:r>
                          <a:rPr lang="en-AU" b="0" i="1" smtClean="0">
                            <a:latin typeface="Cambria Math" panose="02040503050406030204" pitchFamily="18" charset="0"/>
                          </a:rPr>
                          <m:t>2</m:t>
                        </m:r>
                      </m:sub>
                    </m:sSub>
                  </m:oMath>
                </a14:m>
                <a:r>
                  <a:rPr lang="en-AU" dirty="0"/>
                  <a:t> … fermion wave function </a:t>
                </a:r>
              </a:p>
              <a:p>
                <a:pPr marL="0" indent="0">
                  <a:spcBef>
                    <a:spcPts val="0"/>
                  </a:spcBef>
                  <a:buNone/>
                </a:pPr>
                <a:r>
                  <a:rPr lang="en-AU" dirty="0"/>
                  <a:t>  &amp; </a:t>
                </a:r>
                <a14:m>
                  <m:oMath xmlns:m="http://schemas.openxmlformats.org/officeDocument/2006/math">
                    <m:sSub>
                      <m:sSubPr>
                        <m:ctrlPr>
                          <a:rPr lang="en-AU" b="0" i="1" smtClean="0">
                            <a:latin typeface="Cambria Math" panose="02040503050406030204" pitchFamily="18" charset="0"/>
                          </a:rPr>
                        </m:ctrlPr>
                      </m:sSubPr>
                      <m:e>
                        <m:r>
                          <a:rPr lang="en-AU" b="0" i="1" smtClean="0">
                            <a:latin typeface="Cambria Math" panose="02040503050406030204" pitchFamily="18" charset="0"/>
                          </a:rPr>
                          <m:t>𝑍</m:t>
                        </m:r>
                      </m:e>
                      <m:sub>
                        <m:r>
                          <a:rPr lang="en-AU" b="0" i="1" smtClean="0">
                            <a:latin typeface="Cambria Math" panose="02040503050406030204" pitchFamily="18" charset="0"/>
                          </a:rPr>
                          <m:t>3</m:t>
                        </m:r>
                      </m:sub>
                    </m:sSub>
                  </m:oMath>
                </a14:m>
                <a:r>
                  <a:rPr lang="en-AU" dirty="0"/>
                  <a:t> … photon wave function</a:t>
                </a:r>
              </a:p>
              <a:p>
                <a:r>
                  <a:rPr lang="en-AU" dirty="0"/>
                  <a:t>Ward identity: </a:t>
                </a:r>
              </a:p>
              <a:p>
                <a:pPr marL="0" indent="0">
                  <a:spcBef>
                    <a:spcPts val="0"/>
                  </a:spcBef>
                  <a:buNone/>
                </a:pPr>
                <a:r>
                  <a:rPr lang="en-AU" b="0" dirty="0"/>
                  <a:t>      </a:t>
                </a:r>
                <a14:m>
                  <m:oMath xmlns:m="http://schemas.openxmlformats.org/officeDocument/2006/math">
                    <m:sSub>
                      <m:sSubPr>
                        <m:ctrlPr>
                          <a:rPr lang="en-AU" b="0" i="1" smtClean="0">
                            <a:latin typeface="Cambria Math" panose="02040503050406030204" pitchFamily="18" charset="0"/>
                          </a:rPr>
                        </m:ctrlPr>
                      </m:sSubPr>
                      <m:e>
                        <m:r>
                          <a:rPr lang="en-AU" b="0" i="1" smtClean="0">
                            <a:latin typeface="Cambria Math" panose="02040503050406030204" pitchFamily="18" charset="0"/>
                          </a:rPr>
                          <m:t>𝑍</m:t>
                        </m:r>
                      </m:e>
                      <m:sub>
                        <m:r>
                          <a:rPr lang="en-AU" b="0" i="1" smtClean="0">
                            <a:latin typeface="Cambria Math" panose="02040503050406030204" pitchFamily="18" charset="0"/>
                          </a:rPr>
                          <m:t>1</m:t>
                        </m:r>
                      </m:sub>
                    </m:sSub>
                    <m:r>
                      <a:rPr lang="en-AU" b="0" i="1" smtClean="0">
                        <a:latin typeface="Cambria Math" panose="02040503050406030204" pitchFamily="18" charset="0"/>
                      </a:rPr>
                      <m:t>=</m:t>
                    </m:r>
                    <m:sSub>
                      <m:sSubPr>
                        <m:ctrlPr>
                          <a:rPr lang="en-AU" b="0" i="1" smtClean="0">
                            <a:latin typeface="Cambria Math" panose="02040503050406030204" pitchFamily="18" charset="0"/>
                          </a:rPr>
                        </m:ctrlPr>
                      </m:sSubPr>
                      <m:e>
                        <m:r>
                          <a:rPr lang="en-AU" b="0" i="1" smtClean="0">
                            <a:latin typeface="Cambria Math" panose="02040503050406030204" pitchFamily="18" charset="0"/>
                          </a:rPr>
                          <m:t>𝑍</m:t>
                        </m:r>
                      </m:e>
                      <m:sub>
                        <m:r>
                          <a:rPr lang="en-AU" b="0" i="1" smtClean="0">
                            <a:latin typeface="Cambria Math" panose="02040503050406030204" pitchFamily="18" charset="0"/>
                          </a:rPr>
                          <m:t>2</m:t>
                        </m:r>
                      </m:sub>
                    </m:sSub>
                  </m:oMath>
                </a14:m>
                <a:r>
                  <a:rPr lang="en-AU" dirty="0"/>
                  <a:t> … basically, this is necessary and sufficient </a:t>
                </a:r>
              </a:p>
              <a:p>
                <a:pPr marL="0" indent="0">
                  <a:spcBef>
                    <a:spcPts val="0"/>
                  </a:spcBef>
                  <a:buNone/>
                </a:pPr>
                <a:r>
                  <a:rPr lang="en-AU" dirty="0"/>
                  <a:t>                          to ensure current conservation</a:t>
                </a:r>
              </a:p>
              <a:p>
                <a:r>
                  <a:rPr lang="en-AU" dirty="0"/>
                  <a:t>Only one renormalisation constant remains </a:t>
                </a:r>
              </a:p>
              <a:p>
                <a:pPr lvl="1"/>
                <a14:m>
                  <m:oMath xmlns:m="http://schemas.openxmlformats.org/officeDocument/2006/math">
                    <m:sSub>
                      <m:sSubPr>
                        <m:ctrlPr>
                          <a:rPr lang="en-AU" sz="2200" b="0" i="1" smtClean="0">
                            <a:latin typeface="Cambria Math" panose="02040503050406030204" pitchFamily="18" charset="0"/>
                          </a:rPr>
                        </m:ctrlPr>
                      </m:sSubPr>
                      <m:e>
                        <m:r>
                          <a:rPr lang="en-AU" sz="2200" b="0" i="1" smtClean="0">
                            <a:latin typeface="Cambria Math" panose="02040503050406030204" pitchFamily="18" charset="0"/>
                          </a:rPr>
                          <m:t>𝑍</m:t>
                        </m:r>
                      </m:e>
                      <m:sub>
                        <m:r>
                          <a:rPr lang="en-AU" sz="2200" b="0" i="1" smtClean="0">
                            <a:latin typeface="Cambria Math" panose="02040503050406030204" pitchFamily="18" charset="0"/>
                          </a:rPr>
                          <m:t>3</m:t>
                        </m:r>
                      </m:sub>
                    </m:sSub>
                  </m:oMath>
                </a14:m>
                <a:r>
                  <a:rPr lang="en-AU" sz="2200" dirty="0"/>
                  <a:t> … photon wave function; hence, photon propagator</a:t>
                </a:r>
              </a:p>
              <a:p>
                <a:pPr lvl="1"/>
                <a:r>
                  <a:rPr lang="en-AU" sz="2200" dirty="0"/>
                  <a:t>So, running of coupling in QED is completely determined by renormalisation-induced flow (momentum dependence) of the photon propagator </a:t>
                </a:r>
              </a:p>
              <a:p>
                <a14:m>
                  <m:oMath xmlns:m="http://schemas.openxmlformats.org/officeDocument/2006/math">
                    <m:sSub>
                      <m:sSubPr>
                        <m:ctrlPr>
                          <a:rPr lang="en-AU" sz="2400" b="0" i="1" smtClean="0">
                            <a:latin typeface="Cambria Math" panose="02040503050406030204" pitchFamily="18" charset="0"/>
                          </a:rPr>
                        </m:ctrlPr>
                      </m:sSubPr>
                      <m:e>
                        <m:r>
                          <a:rPr lang="en-AU" sz="2400" b="0" i="1" smtClean="0">
                            <a:latin typeface="Cambria Math" panose="02040503050406030204" pitchFamily="18" charset="0"/>
                          </a:rPr>
                          <m:t>𝛼</m:t>
                        </m:r>
                      </m:e>
                      <m:sub>
                        <m:r>
                          <m:rPr>
                            <m:sty m:val="p"/>
                          </m:rPr>
                          <a:rPr lang="en-AU" sz="2400" b="0" i="0" smtClean="0">
                            <a:latin typeface="Cambria Math" panose="02040503050406030204" pitchFamily="18" charset="0"/>
                          </a:rPr>
                          <m:t>QED</m:t>
                        </m:r>
                      </m:sub>
                    </m:sSub>
                    <m:d>
                      <m:dPr>
                        <m:ctrlPr>
                          <a:rPr lang="en-AU" sz="2400" b="0" i="1" smtClean="0">
                            <a:latin typeface="Cambria Math" panose="02040503050406030204" pitchFamily="18" charset="0"/>
                          </a:rPr>
                        </m:ctrlPr>
                      </m:dPr>
                      <m:e>
                        <m:sSup>
                          <m:sSupPr>
                            <m:ctrlPr>
                              <a:rPr lang="en-AU" sz="2400" b="0" i="1" smtClean="0">
                                <a:latin typeface="Cambria Math" panose="02040503050406030204" pitchFamily="18" charset="0"/>
                              </a:rPr>
                            </m:ctrlPr>
                          </m:sSupPr>
                          <m:e>
                            <m:r>
                              <a:rPr lang="en-AU" sz="2400" b="0" i="1" smtClean="0">
                                <a:latin typeface="Cambria Math" panose="02040503050406030204" pitchFamily="18" charset="0"/>
                              </a:rPr>
                              <m:t>𝑞</m:t>
                            </m:r>
                          </m:e>
                          <m:sup>
                            <m:r>
                              <a:rPr lang="en-AU" sz="2400" b="0" i="1" smtClean="0">
                                <a:latin typeface="Cambria Math" panose="02040503050406030204" pitchFamily="18" charset="0"/>
                              </a:rPr>
                              <m:t>2</m:t>
                            </m:r>
                          </m:sup>
                        </m:sSup>
                      </m:e>
                    </m:d>
                  </m:oMath>
                </a14:m>
                <a:r>
                  <a:rPr lang="en-AU" sz="2400" dirty="0"/>
                  <a:t> … most familiar &amp; best-known running coupling</a:t>
                </a:r>
              </a:p>
              <a:p>
                <a:pPr marL="0" indent="0">
                  <a:spcBef>
                    <a:spcPts val="0"/>
                  </a:spcBef>
                  <a:buNone/>
                </a:pPr>
                <a:r>
                  <a:rPr lang="en-AU" sz="2400" dirty="0"/>
                  <a:t>                            precision better than </a:t>
                </a:r>
                <a14:m>
                  <m:oMath xmlns:m="http://schemas.openxmlformats.org/officeDocument/2006/math">
                    <m:r>
                      <a:rPr lang="en-AU" sz="2400" b="0" i="1" smtClean="0">
                        <a:latin typeface="Cambria Math" panose="02040503050406030204" pitchFamily="18" charset="0"/>
                      </a:rPr>
                      <m:t>1</m:t>
                    </m:r>
                    <m:r>
                      <a:rPr lang="en-AU" sz="2400" b="0" i="1" smtClean="0">
                        <a:latin typeface="Cambria Math" panose="02040503050406030204" pitchFamily="18" charset="0"/>
                      </a:rPr>
                      <m:t>/</m:t>
                    </m:r>
                    <m:sSup>
                      <m:sSupPr>
                        <m:ctrlPr>
                          <a:rPr lang="en-AU" sz="2400" b="0" i="1" smtClean="0">
                            <a:latin typeface="Cambria Math" panose="02040503050406030204" pitchFamily="18" charset="0"/>
                          </a:rPr>
                        </m:ctrlPr>
                      </m:sSupPr>
                      <m:e>
                        <m:r>
                          <a:rPr lang="en-AU" sz="2400" b="0" i="1" smtClean="0">
                            <a:latin typeface="Cambria Math" panose="02040503050406030204" pitchFamily="18" charset="0"/>
                          </a:rPr>
                          <m:t>10</m:t>
                        </m:r>
                      </m:e>
                      <m:sup>
                        <m:r>
                          <a:rPr lang="en-AU" sz="2400" b="0" i="1" smtClean="0">
                            <a:latin typeface="Cambria Math" panose="02040503050406030204" pitchFamily="18" charset="0"/>
                          </a:rPr>
                          <m:t>9</m:t>
                        </m:r>
                      </m:sup>
                    </m:sSup>
                  </m:oMath>
                </a14:m>
                <a:endParaRPr lang="en-AU" sz="2400" dirty="0"/>
              </a:p>
            </p:txBody>
          </p:sp>
        </mc:Choice>
        <mc:Fallback xmlns="">
          <p:sp>
            <p:nvSpPr>
              <p:cNvPr id="3" name="Content Placeholder 2">
                <a:extLst>
                  <a:ext uri="{FF2B5EF4-FFF2-40B4-BE49-F238E27FC236}">
                    <a16:creationId xmlns:a16="http://schemas.microsoft.com/office/drawing/2014/main" id="{EDDE4CA7-FDC6-25C8-4B5F-A997465F2C79}"/>
                  </a:ext>
                </a:extLst>
              </p:cNvPr>
              <p:cNvSpPr>
                <a:spLocks noGrp="1" noRot="1" noChangeAspect="1" noMove="1" noResize="1" noEditPoints="1" noAdjustHandles="1" noChangeArrowheads="1" noChangeShapeType="1" noTextEdit="1"/>
              </p:cNvSpPr>
              <p:nvPr>
                <p:ph idx="1"/>
              </p:nvPr>
            </p:nvSpPr>
            <p:spPr>
              <a:xfrm>
                <a:off x="609600" y="1104582"/>
                <a:ext cx="7772400" cy="5291799"/>
              </a:xfrm>
              <a:blipFill>
                <a:blip r:embed="rId3"/>
                <a:stretch>
                  <a:fillRect l="-1176" t="-806" r="-471" b="-1498"/>
                </a:stretch>
              </a:blipFill>
            </p:spPr>
            <p:txBody>
              <a:bodyPr/>
              <a:lstStyle/>
              <a:p>
                <a:r>
                  <a:rPr lang="en-AU">
                    <a:noFill/>
                  </a:rPr>
                  <a:t> </a:t>
                </a:r>
              </a:p>
            </p:txBody>
          </p:sp>
        </mc:Fallback>
      </mc:AlternateContent>
      <p:sp>
        <p:nvSpPr>
          <p:cNvPr id="4" name="Date Placeholder 3">
            <a:extLst>
              <a:ext uri="{FF2B5EF4-FFF2-40B4-BE49-F238E27FC236}">
                <a16:creationId xmlns:a16="http://schemas.microsoft.com/office/drawing/2014/main" id="{1865DCB1-EFB1-F7B7-F65C-F26641E4F8A9}"/>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11535FC6-C21E-4221-BFAB-C92899951E3A}"/>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736939DC-55C4-3FF9-E46C-B72C4EFFEBFF}"/>
              </a:ext>
            </a:extLst>
          </p:cNvPr>
          <p:cNvSpPr>
            <a:spLocks noGrp="1"/>
          </p:cNvSpPr>
          <p:nvPr>
            <p:ph type="sldNum" sz="quarter" idx="12"/>
          </p:nvPr>
        </p:nvSpPr>
        <p:spPr/>
        <p:txBody>
          <a:bodyPr/>
          <a:lstStyle/>
          <a:p>
            <a:fld id="{87034D8C-3CB4-402A-BC46-2AB14C0FE90A}" type="slidenum">
              <a:rPr lang="en-US" smtClean="0"/>
              <a:pPr/>
              <a:t>68</a:t>
            </a:fld>
            <a:endParaRPr lang="en-US"/>
          </a:p>
        </p:txBody>
      </p:sp>
      <p:pic>
        <p:nvPicPr>
          <p:cNvPr id="8" name="Picture 7" descr="A graph of a function&#10;&#10;AI-generated content may be incorrect.">
            <a:extLst>
              <a:ext uri="{FF2B5EF4-FFF2-40B4-BE49-F238E27FC236}">
                <a16:creationId xmlns:a16="http://schemas.microsoft.com/office/drawing/2014/main" id="{0F998FE7-8CF5-25A9-23CB-226A46815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8600" y="1692037"/>
            <a:ext cx="4351667" cy="2575163"/>
          </a:xfrm>
          <a:prstGeom prst="rect">
            <a:avLst/>
          </a:prstGeom>
        </p:spPr>
      </p:pic>
    </p:spTree>
    <p:extLst>
      <p:ext uri="{BB962C8B-B14F-4D97-AF65-F5344CB8AC3E}">
        <p14:creationId xmlns:p14="http://schemas.microsoft.com/office/powerpoint/2010/main" val="617632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FEA3B-C805-0EDD-0463-27E1497401DD}"/>
              </a:ext>
            </a:extLst>
          </p:cNvPr>
          <p:cNvSpPr>
            <a:spLocks noGrp="1"/>
          </p:cNvSpPr>
          <p:nvPr>
            <p:ph type="title"/>
          </p:nvPr>
        </p:nvSpPr>
        <p:spPr/>
        <p:txBody>
          <a:bodyPr/>
          <a:lstStyle/>
          <a:p>
            <a:r>
              <a:rPr lang="en-AU" sz="3200" b="0" i="1" dirty="0">
                <a:ln w="0"/>
                <a:solidFill>
                  <a:schemeClr val="accent1"/>
                </a:solidFill>
                <a:effectLst>
                  <a:outerShdw blurRad="38100" dist="25400" dir="5400000" algn="ctr" rotWithShape="0">
                    <a:srgbClr val="6E747A">
                      <a:alpha val="43000"/>
                    </a:srgbClr>
                  </a:outerShdw>
                </a:effectLst>
              </a:rPr>
              <a:t>QCD Running Coupling</a:t>
            </a:r>
          </a:p>
        </p:txBody>
      </p:sp>
      <p:sp>
        <p:nvSpPr>
          <p:cNvPr id="3" name="Content Placeholder 2">
            <a:extLst>
              <a:ext uri="{FF2B5EF4-FFF2-40B4-BE49-F238E27FC236}">
                <a16:creationId xmlns:a16="http://schemas.microsoft.com/office/drawing/2014/main" id="{14EA323F-7110-9F3E-E87F-7E2D73E101E0}"/>
              </a:ext>
            </a:extLst>
          </p:cNvPr>
          <p:cNvSpPr>
            <a:spLocks noGrp="1"/>
          </p:cNvSpPr>
          <p:nvPr>
            <p:ph idx="1"/>
          </p:nvPr>
        </p:nvSpPr>
        <p:spPr>
          <a:xfrm>
            <a:off x="609600" y="1219200"/>
            <a:ext cx="6096000" cy="4525963"/>
          </a:xfrm>
        </p:spPr>
        <p:txBody>
          <a:bodyPr/>
          <a:lstStyle/>
          <a:p>
            <a:r>
              <a:rPr lang="en-AU" dirty="0"/>
              <a:t>QCD has 8 coupling renormalisation constants</a:t>
            </a:r>
          </a:p>
          <a:p>
            <a:r>
              <a:rPr lang="en-AU" dirty="0" err="1"/>
              <a:t>Slavnov</a:t>
            </a:r>
            <a:r>
              <a:rPr lang="en-AU" dirty="0"/>
              <a:t>-Taylor (generalised Ward) identities relate the various constants</a:t>
            </a:r>
          </a:p>
          <a:p>
            <a:pPr lvl="1">
              <a:spcBef>
                <a:spcPts val="0"/>
              </a:spcBef>
            </a:pPr>
            <a:r>
              <a:rPr lang="en-AU" sz="2200" dirty="0"/>
              <a:t>ensure uniqueness of coupling and “gauge invariance” in perturbation theory</a:t>
            </a:r>
          </a:p>
          <a:p>
            <a:r>
              <a:rPr lang="en-AU" dirty="0"/>
              <a:t>However, with so many choices of </a:t>
            </a:r>
            <a:r>
              <a:rPr lang="en-AU" dirty="0">
                <a:ln w="0"/>
                <a:solidFill>
                  <a:schemeClr val="accent1"/>
                </a:solidFill>
                <a:effectLst>
                  <a:outerShdw blurRad="38100" dist="25400" dir="5400000" algn="ctr" rotWithShape="0">
                    <a:srgbClr val="6E747A">
                      <a:alpha val="43000"/>
                    </a:srgbClr>
                  </a:outerShdw>
                </a:effectLst>
              </a:rPr>
              <a:t>couplings</a:t>
            </a:r>
            <a:r>
              <a:rPr lang="en-AU" dirty="0"/>
              <a:t> &amp; </a:t>
            </a:r>
            <a:r>
              <a:rPr lang="en-AU" dirty="0">
                <a:ln w="0"/>
                <a:solidFill>
                  <a:schemeClr val="accent1"/>
                </a:solidFill>
                <a:effectLst>
                  <a:outerShdw blurRad="38100" dist="25400" dir="5400000" algn="ctr" rotWithShape="0">
                    <a:srgbClr val="6E747A">
                      <a:alpha val="43000"/>
                    </a:srgbClr>
                  </a:outerShdw>
                </a:effectLst>
              </a:rPr>
              <a:t>vertices</a:t>
            </a:r>
            <a:r>
              <a:rPr lang="en-AU" dirty="0"/>
              <a:t> &amp; </a:t>
            </a:r>
            <a:r>
              <a:rPr lang="en-AU" dirty="0">
                <a:ln w="0"/>
                <a:solidFill>
                  <a:schemeClr val="accent1"/>
                </a:solidFill>
                <a:effectLst>
                  <a:outerShdw blurRad="38100" dist="25400" dir="5400000" algn="ctr" rotWithShape="0">
                    <a:srgbClr val="6E747A">
                      <a:alpha val="43000"/>
                    </a:srgbClr>
                  </a:outerShdw>
                </a:effectLst>
              </a:rPr>
              <a:t>propagators</a:t>
            </a:r>
            <a:r>
              <a:rPr lang="en-AU" dirty="0"/>
              <a:t>, then using standard formulation of QCD equations of motion:</a:t>
            </a:r>
          </a:p>
          <a:p>
            <a:pPr lvl="1"/>
            <a:r>
              <a:rPr lang="en-AU" sz="2200" dirty="0"/>
              <a:t>Running coupling cannot be defined via gluon vacuum polarisation</a:t>
            </a:r>
          </a:p>
          <a:p>
            <a:pPr lvl="1"/>
            <a:r>
              <a:rPr lang="en-AU" sz="2200" dirty="0"/>
              <a:t>No unique definition of running coupling</a:t>
            </a:r>
          </a:p>
          <a:p>
            <a:pPr lvl="1"/>
            <a:r>
              <a:rPr lang="en-AU" sz="2200" dirty="0"/>
              <a:t>Actually, uncountable infinity of distinct nonperturbative definitions</a:t>
            </a:r>
          </a:p>
        </p:txBody>
      </p:sp>
      <p:sp>
        <p:nvSpPr>
          <p:cNvPr id="4" name="Date Placeholder 3">
            <a:extLst>
              <a:ext uri="{FF2B5EF4-FFF2-40B4-BE49-F238E27FC236}">
                <a16:creationId xmlns:a16="http://schemas.microsoft.com/office/drawing/2014/main" id="{5239494F-07F3-03F0-543E-5E3BAC8153D2}"/>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204FCDD3-F6C1-2942-7743-ABB288106820}"/>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8DAA8497-888A-7BDA-258F-78040FDCDE94}"/>
              </a:ext>
            </a:extLst>
          </p:cNvPr>
          <p:cNvSpPr>
            <a:spLocks noGrp="1"/>
          </p:cNvSpPr>
          <p:nvPr>
            <p:ph type="sldNum" sz="quarter" idx="12"/>
          </p:nvPr>
        </p:nvSpPr>
        <p:spPr/>
        <p:txBody>
          <a:bodyPr/>
          <a:lstStyle/>
          <a:p>
            <a:fld id="{87034D8C-3CB4-402A-BC46-2AB14C0FE90A}" type="slidenum">
              <a:rPr lang="en-US" smtClean="0"/>
              <a:pPr/>
              <a:t>69</a:t>
            </a:fld>
            <a:endParaRPr lang="en-US"/>
          </a:p>
        </p:txBody>
      </p:sp>
      <p:pic>
        <p:nvPicPr>
          <p:cNvPr id="10" name="Picture 9" descr="A group of math symbols&#10;&#10;AI-generated content may be incorrect.">
            <a:extLst>
              <a:ext uri="{FF2B5EF4-FFF2-40B4-BE49-F238E27FC236}">
                <a16:creationId xmlns:a16="http://schemas.microsoft.com/office/drawing/2014/main" id="{00B8ED12-B839-9686-658A-8305EC6079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5600" y="1730450"/>
            <a:ext cx="5183717" cy="27653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44639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circle(in)">
                                      <p:cBhvr>
                                        <p:cTn id="13" dur="20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arn(inVertical)">
                                      <p:cBhvr>
                                        <p:cTn id="18" dur="500"/>
                                        <p:tgtEl>
                                          <p:spTgt spid="3">
                                            <p:txEl>
                                              <p:pRg st="3" end="3"/>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arn(inVertical)">
                                      <p:cBhvr>
                                        <p:cTn id="21" dur="500"/>
                                        <p:tgtEl>
                                          <p:spTgt spid="3">
                                            <p:txEl>
                                              <p:pRg st="4" end="4"/>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arn(inVertical)">
                                      <p:cBhvr>
                                        <p:cTn id="24" dur="500"/>
                                        <p:tgtEl>
                                          <p:spTgt spid="3">
                                            <p:txEl>
                                              <p:pRg st="5" end="5"/>
                                            </p:txEl>
                                          </p:spTgt>
                                        </p:tgtEl>
                                      </p:cBhvr>
                                    </p:animEffect>
                                  </p:childTnLst>
                                </p:cTn>
                              </p:par>
                              <p:par>
                                <p:cTn id="25" presetID="16" presetClass="entr" presetSubtype="21"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arn(inVertical)">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5CE1C-8EB4-41DE-839A-78DBC26AB025}"/>
              </a:ext>
            </a:extLst>
          </p:cNvPr>
          <p:cNvSpPr>
            <a:spLocks noGrp="1"/>
          </p:cNvSpPr>
          <p:nvPr>
            <p:ph type="title"/>
          </p:nvPr>
        </p:nvSpPr>
        <p:spPr>
          <a:xfrm>
            <a:off x="609600" y="228600"/>
            <a:ext cx="10972800" cy="1143000"/>
          </a:xfrm>
        </p:spPr>
        <p:txBody>
          <a:bodyPr wrap="square" anchor="t">
            <a:normAutofit/>
          </a:bodyPr>
          <a:lstStyle/>
          <a:p>
            <a:r>
              <a:rPr lang="en-GB" b="0" i="1">
                <a:ln w="0"/>
                <a:effectLst>
                  <a:outerShdw blurRad="38100" dist="25400" dir="5400000" algn="ctr" rotWithShape="0">
                    <a:srgbClr val="6E747A">
                      <a:alpha val="43000"/>
                    </a:srgbClr>
                  </a:outerShdw>
                </a:effectLst>
              </a:rPr>
              <a:t>Great Unifications</a:t>
            </a:r>
            <a:endParaRPr lang="en-US" b="0" i="1">
              <a:ln w="0"/>
              <a:effectLst>
                <a:outerShdw blurRad="38100" dist="25400" dir="5400000" algn="ctr" rotWithShape="0">
                  <a:srgbClr val="6E747A">
                    <a:alpha val="43000"/>
                  </a:srgbClr>
                </a:outerShdw>
              </a:effectLst>
            </a:endParaRPr>
          </a:p>
        </p:txBody>
      </p:sp>
      <p:sp>
        <p:nvSpPr>
          <p:cNvPr id="3" name="Content Placeholder 2">
            <a:extLst>
              <a:ext uri="{FF2B5EF4-FFF2-40B4-BE49-F238E27FC236}">
                <a16:creationId xmlns:a16="http://schemas.microsoft.com/office/drawing/2014/main" id="{9437E6B1-FA85-4FAA-8281-4C1A8B0F8805}"/>
              </a:ext>
            </a:extLst>
          </p:cNvPr>
          <p:cNvSpPr>
            <a:spLocks noGrp="1"/>
          </p:cNvSpPr>
          <p:nvPr>
            <p:ph sz="half" idx="1"/>
          </p:nvPr>
        </p:nvSpPr>
        <p:spPr>
          <a:xfrm>
            <a:off x="381000" y="914400"/>
            <a:ext cx="5613400" cy="4525963"/>
          </a:xfrm>
        </p:spPr>
        <p:txBody>
          <a:bodyPr wrap="square" anchor="t">
            <a:noAutofit/>
          </a:bodyPr>
          <a:lstStyle/>
          <a:p>
            <a:pPr>
              <a:buFont typeface="Wingdings" panose="05000000000000000000" pitchFamily="2" charset="2"/>
              <a:buChar char="ü"/>
            </a:pPr>
            <a:r>
              <a:rPr lang="en-US" sz="2200" dirty="0"/>
              <a:t>“Second Great Unification"  – 155 years ago – James Clerk Maxwell</a:t>
            </a:r>
          </a:p>
          <a:p>
            <a:pPr>
              <a:buFont typeface="Wingdings" panose="05000000000000000000" pitchFamily="2" charset="2"/>
              <a:buChar char="ü"/>
            </a:pPr>
            <a:r>
              <a:rPr lang="en-US" sz="2200" dirty="0"/>
              <a:t>Formulated the classical theory of electromagnetic radiation, unifying 	electricity + magnetism + light </a:t>
            </a:r>
          </a:p>
          <a:p>
            <a:pPr marL="0" indent="0">
              <a:spcBef>
                <a:spcPts val="0"/>
              </a:spcBef>
              <a:buNone/>
            </a:pPr>
            <a:r>
              <a:rPr lang="en-US" sz="2200" dirty="0"/>
              <a:t>     as different manifestations of the same </a:t>
            </a:r>
          </a:p>
          <a:p>
            <a:pPr marL="0" indent="0">
              <a:spcBef>
                <a:spcPts val="0"/>
              </a:spcBef>
              <a:buNone/>
            </a:pPr>
            <a:r>
              <a:rPr lang="en-US" sz="2200" dirty="0"/>
              <a:t>     phenomenon. </a:t>
            </a:r>
          </a:p>
          <a:p>
            <a:pPr>
              <a:buFont typeface="Wingdings" panose="05000000000000000000" pitchFamily="2" charset="2"/>
              <a:buChar char="ü"/>
            </a:pPr>
            <a:r>
              <a:rPr lang="en-US" sz="2200" dirty="0"/>
              <a:t>“A Dynamical Theory of the Electromagnetic Field” – 1865</a:t>
            </a:r>
          </a:p>
          <a:p>
            <a:pPr lvl="1">
              <a:buFont typeface="Wingdings" panose="05000000000000000000" pitchFamily="2" charset="2"/>
              <a:buChar char="ü"/>
            </a:pPr>
            <a:r>
              <a:rPr lang="en-US" sz="2200" dirty="0"/>
              <a:t>Demonstrated that electric and magnetic fields travel through space as waves moving at the speed of light.</a:t>
            </a:r>
          </a:p>
          <a:p>
            <a:pPr lvl="1">
              <a:buFont typeface="Wingdings" panose="05000000000000000000" pitchFamily="2" charset="2"/>
              <a:buChar char="ü"/>
            </a:pPr>
            <a:r>
              <a:rPr lang="en-US" sz="2200" dirty="0"/>
              <a:t>Unification of light and electrical phenomena led to Maxwell’s prediction of the existence of radio waves. </a:t>
            </a:r>
          </a:p>
        </p:txBody>
      </p:sp>
      <p:pic>
        <p:nvPicPr>
          <p:cNvPr id="8" name="Picture 7">
            <a:extLst>
              <a:ext uri="{FF2B5EF4-FFF2-40B4-BE49-F238E27FC236}">
                <a16:creationId xmlns:a16="http://schemas.microsoft.com/office/drawing/2014/main" id="{83CE4183-C5EF-4256-AF72-01CDEB474922}"/>
              </a:ext>
            </a:extLst>
          </p:cNvPr>
          <p:cNvPicPr>
            <a:picLocks noChangeAspect="1"/>
          </p:cNvPicPr>
          <p:nvPr/>
        </p:nvPicPr>
        <p:blipFill rotWithShape="1">
          <a:blip r:embed="rId2">
            <a:extLst>
              <a:ext uri="{28A0092B-C50C-407E-A947-70E740481C1C}">
                <a14:useLocalDpi xmlns:a14="http://schemas.microsoft.com/office/drawing/2010/main" val="0"/>
              </a:ext>
            </a:extLst>
          </a:blip>
          <a:srcRect t="1565" r="-1" b="30564"/>
          <a:stretch/>
        </p:blipFill>
        <p:spPr>
          <a:xfrm>
            <a:off x="6197600" y="1600201"/>
            <a:ext cx="5384800" cy="4525963"/>
          </a:xfrm>
          <a:prstGeom prst="rect">
            <a:avLst/>
          </a:prstGeom>
          <a:noFill/>
        </p:spPr>
      </p:pic>
      <p:sp>
        <p:nvSpPr>
          <p:cNvPr id="4" name="Date Placeholder 3">
            <a:extLst>
              <a:ext uri="{FF2B5EF4-FFF2-40B4-BE49-F238E27FC236}">
                <a16:creationId xmlns:a16="http://schemas.microsoft.com/office/drawing/2014/main" id="{BD5FB891-D4B6-4ED6-AE68-A5C15FA4FCAF}"/>
              </a:ext>
            </a:extLst>
          </p:cNvPr>
          <p:cNvSpPr>
            <a:spLocks noGrp="1"/>
          </p:cNvSpPr>
          <p:nvPr>
            <p:ph type="dt" sz="half" idx="10"/>
          </p:nvPr>
        </p:nvSpPr>
        <p:spPr>
          <a:xfrm>
            <a:off x="7688358" y="6629400"/>
            <a:ext cx="4394201" cy="228600"/>
          </a:xfrm>
        </p:spPr>
        <p:txBody>
          <a:bodyPr wrap="square" anchor="t">
            <a:normAutofit/>
          </a:bodyPr>
          <a:lstStyle/>
          <a:p>
            <a:pPr>
              <a:lnSpc>
                <a:spcPct val="90000"/>
              </a:lnSpc>
              <a:spcAft>
                <a:spcPts val="600"/>
              </a:spcAft>
            </a:pPr>
            <a:r>
              <a:rPr lang="en-US"/>
              <a:t>.      NJU Graduate Student - Progress in Physics - Lecture 1                                 (116)</a:t>
            </a:r>
          </a:p>
        </p:txBody>
      </p:sp>
      <p:sp>
        <p:nvSpPr>
          <p:cNvPr id="5" name="Footer Placeholder 4">
            <a:extLst>
              <a:ext uri="{FF2B5EF4-FFF2-40B4-BE49-F238E27FC236}">
                <a16:creationId xmlns:a16="http://schemas.microsoft.com/office/drawing/2014/main" id="{DF852610-F7FB-403C-8EDF-08210973F894}"/>
              </a:ext>
            </a:extLst>
          </p:cNvPr>
          <p:cNvSpPr>
            <a:spLocks noGrp="1"/>
          </p:cNvSpPr>
          <p:nvPr>
            <p:ph type="ftr" sz="quarter" idx="11"/>
          </p:nvPr>
        </p:nvSpPr>
        <p:spPr>
          <a:xfrm>
            <a:off x="876301" y="6307138"/>
            <a:ext cx="7922684" cy="228600"/>
          </a:xfrm>
        </p:spPr>
        <p:txBody>
          <a:bodyPr wrap="square" anchor="t">
            <a:normAutofit/>
          </a:bodyPr>
          <a:lstStyle/>
          <a:p>
            <a:pPr>
              <a:spcAft>
                <a:spcPts val="600"/>
              </a:spcAft>
            </a:pPr>
            <a:r>
              <a:rPr lang="en-US"/>
              <a:t>Craig Roberts: cdroberts@nju.edu.cn  465 .. 25/04/11 ..."Strong Interactions and the Standard Model"</a:t>
            </a:r>
          </a:p>
        </p:txBody>
      </p:sp>
      <p:sp>
        <p:nvSpPr>
          <p:cNvPr id="6" name="Slide Number Placeholder 5">
            <a:extLst>
              <a:ext uri="{FF2B5EF4-FFF2-40B4-BE49-F238E27FC236}">
                <a16:creationId xmlns:a16="http://schemas.microsoft.com/office/drawing/2014/main" id="{78378164-F2D4-4C44-B550-EBB72E086F4A}"/>
              </a:ext>
            </a:extLst>
          </p:cNvPr>
          <p:cNvSpPr>
            <a:spLocks noGrp="1"/>
          </p:cNvSpPr>
          <p:nvPr>
            <p:ph type="sldNum" sz="quarter" idx="12"/>
          </p:nvPr>
        </p:nvSpPr>
        <p:spPr>
          <a:xfrm>
            <a:off x="11480801" y="6489701"/>
            <a:ext cx="512233" cy="365125"/>
          </a:xfrm>
        </p:spPr>
        <p:txBody>
          <a:bodyPr wrap="square" anchor="t">
            <a:normAutofit/>
          </a:bodyPr>
          <a:lstStyle/>
          <a:p>
            <a:pPr>
              <a:spcAft>
                <a:spcPts val="600"/>
              </a:spcAft>
            </a:pPr>
            <a:fld id="{87034D8C-3CB4-402A-BC46-2AB14C0FE90A}" type="slidenum">
              <a:rPr lang="en-US" smtClean="0"/>
              <a:pPr>
                <a:spcAft>
                  <a:spcPts val="600"/>
                </a:spcAft>
              </a:pPr>
              <a:t>7</a:t>
            </a:fld>
            <a:endParaRPr lang="en-US"/>
          </a:p>
        </p:txBody>
      </p:sp>
    </p:spTree>
    <p:extLst>
      <p:ext uri="{BB962C8B-B14F-4D97-AF65-F5344CB8AC3E}">
        <p14:creationId xmlns:p14="http://schemas.microsoft.com/office/powerpoint/2010/main" val="1289204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web page&#10;&#10;Description automatically generated">
            <a:extLst>
              <a:ext uri="{FF2B5EF4-FFF2-40B4-BE49-F238E27FC236}">
                <a16:creationId xmlns:a16="http://schemas.microsoft.com/office/drawing/2014/main" id="{272F79D7-344B-40B9-BAE2-9ACED8AEECB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28600" y="228600"/>
            <a:ext cx="6831616" cy="4284637"/>
          </a:xfrm>
          <a:prstGeom prst="rect">
            <a:avLst/>
          </a:prstGeom>
          <a:ln>
            <a:noFill/>
          </a:ln>
          <a:effectLst>
            <a:outerShdw blurRad="292100" dist="139700" dir="2700000" algn="tl" rotWithShape="0">
              <a:srgbClr val="333333">
                <a:alpha val="65000"/>
              </a:srgbClr>
            </a:outerShdw>
          </a:effectLst>
        </p:spPr>
      </p:pic>
      <p:sp>
        <p:nvSpPr>
          <p:cNvPr id="2" name="Date Placeholder 1" hidden="1">
            <a:extLst>
              <a:ext uri="{FF2B5EF4-FFF2-40B4-BE49-F238E27FC236}">
                <a16:creationId xmlns:a16="http://schemas.microsoft.com/office/drawing/2014/main" id="{0A25F891-D03C-4ADA-A76B-36FEBDA2B080}"/>
              </a:ext>
            </a:extLst>
          </p:cNvPr>
          <p:cNvSpPr>
            <a:spLocks noGrp="1"/>
          </p:cNvSpPr>
          <p:nvPr>
            <p:ph type="dt" sz="half" idx="10"/>
          </p:nvPr>
        </p:nvSpPr>
        <p:spPr/>
        <p:txBody>
          <a:bodyPr/>
          <a:lstStyle/>
          <a:p>
            <a:pPr>
              <a:spcAft>
                <a:spcPts val="600"/>
              </a:spcAft>
            </a:pPr>
            <a:r>
              <a:rPr lang="en-US"/>
              <a:t>.      NJU Graduate Student - Progress in Physics - Lecture 1                                 (116)</a:t>
            </a:r>
          </a:p>
        </p:txBody>
      </p:sp>
      <p:sp>
        <p:nvSpPr>
          <p:cNvPr id="3" name="Footer Placeholder 2">
            <a:extLst>
              <a:ext uri="{FF2B5EF4-FFF2-40B4-BE49-F238E27FC236}">
                <a16:creationId xmlns:a16="http://schemas.microsoft.com/office/drawing/2014/main" id="{AAFBB618-96EC-4866-99BE-7B192F705C9E}"/>
              </a:ext>
            </a:extLst>
          </p:cNvPr>
          <p:cNvSpPr>
            <a:spLocks noGrp="1"/>
          </p:cNvSpPr>
          <p:nvPr>
            <p:ph type="ftr" sz="quarter" idx="11"/>
          </p:nvPr>
        </p:nvSpPr>
        <p:spPr/>
        <p:txBody>
          <a:bodyPr/>
          <a:lstStyle/>
          <a:p>
            <a:pPr>
              <a:spcAft>
                <a:spcPts val="600"/>
              </a:spcAft>
            </a:pPr>
            <a:r>
              <a:rPr lang="en-US"/>
              <a:t>Craig Roberts: cdroberts@nju.edu.cn  465 .. 25/04/11 ..."Strong Interactions and the Standard Model"</a:t>
            </a:r>
          </a:p>
        </p:txBody>
      </p:sp>
      <p:sp>
        <p:nvSpPr>
          <p:cNvPr id="4" name="Slide Number Placeholder 3" hidden="1">
            <a:extLst>
              <a:ext uri="{FF2B5EF4-FFF2-40B4-BE49-F238E27FC236}">
                <a16:creationId xmlns:a16="http://schemas.microsoft.com/office/drawing/2014/main" id="{49C99CD1-8313-4EEE-9698-A6495B0401EB}"/>
              </a:ext>
            </a:extLst>
          </p:cNvPr>
          <p:cNvSpPr>
            <a:spLocks noGrp="1"/>
          </p:cNvSpPr>
          <p:nvPr>
            <p:ph type="sldNum" sz="quarter" idx="12"/>
          </p:nvPr>
        </p:nvSpPr>
        <p:spPr/>
        <p:txBody>
          <a:bodyPr/>
          <a:lstStyle/>
          <a:p>
            <a:pPr>
              <a:spcAft>
                <a:spcPts val="600"/>
              </a:spcAft>
            </a:pPr>
            <a:fld id="{87034D8C-3CB4-402A-BC46-2AB14C0FE90A}" type="slidenum">
              <a:rPr lang="en-US" smtClean="0"/>
              <a:pPr>
                <a:spcAft>
                  <a:spcPts val="600"/>
                </a:spcAft>
              </a:pPr>
              <a:t>70</a:t>
            </a:fld>
            <a:endParaRPr lang="en-US"/>
          </a:p>
        </p:txBody>
      </p:sp>
      <p:pic>
        <p:nvPicPr>
          <p:cNvPr id="7" name="Picture 6" descr="A close-up of a text&#10;&#10;Description automatically generated">
            <a:extLst>
              <a:ext uri="{FF2B5EF4-FFF2-40B4-BE49-F238E27FC236}">
                <a16:creationId xmlns:a16="http://schemas.microsoft.com/office/drawing/2014/main" id="{7FA6FD38-83D1-C5EB-E974-1AB3643630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1862" y="1518324"/>
            <a:ext cx="5867400" cy="4730199"/>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BA8C5D47-E2E4-562B-16E2-115B7BE75F37}"/>
              </a:ext>
            </a:extLst>
          </p:cNvPr>
          <p:cNvSpPr/>
          <p:nvPr/>
        </p:nvSpPr>
        <p:spPr bwMode="auto">
          <a:xfrm>
            <a:off x="6137028" y="1905000"/>
            <a:ext cx="5715000" cy="1371600"/>
          </a:xfrm>
          <a:prstGeom prst="rect">
            <a:avLst/>
          </a:prstGeom>
          <a:noFill/>
          <a:ln w="952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AU" sz="1800" b="0" i="0" u="none" strike="noStrike" cap="none" normalizeH="0" baseline="0">
              <a:ln>
                <a:noFill/>
              </a:ln>
              <a:solidFill>
                <a:schemeClr val="tx1"/>
              </a:solidFill>
              <a:effectLst/>
              <a:latin typeface="Calibri" pitchFamily="34" charset="0"/>
            </a:endParaRPr>
          </a:p>
        </p:txBody>
      </p:sp>
    </p:spTree>
    <p:extLst>
      <p:ext uri="{BB962C8B-B14F-4D97-AF65-F5344CB8AC3E}">
        <p14:creationId xmlns:p14="http://schemas.microsoft.com/office/powerpoint/2010/main" val="2368475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82C8C5-E26E-4187-B9D0-FD1FF12123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48400" y="1231391"/>
            <a:ext cx="5737572" cy="4344477"/>
          </a:xfrm>
          <a:prstGeom prst="rect">
            <a:avLst/>
          </a:prstGeom>
        </p:spPr>
      </p:pic>
      <p:sp>
        <p:nvSpPr>
          <p:cNvPr id="2" name="Title 1">
            <a:extLst>
              <a:ext uri="{FF2B5EF4-FFF2-40B4-BE49-F238E27FC236}">
                <a16:creationId xmlns:a16="http://schemas.microsoft.com/office/drawing/2014/main" id="{E61D5C43-333B-49A0-B653-5068C8D09DC5}"/>
              </a:ext>
            </a:extLst>
          </p:cNvPr>
          <p:cNvSpPr>
            <a:spLocks noGrp="1"/>
          </p:cNvSpPr>
          <p:nvPr>
            <p:ph type="title"/>
          </p:nvPr>
        </p:nvSpPr>
        <p:spPr/>
        <p:txBody>
          <a:bodyPr/>
          <a:lstStyle/>
          <a:p>
            <a:pPr algn="r"/>
            <a:r>
              <a:rPr lang="en-GB" sz="3200" b="0" i="1" dirty="0">
                <a:ln w="0"/>
                <a:solidFill>
                  <a:schemeClr val="accent1"/>
                </a:solidFill>
                <a:effectLst>
                  <a:outerShdw blurRad="38100" dist="25400" dir="5400000" algn="ctr" rotWithShape="0">
                    <a:srgbClr val="6E747A">
                      <a:alpha val="43000"/>
                    </a:srgbClr>
                  </a:outerShdw>
                </a:effectLst>
              </a:rPr>
              <a:t>Process independent </a:t>
            </a:r>
            <a:br>
              <a:rPr lang="en-GB" sz="3200" b="0" i="1" dirty="0">
                <a:ln w="0"/>
                <a:solidFill>
                  <a:schemeClr val="accent1"/>
                </a:solidFill>
                <a:effectLst>
                  <a:outerShdw blurRad="38100" dist="25400" dir="5400000" algn="ctr" rotWithShape="0">
                    <a:srgbClr val="6E747A">
                      <a:alpha val="43000"/>
                    </a:srgbClr>
                  </a:outerShdw>
                </a:effectLst>
              </a:rPr>
            </a:br>
            <a:r>
              <a:rPr lang="en-GB" sz="3200" b="0" i="1" dirty="0">
                <a:ln w="0"/>
                <a:solidFill>
                  <a:schemeClr val="accent1"/>
                </a:solidFill>
                <a:effectLst>
                  <a:outerShdw blurRad="38100" dist="25400" dir="5400000" algn="ctr" rotWithShape="0">
                    <a:srgbClr val="6E747A">
                      <a:alpha val="43000"/>
                    </a:srgbClr>
                  </a:outerShdw>
                </a:effectLst>
              </a:rPr>
              <a:t>effective charge = running coupling</a:t>
            </a:r>
            <a:endParaRPr lang="en-US" sz="3200" b="0" i="1" dirty="0">
              <a:ln w="0"/>
              <a:solidFill>
                <a:schemeClr val="accent1"/>
              </a:solidFill>
              <a:effectLst>
                <a:outerShdw blurRad="38100" dist="25400" dir="5400000" algn="ctr" rotWithShape="0">
                  <a:srgbClr val="6E747A">
                    <a:alpha val="43000"/>
                  </a:srgbClr>
                </a:outerShdw>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2D5552-ACE1-4296-920F-17131EB81A94}"/>
                  </a:ext>
                </a:extLst>
              </p:cNvPr>
              <p:cNvSpPr>
                <a:spLocks noGrp="1"/>
              </p:cNvSpPr>
              <p:nvPr>
                <p:ph idx="1"/>
              </p:nvPr>
            </p:nvSpPr>
            <p:spPr>
              <a:xfrm>
                <a:off x="609600" y="1371600"/>
                <a:ext cx="6172200" cy="4525963"/>
              </a:xfrm>
            </p:spPr>
            <p:txBody>
              <a:bodyPr/>
              <a:lstStyle/>
              <a:p>
                <a:r>
                  <a:rPr lang="en-GB" dirty="0"/>
                  <a:t>Modern theory – exploiting pinch technique and background field method – enables unique QCD analogue of</a:t>
                </a:r>
              </a:p>
              <a:p>
                <a:pPr marL="0" indent="0">
                  <a:buNone/>
                </a:pPr>
                <a:r>
                  <a:rPr lang="en-GB" dirty="0"/>
                  <a:t>       “Gell-Mann – Low” </a:t>
                </a:r>
              </a:p>
              <a:p>
                <a:pPr marL="400050" lvl="1" indent="0">
                  <a:buNone/>
                </a:pPr>
                <a:r>
                  <a:rPr lang="en-GB" sz="2200" dirty="0"/>
                  <a:t>running charge to be </a:t>
                </a:r>
              </a:p>
              <a:p>
                <a:pPr marL="400050" lvl="1" indent="0">
                  <a:spcBef>
                    <a:spcPts val="0"/>
                  </a:spcBef>
                  <a:buNone/>
                </a:pPr>
                <a:r>
                  <a:rPr lang="en-GB" sz="2200" dirty="0"/>
                  <a:t>    rigorously defined and calculated</a:t>
                </a:r>
              </a:p>
              <a:p>
                <a:r>
                  <a:rPr lang="en-GB" dirty="0"/>
                  <a:t>Analysis of QCD’s gauge sector </a:t>
                </a:r>
              </a:p>
              <a:p>
                <a:pPr marL="400050" lvl="1" indent="0">
                  <a:buNone/>
                </a:pPr>
                <a:r>
                  <a:rPr lang="en-GB" sz="2200" dirty="0"/>
                  <a:t>	        yields a  </a:t>
                </a:r>
                <a:r>
                  <a:rPr lang="en-GB" sz="2200" i="1" dirty="0">
                    <a:solidFill>
                      <a:srgbClr val="0000FF"/>
                    </a:solidFill>
                  </a:rPr>
                  <a:t>parameter-free prediction</a:t>
                </a:r>
              </a:p>
              <a:p>
                <a:r>
                  <a:rPr lang="en-GB" dirty="0"/>
                  <a:t>N.B. Qualitative change in </a:t>
                </a:r>
                <a:r>
                  <a:rPr lang="en-GB" i="1" dirty="0"/>
                  <a:t>α̂</a:t>
                </a:r>
                <a:r>
                  <a:rPr lang="en-GB" i="1" baseline="-25000" dirty="0"/>
                  <a:t>PI</a:t>
                </a:r>
                <a:r>
                  <a:rPr lang="en-GB" dirty="0"/>
                  <a:t>(</a:t>
                </a:r>
                <a:r>
                  <a:rPr lang="en-GB" i="1" dirty="0">
                    <a:latin typeface="Times New Roman" panose="02020603050405020304" pitchFamily="18" charset="0"/>
                    <a:cs typeface="Times New Roman" panose="02020603050405020304" pitchFamily="18" charset="0"/>
                  </a:rPr>
                  <a:t>k</a:t>
                </a:r>
                <a:r>
                  <a:rPr lang="en-GB" dirty="0"/>
                  <a:t>) at </a:t>
                </a:r>
                <a:r>
                  <a:rPr lang="en-GB" i="1" dirty="0">
                    <a:latin typeface="Times New Roman" panose="02020603050405020304" pitchFamily="18" charset="0"/>
                    <a:cs typeface="Times New Roman" panose="02020603050405020304" pitchFamily="18" charset="0"/>
                  </a:rPr>
                  <a:t>k </a:t>
                </a:r>
                <a:r>
                  <a:rPr lang="en-GB" dirty="0"/>
                  <a:t>≈ ½ </a:t>
                </a:r>
                <a:r>
                  <a:rPr lang="en-GB" i="1" dirty="0" err="1">
                    <a:latin typeface="Times New Roman" panose="02020603050405020304" pitchFamily="18" charset="0"/>
                    <a:cs typeface="Times New Roman" panose="02020603050405020304" pitchFamily="18" charset="0"/>
                  </a:rPr>
                  <a:t>m</a:t>
                </a:r>
                <a:r>
                  <a:rPr lang="en-GB" i="1" baseline="-25000" dirty="0" err="1">
                    <a:latin typeface="Times New Roman" panose="02020603050405020304" pitchFamily="18" charset="0"/>
                    <a:cs typeface="Times New Roman" panose="02020603050405020304" pitchFamily="18" charset="0"/>
                  </a:rPr>
                  <a:t>p</a:t>
                </a:r>
                <a:endParaRPr lang="en-GB" i="1" baseline="-25000" dirty="0">
                  <a:latin typeface="Times New Roman" panose="02020603050405020304" pitchFamily="18" charset="0"/>
                  <a:cs typeface="Times New Roman" panose="02020603050405020304" pitchFamily="18" charset="0"/>
                </a:endParaRPr>
              </a:p>
              <a:p>
                <a:r>
                  <a:rPr lang="en-GB" dirty="0"/>
                  <a:t>No Landau Pole</a:t>
                </a:r>
                <a:endParaRPr lang="en-GB" i="1" dirty="0">
                  <a:ln w="0"/>
                  <a:solidFill>
                    <a:srgbClr val="FF0000"/>
                  </a:solidFill>
                  <a:effectLst>
                    <a:outerShdw blurRad="38100" dist="25400" dir="5400000" algn="ctr" rotWithShape="0">
                      <a:srgbClr val="6E747A">
                        <a:alpha val="43000"/>
                      </a:srgbClr>
                    </a:outerShdw>
                  </a:effectLst>
                </a:endParaRPr>
              </a:p>
              <a:p>
                <a:r>
                  <a:rPr lang="en-GB" dirty="0"/>
                  <a:t>Below </a:t>
                </a:r>
                <a14:m>
                  <m:oMath xmlns:m="http://schemas.openxmlformats.org/officeDocument/2006/math">
                    <m:r>
                      <a:rPr lang="en-GB" b="0" i="1" smtClean="0">
                        <a:latin typeface="Cambria Math" panose="02040503050406030204" pitchFamily="18" charset="0"/>
                      </a:rPr>
                      <m:t>𝑘</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sSub>
                          <m:sSubPr>
                            <m:ctrlPr>
                              <a:rPr lang="en-GB" b="0" i="1" smtClean="0">
                                <a:latin typeface="Cambria Math" panose="02040503050406030204" pitchFamily="18" charset="0"/>
                              </a:rPr>
                            </m:ctrlPr>
                          </m:sSubPr>
                          <m:e>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𝑚</m:t>
                                </m:r>
                              </m:e>
                            </m:acc>
                          </m:e>
                          <m:sub>
                            <m:r>
                              <a:rPr lang="en-GB" b="0" i="1" smtClean="0">
                                <a:latin typeface="Cambria Math" panose="02040503050406030204" pitchFamily="18" charset="0"/>
                              </a:rPr>
                              <m:t>0</m:t>
                            </m:r>
                          </m:sub>
                        </m:sSub>
                      </m:e>
                      <m:sub>
                        <m:r>
                          <a:rPr lang="en-GB" b="0" i="1" smtClean="0">
                            <a:latin typeface="Cambria Math" panose="02040503050406030204" pitchFamily="18" charset="0"/>
                          </a:rPr>
                          <m:t> </m:t>
                        </m:r>
                      </m:sub>
                    </m:sSub>
                    <m:r>
                      <a:rPr lang="en-GB" b="0" i="0" smtClean="0">
                        <a:latin typeface="Cambria Math" panose="02040503050406030204" pitchFamily="18" charset="0"/>
                      </a:rPr>
                      <m:t>, </m:t>
                    </m:r>
                  </m:oMath>
                </a14:m>
                <a:r>
                  <a:rPr lang="en-GB" dirty="0"/>
                  <a:t>interactions become scale independent, just as they were in the Lagrangian; so, QCD becomes practically conformal again</a:t>
                </a:r>
              </a:p>
              <a:p>
                <a:endParaRPr lang="en-US" dirty="0"/>
              </a:p>
            </p:txBody>
          </p:sp>
        </mc:Choice>
        <mc:Fallback xmlns="">
          <p:sp>
            <p:nvSpPr>
              <p:cNvPr id="3" name="Content Placeholder 2">
                <a:extLst>
                  <a:ext uri="{FF2B5EF4-FFF2-40B4-BE49-F238E27FC236}">
                    <a16:creationId xmlns:a16="http://schemas.microsoft.com/office/drawing/2014/main" id="{0C2D5552-ACE1-4296-920F-17131EB81A94}"/>
                  </a:ext>
                </a:extLst>
              </p:cNvPr>
              <p:cNvSpPr>
                <a:spLocks noGrp="1" noRot="1" noChangeAspect="1" noMove="1" noResize="1" noEditPoints="1" noAdjustHandles="1" noChangeArrowheads="1" noChangeShapeType="1" noTextEdit="1"/>
              </p:cNvSpPr>
              <p:nvPr>
                <p:ph idx="1"/>
              </p:nvPr>
            </p:nvSpPr>
            <p:spPr>
              <a:xfrm>
                <a:off x="609600" y="1371600"/>
                <a:ext cx="6172200" cy="4525963"/>
              </a:xfrm>
              <a:blipFill>
                <a:blip r:embed="rId3"/>
                <a:stretch>
                  <a:fillRect l="-1283" t="-943" r="-1579" b="-12264"/>
                </a:stretch>
              </a:blipFill>
            </p:spPr>
            <p:txBody>
              <a:bodyPr/>
              <a:lstStyle/>
              <a:p>
                <a:r>
                  <a:rPr lang="en-AU">
                    <a:noFill/>
                  </a:rPr>
                  <a:t> </a:t>
                </a:r>
              </a:p>
            </p:txBody>
          </p:sp>
        </mc:Fallback>
      </mc:AlternateContent>
      <p:sp>
        <p:nvSpPr>
          <p:cNvPr id="4" name="Date Placeholder 3">
            <a:extLst>
              <a:ext uri="{FF2B5EF4-FFF2-40B4-BE49-F238E27FC236}">
                <a16:creationId xmlns:a16="http://schemas.microsoft.com/office/drawing/2014/main" id="{3C42DF46-5741-4D85-ABAA-739F12F7BBAA}"/>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169E3A21-161E-4E4A-A56E-F5EFF8648122}"/>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0B34CE32-E62C-400D-894C-6700F2C19574}"/>
              </a:ext>
            </a:extLst>
          </p:cNvPr>
          <p:cNvSpPr>
            <a:spLocks noGrp="1"/>
          </p:cNvSpPr>
          <p:nvPr>
            <p:ph type="sldNum" sz="quarter" idx="12"/>
          </p:nvPr>
        </p:nvSpPr>
        <p:spPr/>
        <p:txBody>
          <a:bodyPr/>
          <a:lstStyle/>
          <a:p>
            <a:fld id="{87034D8C-3CB4-402A-BC46-2AB14C0FE90A}" type="slidenum">
              <a:rPr lang="en-US" smtClean="0"/>
              <a:pPr/>
              <a:t>71</a:t>
            </a:fld>
            <a:endParaRPr lang="en-US"/>
          </a:p>
        </p:txBody>
      </p:sp>
      <p:sp>
        <p:nvSpPr>
          <p:cNvPr id="8" name="TextBox 7">
            <a:extLst>
              <a:ext uri="{FF2B5EF4-FFF2-40B4-BE49-F238E27FC236}">
                <a16:creationId xmlns:a16="http://schemas.microsoft.com/office/drawing/2014/main" id="{5B7413D1-7F5A-46CF-9AE9-45C2B8655E80}"/>
              </a:ext>
            </a:extLst>
          </p:cNvPr>
          <p:cNvSpPr txBox="1"/>
          <p:nvPr/>
        </p:nvSpPr>
        <p:spPr>
          <a:xfrm>
            <a:off x="6879377" y="5334000"/>
            <a:ext cx="5312624" cy="1523494"/>
          </a:xfrm>
          <a:prstGeom prst="rect">
            <a:avLst/>
          </a:prstGeom>
          <a:noFill/>
        </p:spPr>
        <p:txBody>
          <a:bodyPr wrap="square" rtlCol="0">
            <a:spAutoFit/>
          </a:bodyPr>
          <a:lstStyle/>
          <a:p>
            <a:pPr marL="171450" indent="-171450">
              <a:buFont typeface="Wingdings" panose="05000000000000000000" pitchFamily="2" charset="2"/>
              <a:buChar char="ü"/>
            </a:pPr>
            <a:r>
              <a:rPr lang="en-GB" sz="1100" i="1" dirty="0">
                <a:solidFill>
                  <a:schemeClr val="tx2">
                    <a:lumMod val="60000"/>
                    <a:lumOff val="40000"/>
                  </a:schemeClr>
                </a:solidFill>
              </a:rPr>
              <a:t>Process independent strong running coupling</a:t>
            </a:r>
          </a:p>
          <a:p>
            <a:pPr>
              <a:spcAft>
                <a:spcPts val="300"/>
              </a:spcAft>
            </a:pPr>
            <a:r>
              <a:rPr lang="en-GB" sz="1100" dirty="0">
                <a:solidFill>
                  <a:schemeClr val="tx2">
                    <a:lumMod val="60000"/>
                    <a:lumOff val="40000"/>
                  </a:schemeClr>
                </a:solidFill>
              </a:rPr>
              <a:t>     Daniele Binosi </a:t>
            </a:r>
            <a:r>
              <a:rPr lang="en-GB" sz="1100" i="1" dirty="0">
                <a:solidFill>
                  <a:schemeClr val="tx2">
                    <a:lumMod val="60000"/>
                    <a:lumOff val="40000"/>
                  </a:schemeClr>
                </a:solidFill>
              </a:rPr>
              <a:t>et al</a:t>
            </a:r>
            <a:r>
              <a:rPr lang="en-GB" sz="1100" dirty="0">
                <a:solidFill>
                  <a:schemeClr val="tx2">
                    <a:lumMod val="60000"/>
                    <a:lumOff val="40000"/>
                  </a:schemeClr>
                </a:solidFill>
              </a:rPr>
              <a:t>., </a:t>
            </a:r>
            <a:r>
              <a:rPr lang="en-GB" sz="1100" dirty="0">
                <a:hlinkClick r:id="rId4"/>
              </a:rPr>
              <a:t>arXiv:1612.04835 [</a:t>
            </a:r>
            <a:r>
              <a:rPr lang="en-GB" sz="1100" dirty="0" err="1">
                <a:hlinkClick r:id="rId4"/>
              </a:rPr>
              <a:t>nucl-th</a:t>
            </a:r>
            <a:r>
              <a:rPr lang="en-GB" sz="1100" dirty="0">
                <a:hlinkClick r:id="rId4"/>
              </a:rPr>
              <a:t>]</a:t>
            </a:r>
            <a:r>
              <a:rPr lang="en-GB" sz="1100" dirty="0"/>
              <a:t>, </a:t>
            </a:r>
            <a:r>
              <a:rPr lang="en-GB" sz="1100" dirty="0">
                <a:solidFill>
                  <a:schemeClr val="tx2">
                    <a:lumMod val="60000"/>
                    <a:lumOff val="40000"/>
                  </a:schemeClr>
                </a:solidFill>
              </a:rPr>
              <a:t>Phys. Rev. D 96 (2017) 054026/1-7</a:t>
            </a:r>
          </a:p>
          <a:p>
            <a:pPr marL="171450" indent="-171450">
              <a:buFont typeface="Wingdings" panose="05000000000000000000" pitchFamily="2" charset="2"/>
              <a:buChar char="ü"/>
            </a:pPr>
            <a:r>
              <a:rPr lang="en-US" sz="1100" i="1" dirty="0">
                <a:solidFill>
                  <a:schemeClr val="tx2">
                    <a:lumMod val="60000"/>
                    <a:lumOff val="40000"/>
                  </a:schemeClr>
                </a:solidFill>
              </a:rPr>
              <a:t>Experimental determination of the QCD effective charge α</a:t>
            </a:r>
            <a:r>
              <a:rPr lang="en-US" sz="1100" i="1" baseline="-25000" dirty="0">
                <a:solidFill>
                  <a:schemeClr val="tx2">
                    <a:lumMod val="60000"/>
                    <a:lumOff val="40000"/>
                  </a:schemeClr>
                </a:solidFill>
              </a:rPr>
              <a:t>g1</a:t>
            </a:r>
            <a:r>
              <a:rPr lang="en-US" sz="1100" i="1" dirty="0">
                <a:solidFill>
                  <a:schemeClr val="tx2">
                    <a:lumMod val="60000"/>
                    <a:lumOff val="40000"/>
                  </a:schemeClr>
                </a:solidFill>
              </a:rPr>
              <a:t>(Q). </a:t>
            </a:r>
          </a:p>
          <a:p>
            <a:pPr>
              <a:spcAft>
                <a:spcPts val="300"/>
              </a:spcAft>
            </a:pPr>
            <a:r>
              <a:rPr lang="en-US" sz="1100" dirty="0">
                <a:solidFill>
                  <a:schemeClr val="tx2">
                    <a:lumMod val="60000"/>
                    <a:lumOff val="40000"/>
                  </a:schemeClr>
                </a:solidFill>
              </a:rPr>
              <a:t>     A. </a:t>
            </a:r>
            <a:r>
              <a:rPr lang="en-US" sz="1100" dirty="0" err="1">
                <a:solidFill>
                  <a:schemeClr val="tx2">
                    <a:lumMod val="60000"/>
                    <a:lumOff val="40000"/>
                  </a:schemeClr>
                </a:solidFill>
              </a:rPr>
              <a:t>Deur</a:t>
            </a:r>
            <a:r>
              <a:rPr lang="en-US" sz="1100" dirty="0">
                <a:solidFill>
                  <a:schemeClr val="tx2">
                    <a:lumMod val="60000"/>
                    <a:lumOff val="40000"/>
                  </a:schemeClr>
                </a:solidFill>
              </a:rPr>
              <a:t>; V. Burkert; J.-P. Chen; W. </a:t>
            </a:r>
            <a:r>
              <a:rPr lang="en-US" sz="1100" dirty="0" err="1">
                <a:solidFill>
                  <a:schemeClr val="tx2">
                    <a:lumMod val="60000"/>
                    <a:lumOff val="40000"/>
                  </a:schemeClr>
                </a:solidFill>
              </a:rPr>
              <a:t>Korsch</a:t>
            </a:r>
            <a:r>
              <a:rPr lang="en-US" sz="1100" dirty="0">
                <a:solidFill>
                  <a:schemeClr val="tx2">
                    <a:lumMod val="60000"/>
                    <a:lumOff val="40000"/>
                  </a:schemeClr>
                </a:solidFill>
              </a:rPr>
              <a:t>, Particles 5 (2022) 171</a:t>
            </a:r>
          </a:p>
          <a:p>
            <a:pPr marL="171450" indent="-171450">
              <a:buFont typeface="Wingdings" panose="05000000000000000000" pitchFamily="2" charset="2"/>
              <a:buChar char="ü"/>
            </a:pPr>
            <a:r>
              <a:rPr lang="en-AU" sz="1100" b="0" i="1" dirty="0">
                <a:solidFill>
                  <a:schemeClr val="tx2">
                    <a:lumMod val="60000"/>
                    <a:lumOff val="40000"/>
                  </a:schemeClr>
                </a:solidFill>
                <a:effectLst/>
              </a:rPr>
              <a:t>QCD Running Couplings and Effective Charges, </a:t>
            </a:r>
            <a:r>
              <a:rPr lang="en-AU" sz="1100" b="0" i="0" dirty="0">
                <a:solidFill>
                  <a:schemeClr val="tx2">
                    <a:lumMod val="60000"/>
                    <a:lumOff val="40000"/>
                  </a:schemeClr>
                </a:solidFill>
                <a:effectLst/>
              </a:rPr>
              <a:t>Alexandre </a:t>
            </a:r>
            <a:r>
              <a:rPr lang="en-AU" sz="1100" b="0" i="0" dirty="0" err="1">
                <a:solidFill>
                  <a:schemeClr val="tx2">
                    <a:lumMod val="60000"/>
                    <a:lumOff val="40000"/>
                  </a:schemeClr>
                </a:solidFill>
                <a:effectLst/>
              </a:rPr>
              <a:t>Deur</a:t>
            </a:r>
            <a:r>
              <a:rPr lang="en-AU" sz="1100" b="0" i="0" dirty="0">
                <a:solidFill>
                  <a:schemeClr val="tx2">
                    <a:lumMod val="60000"/>
                    <a:lumOff val="40000"/>
                  </a:schemeClr>
                </a:solidFill>
                <a:effectLst/>
              </a:rPr>
              <a:t>, Stanley J. Brodsky and Craig Roberts,  </a:t>
            </a:r>
            <a:r>
              <a:rPr lang="en-AU" sz="1100" b="0" i="0" u="sng" strike="noStrike" dirty="0">
                <a:solidFill>
                  <a:srgbClr val="0066FF"/>
                </a:solidFill>
                <a:effectLst/>
                <a:hlinkClick r:id="rId5">
                  <a:extLst>
                    <a:ext uri="{A12FA001-AC4F-418D-AE19-62706E023703}">
                      <ahyp:hlinkClr xmlns:ahyp="http://schemas.microsoft.com/office/drawing/2018/hyperlinkcolor" val="tx"/>
                    </a:ext>
                  </a:extLst>
                </a:hlinkClick>
              </a:rPr>
              <a:t>e-Print: 2303.00723 [hep-</a:t>
            </a:r>
            <a:r>
              <a:rPr lang="en-AU" sz="1100" b="0" i="0" u="sng" strike="noStrike" dirty="0" err="1">
                <a:solidFill>
                  <a:srgbClr val="0066FF"/>
                </a:solidFill>
                <a:effectLst/>
                <a:hlinkClick r:id="rId5">
                  <a:extLst>
                    <a:ext uri="{A12FA001-AC4F-418D-AE19-62706E023703}">
                      <ahyp:hlinkClr xmlns:ahyp="http://schemas.microsoft.com/office/drawing/2018/hyperlinkcolor" val="tx"/>
                    </a:ext>
                  </a:extLst>
                </a:hlinkClick>
              </a:rPr>
              <a:t>ph</a:t>
            </a:r>
            <a:r>
              <a:rPr lang="en-AU" sz="1100" b="0" i="0" u="sng" strike="noStrike" dirty="0">
                <a:solidFill>
                  <a:schemeClr val="tx2">
                    <a:lumMod val="60000"/>
                    <a:lumOff val="40000"/>
                  </a:schemeClr>
                </a:solidFill>
                <a:effectLst/>
                <a:hlinkClick r:id="rId5">
                  <a:extLst>
                    <a:ext uri="{A12FA001-AC4F-418D-AE19-62706E023703}">
                      <ahyp:hlinkClr xmlns:ahyp="http://schemas.microsoft.com/office/drawing/2018/hyperlinkcolor" val="tx"/>
                    </a:ext>
                  </a:extLst>
                </a:hlinkClick>
              </a:rPr>
              <a:t>]</a:t>
            </a:r>
            <a:r>
              <a:rPr lang="en-US" sz="1100" dirty="0">
                <a:solidFill>
                  <a:schemeClr val="tx2">
                    <a:lumMod val="60000"/>
                    <a:lumOff val="40000"/>
                  </a:schemeClr>
                </a:solidFill>
              </a:rPr>
              <a:t>, Prog. Part. </a:t>
            </a:r>
            <a:r>
              <a:rPr lang="en-US" sz="1100" dirty="0" err="1">
                <a:solidFill>
                  <a:schemeClr val="tx2">
                    <a:lumMod val="60000"/>
                    <a:lumOff val="40000"/>
                  </a:schemeClr>
                </a:solidFill>
              </a:rPr>
              <a:t>Nucl</a:t>
            </a:r>
            <a:r>
              <a:rPr lang="en-US" sz="1100" dirty="0">
                <a:solidFill>
                  <a:schemeClr val="tx2">
                    <a:lumMod val="60000"/>
                    <a:lumOff val="40000"/>
                  </a:schemeClr>
                </a:solidFill>
              </a:rPr>
              <a:t>. Phys. </a:t>
            </a:r>
            <a:r>
              <a:rPr lang="en-US" sz="1100" b="1" dirty="0">
                <a:solidFill>
                  <a:schemeClr val="tx2">
                    <a:lumMod val="60000"/>
                    <a:lumOff val="40000"/>
                  </a:schemeClr>
                </a:solidFill>
              </a:rPr>
              <a:t>134</a:t>
            </a:r>
            <a:r>
              <a:rPr lang="en-US" sz="1100" dirty="0">
                <a:solidFill>
                  <a:schemeClr val="tx2">
                    <a:lumMod val="60000"/>
                    <a:lumOff val="40000"/>
                  </a:schemeClr>
                </a:solidFill>
              </a:rPr>
              <a:t> (2024) 104081</a:t>
            </a:r>
            <a:endParaRPr lang="en-AU" sz="1100" i="1" dirty="0">
              <a:solidFill>
                <a:schemeClr val="tx2">
                  <a:lumMod val="60000"/>
                  <a:lumOff val="40000"/>
                </a:schemeClr>
              </a:solidFill>
            </a:endParaRPr>
          </a:p>
          <a:p>
            <a:endParaRPr lang="en-US" sz="1100" dirty="0">
              <a:solidFill>
                <a:schemeClr val="tx2">
                  <a:lumMod val="60000"/>
                  <a:lumOff val="40000"/>
                </a:schemeClr>
              </a:solidFill>
            </a:endParaRPr>
          </a:p>
          <a:p>
            <a:endParaRPr lang="en-GB" sz="1100" dirty="0">
              <a:solidFill>
                <a:schemeClr val="tx2">
                  <a:lumMod val="60000"/>
                  <a:lumOff val="40000"/>
                </a:schemeClr>
              </a:solidFill>
            </a:endParaRPr>
          </a:p>
        </p:txBody>
      </p:sp>
      <p:cxnSp>
        <p:nvCxnSpPr>
          <p:cNvPr id="9" name="Straight Arrow Connector 8">
            <a:extLst>
              <a:ext uri="{FF2B5EF4-FFF2-40B4-BE49-F238E27FC236}">
                <a16:creationId xmlns:a16="http://schemas.microsoft.com/office/drawing/2014/main" id="{4D857808-0FD9-4E33-9248-3D46C6710FBF}"/>
              </a:ext>
            </a:extLst>
          </p:cNvPr>
          <p:cNvCxnSpPr>
            <a:cxnSpLocks/>
          </p:cNvCxnSpPr>
          <p:nvPr/>
        </p:nvCxnSpPr>
        <p:spPr>
          <a:xfrm flipV="1">
            <a:off x="4572000" y="1691814"/>
            <a:ext cx="2827424" cy="2346786"/>
          </a:xfrm>
          <a:prstGeom prst="straightConnector1">
            <a:avLst/>
          </a:prstGeom>
          <a:ln w="28575">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 name="Freeform: Shape 9">
            <a:extLst>
              <a:ext uri="{FF2B5EF4-FFF2-40B4-BE49-F238E27FC236}">
                <a16:creationId xmlns:a16="http://schemas.microsoft.com/office/drawing/2014/main" id="{684508A3-EC3B-426C-A66D-1B9B2B3C4340}"/>
              </a:ext>
            </a:extLst>
          </p:cNvPr>
          <p:cNvSpPr/>
          <p:nvPr/>
        </p:nvSpPr>
        <p:spPr bwMode="auto">
          <a:xfrm rot="20529003">
            <a:off x="6030619" y="4037545"/>
            <a:ext cx="3766567" cy="880372"/>
          </a:xfrm>
          <a:custGeom>
            <a:avLst/>
            <a:gdLst>
              <a:gd name="connsiteX0" fmla="*/ 0 w 3872753"/>
              <a:gd name="connsiteY0" fmla="*/ 0 h 998423"/>
              <a:gd name="connsiteX1" fmla="*/ 2390588 w 3872753"/>
              <a:gd name="connsiteY1" fmla="*/ 998070 h 998423"/>
              <a:gd name="connsiteX2" fmla="*/ 3872753 w 3872753"/>
              <a:gd name="connsiteY2" fmla="*/ 89647 h 998423"/>
            </a:gdLst>
            <a:ahLst/>
            <a:cxnLst>
              <a:cxn ang="0">
                <a:pos x="connsiteX0" y="connsiteY0"/>
              </a:cxn>
              <a:cxn ang="0">
                <a:pos x="connsiteX1" y="connsiteY1"/>
              </a:cxn>
              <a:cxn ang="0">
                <a:pos x="connsiteX2" y="connsiteY2"/>
              </a:cxn>
            </a:cxnLst>
            <a:rect l="l" t="t" r="r" b="b"/>
            <a:pathLst>
              <a:path w="3872753" h="998423">
                <a:moveTo>
                  <a:pt x="0" y="0"/>
                </a:moveTo>
                <a:cubicBezTo>
                  <a:pt x="872564" y="491564"/>
                  <a:pt x="1745129" y="983129"/>
                  <a:pt x="2390588" y="998070"/>
                </a:cubicBezTo>
                <a:cubicBezTo>
                  <a:pt x="3036047" y="1013011"/>
                  <a:pt x="3454400" y="551329"/>
                  <a:pt x="3872753" y="89647"/>
                </a:cubicBezTo>
              </a:path>
            </a:pathLst>
          </a:custGeom>
          <a:noFill/>
          <a:ln w="19050" cap="flat" cmpd="sng" algn="ctr">
            <a:solidFill>
              <a:srgbClr val="008000"/>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alibri" pitchFamily="34" charset="0"/>
            </a:endParaRPr>
          </a:p>
        </p:txBody>
      </p:sp>
      <p:cxnSp>
        <p:nvCxnSpPr>
          <p:cNvPr id="12" name="Straight Connector 11">
            <a:extLst>
              <a:ext uri="{FF2B5EF4-FFF2-40B4-BE49-F238E27FC236}">
                <a16:creationId xmlns:a16="http://schemas.microsoft.com/office/drawing/2014/main" id="{7A9D4E01-C9B4-42D7-85B1-8944A6C8C416}"/>
              </a:ext>
            </a:extLst>
          </p:cNvPr>
          <p:cNvCxnSpPr/>
          <p:nvPr/>
        </p:nvCxnSpPr>
        <p:spPr bwMode="auto">
          <a:xfrm flipH="1">
            <a:off x="9560166" y="1282131"/>
            <a:ext cx="10687" cy="3537720"/>
          </a:xfrm>
          <a:prstGeom prst="line">
            <a:avLst/>
          </a:prstGeom>
          <a:noFill/>
          <a:ln w="19050" cap="flat" cmpd="sng" algn="ctr">
            <a:solidFill>
              <a:schemeClr val="tx2"/>
            </a:solidFill>
            <a:prstDash val="lgDash"/>
            <a:round/>
            <a:headEnd type="none" w="med" len="med"/>
            <a:tailEnd type="none" w="med" len="med"/>
          </a:ln>
          <a:effectLst/>
        </p:spPr>
      </p:cxnSp>
      <p:sp>
        <p:nvSpPr>
          <p:cNvPr id="11" name="TextBox 10">
            <a:extLst>
              <a:ext uri="{FF2B5EF4-FFF2-40B4-BE49-F238E27FC236}">
                <a16:creationId xmlns:a16="http://schemas.microsoft.com/office/drawing/2014/main" id="{6372EA4F-77CB-432D-B7FC-3F0E73A9F83B}"/>
              </a:ext>
            </a:extLst>
          </p:cNvPr>
          <p:cNvSpPr txBox="1"/>
          <p:nvPr/>
        </p:nvSpPr>
        <p:spPr>
          <a:xfrm>
            <a:off x="0" y="10180"/>
            <a:ext cx="6553200" cy="523220"/>
          </a:xfrm>
          <a:prstGeom prst="rect">
            <a:avLst/>
          </a:prstGeom>
          <a:noFill/>
        </p:spPr>
        <p:txBody>
          <a:bodyPr wrap="square" rtlCol="0">
            <a:spAutoFit/>
          </a:bodyPr>
          <a:lstStyle/>
          <a:p>
            <a:r>
              <a:rPr lang="en-US" sz="1400" dirty="0">
                <a:ln w="0"/>
                <a:solidFill>
                  <a:schemeClr val="accent1"/>
                </a:solidFill>
                <a:effectLst>
                  <a:outerShdw blurRad="38100" dist="25400" dir="5400000" algn="ctr" rotWithShape="0">
                    <a:srgbClr val="6E747A">
                      <a:alpha val="43000"/>
                    </a:srgbClr>
                  </a:outerShdw>
                </a:effectLst>
              </a:rPr>
              <a:t>W  </a:t>
            </a:r>
            <a:r>
              <a:rPr lang="en-US" sz="1400" dirty="0" err="1">
                <a:ln w="0"/>
                <a:solidFill>
                  <a:schemeClr val="accent1"/>
                </a:solidFill>
                <a:effectLst>
                  <a:outerShdw blurRad="38100" dist="25400" dir="5400000" algn="ctr" rotWithShape="0">
                    <a:srgbClr val="6E747A">
                      <a:alpha val="43000"/>
                    </a:srgbClr>
                  </a:outerShdw>
                </a:effectLst>
              </a:rPr>
              <a:t>orkshop</a:t>
            </a:r>
            <a:r>
              <a:rPr lang="en-US" sz="1400" dirty="0">
                <a:ln w="0"/>
                <a:solidFill>
                  <a:schemeClr val="accent1"/>
                </a:solidFill>
                <a:effectLst>
                  <a:outerShdw blurRad="38100" dist="25400" dir="5400000" algn="ctr" rotWithShape="0">
                    <a:srgbClr val="6E747A">
                      <a:alpha val="43000"/>
                    </a:srgbClr>
                  </a:outerShdw>
                </a:effectLst>
              </a:rPr>
              <a:t> on Dyson-Schwinger Equations in Modern Mathematics </a:t>
            </a:r>
          </a:p>
          <a:p>
            <a:r>
              <a:rPr lang="en-US" sz="1400" dirty="0">
                <a:ln w="0"/>
                <a:solidFill>
                  <a:schemeClr val="accent1"/>
                </a:solidFill>
                <a:effectLst>
                  <a:outerShdw blurRad="38100" dist="25400" dir="5400000" algn="ctr" rotWithShape="0">
                    <a:srgbClr val="6E747A">
                      <a:alpha val="43000"/>
                    </a:srgbClr>
                  </a:outerShdw>
                </a:effectLst>
              </a:rPr>
              <a:t>                           and Physics (DSEMP2014) Trento, Italy, September 22-26, 2014</a:t>
            </a:r>
          </a:p>
        </p:txBody>
      </p:sp>
      <p:pic>
        <p:nvPicPr>
          <p:cNvPr id="14" name="Picture 13" descr="A picture containing text&#10;&#10;Description automatically generated">
            <a:extLst>
              <a:ext uri="{FF2B5EF4-FFF2-40B4-BE49-F238E27FC236}">
                <a16:creationId xmlns:a16="http://schemas.microsoft.com/office/drawing/2014/main" id="{FD0ED629-7C57-4718-A4FF-AC2B5C8999F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16" y="56536"/>
            <a:ext cx="1128713" cy="424014"/>
          </a:xfrm>
          <a:prstGeom prst="rect">
            <a:avLst/>
          </a:prstGeom>
        </p:spPr>
      </p:pic>
      <p:sp>
        <p:nvSpPr>
          <p:cNvPr id="13" name="TextBox 12">
            <a:extLst>
              <a:ext uri="{FF2B5EF4-FFF2-40B4-BE49-F238E27FC236}">
                <a16:creationId xmlns:a16="http://schemas.microsoft.com/office/drawing/2014/main" id="{302B9436-79FD-E64D-4846-9C28D2D0E2AC}"/>
              </a:ext>
            </a:extLst>
          </p:cNvPr>
          <p:cNvSpPr txBox="1"/>
          <p:nvPr/>
        </p:nvSpPr>
        <p:spPr>
          <a:xfrm>
            <a:off x="0" y="562722"/>
            <a:ext cx="5648324" cy="430887"/>
          </a:xfrm>
          <a:prstGeom prst="rect">
            <a:avLst/>
          </a:prstGeom>
          <a:noFill/>
        </p:spPr>
        <p:txBody>
          <a:bodyPr wrap="square" rtlCol="0">
            <a:spAutoFit/>
          </a:bodyPr>
          <a:lstStyle/>
          <a:p>
            <a:r>
              <a:rPr lang="en-US" sz="1100" dirty="0">
                <a:ln w="0"/>
                <a:solidFill>
                  <a:schemeClr val="accent1"/>
                </a:solidFill>
                <a:effectLst>
                  <a:outerShdw blurRad="38100" dist="25400" dir="5400000" algn="ctr" rotWithShape="0">
                    <a:srgbClr val="6E747A">
                      <a:alpha val="43000"/>
                    </a:srgbClr>
                  </a:outerShdw>
                </a:effectLst>
                <a:latin typeface="Open Sans"/>
              </a:rPr>
              <a:t>Effective charge from lattice QCD</a:t>
            </a:r>
            <a:r>
              <a:rPr lang="en-US" sz="1100" i="1" dirty="0">
                <a:ln w="0"/>
                <a:solidFill>
                  <a:schemeClr val="accent1"/>
                </a:solidFill>
                <a:effectLst>
                  <a:outerShdw blurRad="38100" dist="25400" dir="5400000" algn="ctr" rotWithShape="0">
                    <a:srgbClr val="6E747A">
                      <a:alpha val="43000"/>
                    </a:srgbClr>
                  </a:outerShdw>
                </a:effectLst>
                <a:latin typeface="Open Sans"/>
              </a:rPr>
              <a:t>, Zhu-Fang Cui, </a:t>
            </a:r>
            <a:r>
              <a:rPr lang="en-US" sz="1100" i="1" dirty="0" err="1">
                <a:ln w="0"/>
                <a:solidFill>
                  <a:schemeClr val="accent1"/>
                </a:solidFill>
                <a:effectLst>
                  <a:outerShdw blurRad="38100" dist="25400" dir="5400000" algn="ctr" rotWithShape="0">
                    <a:srgbClr val="6E747A">
                      <a:alpha val="43000"/>
                    </a:srgbClr>
                  </a:outerShdw>
                </a:effectLst>
                <a:latin typeface="Open Sans"/>
              </a:rPr>
              <a:t>Jin</a:t>
            </a:r>
            <a:r>
              <a:rPr lang="en-US" sz="1100" i="1" dirty="0">
                <a:ln w="0"/>
                <a:solidFill>
                  <a:schemeClr val="accent1"/>
                </a:solidFill>
                <a:effectLst>
                  <a:outerShdw blurRad="38100" dist="25400" dir="5400000" algn="ctr" rotWithShape="0">
                    <a:srgbClr val="6E747A">
                      <a:alpha val="43000"/>
                    </a:srgbClr>
                  </a:outerShdw>
                </a:effectLst>
                <a:latin typeface="Open Sans"/>
              </a:rPr>
              <a:t>-Li Zhang et al., </a:t>
            </a:r>
          </a:p>
          <a:p>
            <a:r>
              <a:rPr lang="en-US" sz="1100" i="1" dirty="0">
                <a:ln w="0"/>
                <a:solidFill>
                  <a:schemeClr val="accent1"/>
                </a:solidFill>
                <a:effectLst>
                  <a:outerShdw blurRad="38100" dist="25400" dir="5400000" algn="ctr" rotWithShape="0">
                    <a:srgbClr val="6E747A">
                      <a:alpha val="43000"/>
                    </a:srgbClr>
                  </a:outerShdw>
                </a:effectLst>
                <a:latin typeface="Open Sans"/>
              </a:rPr>
              <a:t>NJU-INP 014/19, </a:t>
            </a:r>
            <a:r>
              <a:rPr lang="en-US" sz="1100" i="1" u="none" strike="noStrike" dirty="0">
                <a:ln w="0"/>
                <a:solidFill>
                  <a:schemeClr val="accent1"/>
                </a:solidFill>
                <a:effectLst>
                  <a:outerShdw blurRad="38100" dist="25400" dir="5400000" algn="ctr" rotWithShape="0">
                    <a:srgbClr val="6E747A">
                      <a:alpha val="43000"/>
                    </a:srgbClr>
                  </a:outerShdw>
                </a:effectLst>
                <a:latin typeface="Open Sans"/>
                <a:hlinkClick r:id="rId7"/>
              </a:rPr>
              <a:t>arXiv:1912.08232 [hep-</a:t>
            </a:r>
            <a:r>
              <a:rPr lang="en-US" sz="1100" i="1" u="none" strike="noStrike" dirty="0" err="1">
                <a:ln w="0"/>
                <a:solidFill>
                  <a:schemeClr val="accent1"/>
                </a:solidFill>
                <a:effectLst>
                  <a:outerShdw blurRad="38100" dist="25400" dir="5400000" algn="ctr" rotWithShape="0">
                    <a:srgbClr val="6E747A">
                      <a:alpha val="43000"/>
                    </a:srgbClr>
                  </a:outerShdw>
                </a:effectLst>
                <a:latin typeface="Open Sans"/>
                <a:hlinkClick r:id="rId7"/>
              </a:rPr>
              <a:t>ph</a:t>
            </a:r>
            <a:r>
              <a:rPr lang="en-US" sz="1100" i="1" u="none" strike="noStrike" dirty="0">
                <a:ln w="0"/>
                <a:solidFill>
                  <a:schemeClr val="accent1"/>
                </a:solidFill>
                <a:effectLst>
                  <a:outerShdw blurRad="38100" dist="25400" dir="5400000" algn="ctr" rotWithShape="0">
                    <a:srgbClr val="6E747A">
                      <a:alpha val="43000"/>
                    </a:srgbClr>
                  </a:outerShdw>
                </a:effectLst>
                <a:latin typeface="Open Sans"/>
                <a:hlinkClick r:id="rId7"/>
              </a:rPr>
              <a:t>]</a:t>
            </a:r>
            <a:r>
              <a:rPr lang="en-US" sz="1100" i="1" dirty="0">
                <a:ln w="0"/>
                <a:solidFill>
                  <a:schemeClr val="accent1"/>
                </a:solidFill>
                <a:effectLst>
                  <a:outerShdw blurRad="38100" dist="25400" dir="5400000" algn="ctr" rotWithShape="0">
                    <a:srgbClr val="6E747A">
                      <a:alpha val="43000"/>
                    </a:srgbClr>
                  </a:outerShdw>
                </a:effectLst>
                <a:latin typeface="Open Sans"/>
              </a:rPr>
              <a:t>, </a:t>
            </a:r>
            <a:r>
              <a:rPr lang="en-US" sz="1100" i="1" u="none" strike="noStrike" dirty="0">
                <a:ln w="0"/>
                <a:solidFill>
                  <a:schemeClr val="accent1"/>
                </a:solidFill>
                <a:effectLst>
                  <a:outerShdw blurRad="38100" dist="25400" dir="5400000" algn="ctr" rotWithShape="0">
                    <a:srgbClr val="6E747A">
                      <a:alpha val="43000"/>
                    </a:srgbClr>
                  </a:outerShdw>
                </a:effectLst>
                <a:latin typeface="Open Sans"/>
                <a:hlinkClick r:id="rId8"/>
              </a:rPr>
              <a:t>Chin. Phys. C 44 (2020) 083102/1-10</a:t>
            </a:r>
            <a:endParaRPr lang="en-US" sz="1100" i="1" dirty="0">
              <a:ln w="0"/>
              <a:solidFill>
                <a:schemeClr val="accent1"/>
              </a:solidFill>
              <a:effectLst>
                <a:outerShdw blurRad="38100" dist="25400" dir="5400000" algn="ctr" rotWithShape="0">
                  <a:srgbClr val="6E747A">
                    <a:alpha val="43000"/>
                  </a:srgbClr>
                </a:outerShdw>
              </a:effectLst>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0377304-6237-423A-97E5-C366A65E4AD3}"/>
                  </a:ext>
                </a:extLst>
              </p:cNvPr>
              <p:cNvSpPr txBox="1"/>
              <p:nvPr/>
            </p:nvSpPr>
            <p:spPr>
              <a:xfrm>
                <a:off x="0" y="957590"/>
                <a:ext cx="1553803" cy="261610"/>
              </a:xfrm>
              <a:prstGeom prst="rect">
                <a:avLst/>
              </a:prstGeom>
              <a:noFill/>
            </p:spPr>
            <p:txBody>
              <a:bodyPr wrap="square" rtlCol="0">
                <a:spAutoFit/>
              </a:bodyPr>
              <a:lstStyle/>
              <a:p>
                <a14:m>
                  <m:oMath xmlns:m="http://schemas.openxmlformats.org/officeDocument/2006/math">
                    <m:r>
                      <a:rPr lang="en-AU" sz="1100" b="1" i="1" smtClean="0">
                        <a:latin typeface="Cambria Math" panose="02040503050406030204" pitchFamily="18" charset="0"/>
                      </a:rPr>
                      <m:t>𝟐𝟔𝟒𝟗</m:t>
                    </m:r>
                  </m:oMath>
                </a14:m>
                <a:r>
                  <a:rPr lang="en-GB" sz="1100" b="1" dirty="0"/>
                  <a:t> total downloads</a:t>
                </a:r>
                <a:endParaRPr lang="en-US" sz="1100" b="1" dirty="0"/>
              </a:p>
            </p:txBody>
          </p:sp>
        </mc:Choice>
        <mc:Fallback xmlns="">
          <p:sp>
            <p:nvSpPr>
              <p:cNvPr id="15" name="TextBox 14">
                <a:extLst>
                  <a:ext uri="{FF2B5EF4-FFF2-40B4-BE49-F238E27FC236}">
                    <a16:creationId xmlns:a16="http://schemas.microsoft.com/office/drawing/2014/main" id="{90377304-6237-423A-97E5-C366A65E4AD3}"/>
                  </a:ext>
                </a:extLst>
              </p:cNvPr>
              <p:cNvSpPr txBox="1">
                <a:spLocks noRot="1" noChangeAspect="1" noMove="1" noResize="1" noEditPoints="1" noAdjustHandles="1" noChangeArrowheads="1" noChangeShapeType="1" noTextEdit="1"/>
              </p:cNvSpPr>
              <p:nvPr/>
            </p:nvSpPr>
            <p:spPr>
              <a:xfrm>
                <a:off x="0" y="957590"/>
                <a:ext cx="1553803" cy="261610"/>
              </a:xfrm>
              <a:prstGeom prst="rect">
                <a:avLst/>
              </a:prstGeom>
              <a:blipFill>
                <a:blip r:embed="rId9"/>
                <a:stretch>
                  <a:fillRect b="-16279"/>
                </a:stretch>
              </a:blipFill>
            </p:spPr>
            <p:txBody>
              <a:bodyPr/>
              <a:lstStyle/>
              <a:p>
                <a:r>
                  <a:rPr lang="en-AU">
                    <a:noFill/>
                  </a:rPr>
                  <a:t> </a:t>
                </a:r>
              </a:p>
            </p:txBody>
          </p:sp>
        </mc:Fallback>
      </mc:AlternateContent>
    </p:spTree>
    <p:extLst>
      <p:ext uri="{BB962C8B-B14F-4D97-AF65-F5344CB8AC3E}">
        <p14:creationId xmlns:p14="http://schemas.microsoft.com/office/powerpoint/2010/main" val="303441708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circle(in)">
                                      <p:cBhvr>
                                        <p:cTn id="10" dur="20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1E0ED-119B-DF1E-76EB-BAFBCE995E0D}"/>
              </a:ext>
            </a:extLst>
          </p:cNvPr>
          <p:cNvSpPr>
            <a:spLocks noGrp="1"/>
          </p:cNvSpPr>
          <p:nvPr>
            <p:ph type="title"/>
          </p:nvPr>
        </p:nvSpPr>
        <p:spPr/>
        <p:txBody>
          <a:bodyPr/>
          <a:lstStyle/>
          <a:p>
            <a:r>
              <a:rPr lang="en-AU" sz="2800" b="0" i="1" dirty="0">
                <a:ln w="0"/>
                <a:solidFill>
                  <a:schemeClr val="accent1"/>
                </a:solidFill>
                <a:effectLst>
                  <a:outerShdw blurRad="38100" dist="25400" dir="5400000" algn="ctr" rotWithShape="0">
                    <a:srgbClr val="6E747A">
                      <a:alpha val="43000"/>
                    </a:srgbClr>
                  </a:outerShdw>
                </a:effectLst>
              </a:rPr>
              <a:t>Process-independent Effective Charge</a:t>
            </a:r>
            <a:endParaRPr lang="en-AU" dirty="0"/>
          </a:p>
        </p:txBody>
      </p:sp>
      <p:sp>
        <p:nvSpPr>
          <p:cNvPr id="3" name="Content Placeholder 2">
            <a:extLst>
              <a:ext uri="{FF2B5EF4-FFF2-40B4-BE49-F238E27FC236}">
                <a16:creationId xmlns:a16="http://schemas.microsoft.com/office/drawing/2014/main" id="{A32AA2FB-89F3-6313-DD95-8CBCBC482112}"/>
              </a:ext>
            </a:extLst>
          </p:cNvPr>
          <p:cNvSpPr>
            <a:spLocks noGrp="1"/>
          </p:cNvSpPr>
          <p:nvPr>
            <p:ph idx="1"/>
          </p:nvPr>
        </p:nvSpPr>
        <p:spPr>
          <a:xfrm>
            <a:off x="432308" y="1568580"/>
            <a:ext cx="3149092" cy="3003420"/>
          </a:xfrm>
        </p:spPr>
        <p:txBody>
          <a:bodyPr/>
          <a:lstStyle/>
          <a:p>
            <a:r>
              <a:rPr lang="en-AU" dirty="0"/>
              <a:t>Most-read article in the May issue of </a:t>
            </a:r>
            <a:r>
              <a:rPr lang="en-AU" dirty="0" err="1"/>
              <a:t>SciAm</a:t>
            </a:r>
            <a:endParaRPr lang="en-AU" dirty="0"/>
          </a:p>
          <a:p>
            <a:r>
              <a:rPr lang="en-AU" dirty="0"/>
              <a:t>Translated into Chinese, French, German, Italian</a:t>
            </a:r>
          </a:p>
          <a:p>
            <a:r>
              <a:rPr lang="en-AU" dirty="0"/>
              <a:t>Cover story on Chinese and German editions</a:t>
            </a:r>
          </a:p>
        </p:txBody>
      </p:sp>
      <p:sp>
        <p:nvSpPr>
          <p:cNvPr id="4" name="Date Placeholder 3">
            <a:extLst>
              <a:ext uri="{FF2B5EF4-FFF2-40B4-BE49-F238E27FC236}">
                <a16:creationId xmlns:a16="http://schemas.microsoft.com/office/drawing/2014/main" id="{DB467621-41D8-2206-C9CE-AD7F4F79F8DE}"/>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939F674C-43D6-2BBD-7089-B5064DCD6CBF}"/>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4650D8E3-4C7B-E590-C0C0-9AB5648E908F}"/>
              </a:ext>
            </a:extLst>
          </p:cNvPr>
          <p:cNvSpPr>
            <a:spLocks noGrp="1"/>
          </p:cNvSpPr>
          <p:nvPr>
            <p:ph type="sldNum" sz="quarter" idx="12"/>
          </p:nvPr>
        </p:nvSpPr>
        <p:spPr/>
        <p:txBody>
          <a:bodyPr/>
          <a:lstStyle/>
          <a:p>
            <a:fld id="{87034D8C-3CB4-402A-BC46-2AB14C0FE90A}" type="slidenum">
              <a:rPr lang="en-US" smtClean="0"/>
              <a:pPr/>
              <a:t>72</a:t>
            </a:fld>
            <a:endParaRPr lang="en-US"/>
          </a:p>
        </p:txBody>
      </p:sp>
      <p:pic>
        <p:nvPicPr>
          <p:cNvPr id="7" name="Picture 6" descr="A close-up of a book cover&#10;&#10;Description automatically generated">
            <a:extLst>
              <a:ext uri="{FF2B5EF4-FFF2-40B4-BE49-F238E27FC236}">
                <a16:creationId xmlns:a16="http://schemas.microsoft.com/office/drawing/2014/main" id="{8FB451FD-2F23-A4DB-A221-5548EB0E33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0594" y="1227241"/>
            <a:ext cx="5324192" cy="3434604"/>
          </a:xfrm>
          <a:prstGeom prst="rect">
            <a:avLst/>
          </a:prstGeom>
        </p:spPr>
      </p:pic>
      <p:sp>
        <p:nvSpPr>
          <p:cNvPr id="8" name="TextBox 7">
            <a:extLst>
              <a:ext uri="{FF2B5EF4-FFF2-40B4-BE49-F238E27FC236}">
                <a16:creationId xmlns:a16="http://schemas.microsoft.com/office/drawing/2014/main" id="{7C49F4AF-B5F9-3A28-E6DD-E4FFAFDA8ECF}"/>
              </a:ext>
            </a:extLst>
          </p:cNvPr>
          <p:cNvSpPr txBox="1"/>
          <p:nvPr/>
        </p:nvSpPr>
        <p:spPr>
          <a:xfrm>
            <a:off x="6698974" y="1232003"/>
            <a:ext cx="1113318" cy="369332"/>
          </a:xfrm>
          <a:prstGeom prst="rect">
            <a:avLst/>
          </a:prstGeom>
          <a:solidFill>
            <a:schemeClr val="bg1"/>
          </a:solidFill>
        </p:spPr>
        <p:txBody>
          <a:bodyPr wrap="none" rtlCol="0">
            <a:spAutoFit/>
          </a:bodyPr>
          <a:lstStyle/>
          <a:p>
            <a:r>
              <a:rPr lang="en-AU" dirty="0"/>
              <a:t>May 2024</a:t>
            </a:r>
          </a:p>
        </p:txBody>
      </p:sp>
      <p:pic>
        <p:nvPicPr>
          <p:cNvPr id="9" name="Picture 8" descr="A black text on a white background&#10;&#10;Description automatically generated">
            <a:extLst>
              <a:ext uri="{FF2B5EF4-FFF2-40B4-BE49-F238E27FC236}">
                <a16:creationId xmlns:a16="http://schemas.microsoft.com/office/drawing/2014/main" id="{7C00C43A-69C3-DD28-F0CB-7B09235B77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1964" y="304800"/>
            <a:ext cx="2567940" cy="914400"/>
          </a:xfrm>
          <a:prstGeom prst="rect">
            <a:avLst/>
          </a:prstGeom>
        </p:spPr>
      </p:pic>
      <p:pic>
        <p:nvPicPr>
          <p:cNvPr id="10" name="Picture 9">
            <a:extLst>
              <a:ext uri="{FF2B5EF4-FFF2-40B4-BE49-F238E27FC236}">
                <a16:creationId xmlns:a16="http://schemas.microsoft.com/office/drawing/2014/main" id="{F99F54E2-D0A5-6E3A-E7B1-350114916E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5852" y="3432141"/>
            <a:ext cx="2280575" cy="3100740"/>
          </a:xfrm>
          <a:prstGeom prst="rect">
            <a:avLst/>
          </a:prstGeom>
        </p:spPr>
      </p:pic>
      <p:pic>
        <p:nvPicPr>
          <p:cNvPr id="11" name="Picture 10" descr="A magazine cover with a picture of planets&#10;&#10;Description automatically generated">
            <a:extLst>
              <a:ext uri="{FF2B5EF4-FFF2-40B4-BE49-F238E27FC236}">
                <a16:creationId xmlns:a16="http://schemas.microsoft.com/office/drawing/2014/main" id="{465C6F4A-0099-1AC2-4506-A4FFEF886D3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90263" y="1564792"/>
            <a:ext cx="2285589" cy="3007208"/>
          </a:xfrm>
          <a:prstGeom prst="rect">
            <a:avLst/>
          </a:prstGeom>
        </p:spPr>
      </p:pic>
      <p:pic>
        <p:nvPicPr>
          <p:cNvPr id="13" name="Picture 12">
            <a:extLst>
              <a:ext uri="{FF2B5EF4-FFF2-40B4-BE49-F238E27FC236}">
                <a16:creationId xmlns:a16="http://schemas.microsoft.com/office/drawing/2014/main" id="{74FB686F-E7C5-79DC-CBC1-84DC03F716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4353" y="4629770"/>
            <a:ext cx="2208613" cy="932830"/>
          </a:xfrm>
          <a:prstGeom prst="rect">
            <a:avLst/>
          </a:prstGeom>
        </p:spPr>
      </p:pic>
      <p:sp>
        <p:nvSpPr>
          <p:cNvPr id="15" name="TextBox 14">
            <a:extLst>
              <a:ext uri="{FF2B5EF4-FFF2-40B4-BE49-F238E27FC236}">
                <a16:creationId xmlns:a16="http://schemas.microsoft.com/office/drawing/2014/main" id="{15E62978-F9DB-D42C-D58A-D5FC0A5A842C}"/>
              </a:ext>
            </a:extLst>
          </p:cNvPr>
          <p:cNvSpPr txBox="1"/>
          <p:nvPr/>
        </p:nvSpPr>
        <p:spPr>
          <a:xfrm>
            <a:off x="8162517" y="4876800"/>
            <a:ext cx="3953283" cy="1754326"/>
          </a:xfrm>
          <a:prstGeom prst="rect">
            <a:avLst/>
          </a:prstGeom>
          <a:noFill/>
        </p:spPr>
        <p:txBody>
          <a:bodyPr wrap="square" rtlCol="0">
            <a:spAutoFit/>
          </a:bodyPr>
          <a:lstStyle/>
          <a:p>
            <a:pPr marL="285750" indent="-285750">
              <a:buFont typeface="Wingdings" panose="05000000000000000000" pitchFamily="2" charset="2"/>
              <a:buChar char="ü"/>
            </a:pPr>
            <a:r>
              <a:rPr lang="en-US" i="1" dirty="0" err="1">
                <a:ln w="0"/>
                <a:solidFill>
                  <a:srgbClr val="C00000"/>
                </a:solidFill>
                <a:effectLst>
                  <a:outerShdw blurRad="38100" dist="25400" dir="5400000" algn="ctr" rotWithShape="0">
                    <a:srgbClr val="6E747A">
                      <a:alpha val="43000"/>
                    </a:srgbClr>
                  </a:outerShdw>
                </a:effectLst>
              </a:rPr>
              <a:t>SciAm</a:t>
            </a:r>
            <a:r>
              <a:rPr lang="en-US" i="1" dirty="0">
                <a:ln w="0"/>
                <a:solidFill>
                  <a:srgbClr val="C00000"/>
                </a:solidFill>
                <a:effectLst>
                  <a:outerShdw blurRad="38100" dist="25400" dir="5400000" algn="ctr" rotWithShape="0">
                    <a:srgbClr val="6E747A">
                      <a:alpha val="43000"/>
                    </a:srgbClr>
                  </a:outerShdw>
                </a:effectLst>
              </a:rPr>
              <a:t> is one of the Top-5 popular science magazines in the world.  </a:t>
            </a:r>
          </a:p>
          <a:p>
            <a:pPr marL="285750" indent="-285750">
              <a:buFont typeface="Wingdings" panose="05000000000000000000" pitchFamily="2" charset="2"/>
              <a:buChar char="ü"/>
            </a:pPr>
            <a:r>
              <a:rPr lang="en-US" i="1" dirty="0">
                <a:ln w="0"/>
                <a:solidFill>
                  <a:srgbClr val="C00000"/>
                </a:solidFill>
                <a:effectLst>
                  <a:outerShdw blurRad="38100" dist="25400" dir="5400000" algn="ctr" rotWithShape="0">
                    <a:srgbClr val="6E747A">
                      <a:alpha val="43000"/>
                    </a:srgbClr>
                  </a:outerShdw>
                </a:effectLst>
              </a:rPr>
              <a:t>International circulation that exceeds 10,000,000 readers per month in subscriptions and millions more via social media etc.</a:t>
            </a:r>
          </a:p>
        </p:txBody>
      </p:sp>
      <p:sp>
        <p:nvSpPr>
          <p:cNvPr id="12" name="TextBox 11">
            <a:extLst>
              <a:ext uri="{FF2B5EF4-FFF2-40B4-BE49-F238E27FC236}">
                <a16:creationId xmlns:a16="http://schemas.microsoft.com/office/drawing/2014/main" id="{11C1EDF3-FC53-EC57-AC81-FFE065AA819F}"/>
              </a:ext>
            </a:extLst>
          </p:cNvPr>
          <p:cNvSpPr txBox="1"/>
          <p:nvPr/>
        </p:nvSpPr>
        <p:spPr>
          <a:xfrm>
            <a:off x="609600" y="753969"/>
            <a:ext cx="6987810" cy="369332"/>
          </a:xfrm>
          <a:prstGeom prst="rect">
            <a:avLst/>
          </a:prstGeom>
          <a:noFill/>
        </p:spPr>
        <p:txBody>
          <a:bodyPr wrap="none" rtlCol="0">
            <a:spAutoFit/>
          </a:bodyPr>
          <a:lstStyle/>
          <a:p>
            <a:r>
              <a:rPr lang="en-AU" dirty="0"/>
              <a:t>https://1drv.ms/b/s%21Apbnb6VLY1RplPRdL0J4Wm-tlzQd-Q?e=hdZxHH</a:t>
            </a:r>
          </a:p>
        </p:txBody>
      </p:sp>
    </p:spTree>
    <p:extLst>
      <p:ext uri="{BB962C8B-B14F-4D97-AF65-F5344CB8AC3E}">
        <p14:creationId xmlns:p14="http://schemas.microsoft.com/office/powerpoint/2010/main" val="1709310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6313" y="4343401"/>
            <a:ext cx="7772400" cy="1362075"/>
          </a:xfrm>
        </p:spPr>
        <p:txBody>
          <a:bodyPr/>
          <a:lstStyle/>
          <a:p>
            <a:pPr algn="ctr"/>
            <a:r>
              <a:rPr lang="en-US" sz="600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eflection blurRad="6350" stA="55000" endA="300" endPos="45500" dir="5400000" sy="-100000" algn="bl" rotWithShape="0"/>
                </a:effectLst>
              </a:rPr>
              <a:t>Dynamical </a:t>
            </a:r>
            <a:r>
              <a:rPr lang="en-US" sz="6000"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eflection blurRad="6350" stA="55000" endA="300" endPos="45500" dir="5400000" sy="-100000" algn="bl" rotWithShape="0"/>
                </a:effectLst>
              </a:rPr>
              <a:t>Chiral</a:t>
            </a:r>
            <a:r>
              <a:rPr lang="en-US" sz="600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eflection blurRad="6350" stA="55000" endA="300" endPos="45500" dir="5400000" sy="-100000" algn="bl" rotWithShape="0"/>
                </a:effectLst>
              </a:rPr>
              <a:t> Symmetry Breaking</a:t>
            </a:r>
            <a:endParaRPr lang="en-US" sz="5400" dirty="0"/>
          </a:p>
        </p:txBody>
      </p:sp>
      <p:sp>
        <p:nvSpPr>
          <p:cNvPr id="3" name="Text Placeholder 2"/>
          <p:cNvSpPr>
            <a:spLocks noGrp="1"/>
          </p:cNvSpPr>
          <p:nvPr>
            <p:ph type="body" idx="1"/>
          </p:nvPr>
        </p:nvSpPr>
        <p:spPr>
          <a:xfrm>
            <a:off x="1524000" y="3681414"/>
            <a:ext cx="4419600" cy="1500187"/>
          </a:xfrm>
        </p:spPr>
        <p:txBody>
          <a:bodyPr/>
          <a:lstStyle/>
          <a:p>
            <a:endParaRPr lang="en-US" dirty="0"/>
          </a:p>
        </p:txBody>
      </p:sp>
      <p:sp>
        <p:nvSpPr>
          <p:cNvPr id="4" name="Date Placeholder 3"/>
          <p:cNvSpPr>
            <a:spLocks noGrp="1"/>
          </p:cNvSpPr>
          <p:nvPr>
            <p:ph type="dt" sz="half" idx="10"/>
          </p:nvPr>
        </p:nvSpPr>
        <p:spPr>
          <a:xfrm>
            <a:off x="7162800" y="6553200"/>
            <a:ext cx="2743200" cy="228600"/>
          </a:xfrm>
        </p:spPr>
        <p:txBody>
          <a:bodyPr/>
          <a:lstStyle/>
          <a:p>
            <a:r>
              <a:rPr lang="en-US"/>
              <a:t>.      NJU Graduate Student - Progress in Physics - Lecture 1                                 (116)</a:t>
            </a:r>
            <a:endParaRPr lang="en-US" dirty="0"/>
          </a:p>
        </p:txBody>
      </p:sp>
      <p:sp>
        <p:nvSpPr>
          <p:cNvPr id="5" name="Footer Placeholder 4"/>
          <p:cNvSpPr>
            <a:spLocks noGrp="1"/>
          </p:cNvSpPr>
          <p:nvPr>
            <p:ph type="ftr" sz="quarter" idx="11"/>
          </p:nvPr>
        </p:nvSpPr>
        <p:spPr/>
        <p:txBody>
          <a:bodyPr/>
          <a:lstStyle/>
          <a:p>
            <a:r>
              <a:rPr lang="en-US">
                <a:solidFill>
                  <a:schemeClr val="accent1">
                    <a:lumMod val="50000"/>
                  </a:schemeClr>
                </a:solidFill>
              </a:rPr>
              <a:t>Craig Roberts: cdroberts@nju.edu.cn  465 .. 25/04/11 ..."Strong Interactions and the Standard Model"</a:t>
            </a:r>
            <a:endParaRPr lang="en-US" i="1" dirty="0"/>
          </a:p>
        </p:txBody>
      </p:sp>
      <p:sp>
        <p:nvSpPr>
          <p:cNvPr id="6" name="Slide Number Placeholder 5"/>
          <p:cNvSpPr>
            <a:spLocks noGrp="1"/>
          </p:cNvSpPr>
          <p:nvPr>
            <p:ph type="sldNum" sz="quarter" idx="12"/>
          </p:nvPr>
        </p:nvSpPr>
        <p:spPr/>
        <p:txBody>
          <a:bodyPr/>
          <a:lstStyle/>
          <a:p>
            <a:fld id="{87034D8C-3CB4-402A-BC46-2AB14C0FE90A}" type="slidenum">
              <a:rPr lang="en-US" smtClean="0"/>
              <a:pPr/>
              <a:t>73</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4362" y="857724"/>
            <a:ext cx="5883438" cy="28415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p:cNvSpPr txBox="1"/>
          <p:nvPr/>
        </p:nvSpPr>
        <p:spPr>
          <a:xfrm>
            <a:off x="3455138" y="4038600"/>
            <a:ext cx="1650262" cy="369332"/>
          </a:xfrm>
          <a:prstGeom prst="rect">
            <a:avLst/>
          </a:prstGeom>
          <a:noFill/>
        </p:spPr>
        <p:txBody>
          <a:bodyPr wrap="square" rtlCol="0">
            <a:spAutoFit/>
          </a:bodyPr>
          <a:lstStyle/>
          <a:p>
            <a:r>
              <a:rPr lang="en-US" dirty="0">
                <a:solidFill>
                  <a:schemeClr val="bg1"/>
                </a:solidFill>
              </a:rPr>
              <a:t>Craig D Roberts</a:t>
            </a:r>
          </a:p>
        </p:txBody>
      </p:sp>
      <p:sp>
        <p:nvSpPr>
          <p:cNvPr id="10" name="TextBox 9"/>
          <p:cNvSpPr txBox="1"/>
          <p:nvPr/>
        </p:nvSpPr>
        <p:spPr>
          <a:xfrm>
            <a:off x="6324600" y="4038600"/>
            <a:ext cx="1650262" cy="369332"/>
          </a:xfrm>
          <a:prstGeom prst="rect">
            <a:avLst/>
          </a:prstGeom>
          <a:noFill/>
        </p:spPr>
        <p:txBody>
          <a:bodyPr wrap="square" rtlCol="0">
            <a:spAutoFit/>
          </a:bodyPr>
          <a:lstStyle/>
          <a:p>
            <a:r>
              <a:rPr lang="en-US" dirty="0">
                <a:solidFill>
                  <a:schemeClr val="bg1"/>
                </a:solidFill>
              </a:rPr>
              <a:t>John D Roberts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0" fill="hold"/>
                                        <p:tgtEl>
                                          <p:spTgt spid="2"/>
                                        </p:tgtEl>
                                        <p:attrNameLst>
                                          <p:attrName>ppt_w</p:attrName>
                                        </p:attrNameLst>
                                      </p:cBhvr>
                                      <p:tavLst>
                                        <p:tav tm="0" fmla="#ppt_w*sin(2.5*pi*$)">
                                          <p:val>
                                            <p:fltVal val="0"/>
                                          </p:val>
                                        </p:tav>
                                        <p:tav tm="100000">
                                          <p:val>
                                            <p:fltVal val="1"/>
                                          </p:val>
                                        </p:tav>
                                      </p:tavLst>
                                    </p:anim>
                                    <p:anim calcmode="lin" valueType="num">
                                      <p:cBhvr>
                                        <p:cTn id="8" dur="5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733926"/>
            <a:ext cx="9144000" cy="1362075"/>
          </a:xfrm>
        </p:spPr>
        <p:txBody>
          <a:bodyPr/>
          <a:lstStyle/>
          <a:p>
            <a:pPr algn="ctr"/>
            <a:r>
              <a:rPr lang="en-US" sz="520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eflection blurRad="6350" stA="55000" endA="300" endPos="45500" dir="5400000" sy="-100000" algn="bl" rotWithShape="0"/>
                </a:effectLst>
              </a:rPr>
              <a:t>Quark Gap (Dyson) Equation</a:t>
            </a:r>
            <a:endParaRPr lang="en-US" sz="5200" dirty="0"/>
          </a:p>
        </p:txBody>
      </p:sp>
      <p:sp>
        <p:nvSpPr>
          <p:cNvPr id="3" name="Text Placeholder 2"/>
          <p:cNvSpPr>
            <a:spLocks noGrp="1"/>
          </p:cNvSpPr>
          <p:nvPr>
            <p:ph type="body" idx="1"/>
          </p:nvPr>
        </p:nvSpPr>
        <p:spPr/>
        <p:txBody>
          <a:bodyPr/>
          <a:lstStyle/>
          <a:p>
            <a:endParaRPr lang="en-US"/>
          </a:p>
        </p:txBody>
      </p:sp>
      <p:sp>
        <p:nvSpPr>
          <p:cNvPr id="4" name="Date Placeholder 3"/>
          <p:cNvSpPr>
            <a:spLocks noGrp="1"/>
          </p:cNvSpPr>
          <p:nvPr>
            <p:ph type="dt" sz="half" idx="10"/>
          </p:nvPr>
        </p:nvSpPr>
        <p:spPr>
          <a:xfrm>
            <a:off x="7010400" y="6400800"/>
            <a:ext cx="3429000" cy="381000"/>
          </a:xfrm>
        </p:spPr>
        <p:txBody>
          <a:bodyPr/>
          <a:lstStyle/>
          <a:p>
            <a:r>
              <a:rPr lang="en-US"/>
              <a:t>.      NJU Graduate Student - Progress in Physics - Lecture 1                                 (116)</a:t>
            </a:r>
            <a:endParaRPr lang="en-US" dirty="0"/>
          </a:p>
        </p:txBody>
      </p:sp>
      <p:sp>
        <p:nvSpPr>
          <p:cNvPr id="5" name="Footer Placeholder 4"/>
          <p:cNvSpPr>
            <a:spLocks noGrp="1"/>
          </p:cNvSpPr>
          <p:nvPr>
            <p:ph type="ftr" sz="quarter" idx="11"/>
          </p:nvPr>
        </p:nvSpPr>
        <p:spPr/>
        <p:txBody>
          <a:bodyPr/>
          <a:lstStyle/>
          <a:p>
            <a:r>
              <a:rPr lang="en-US"/>
              <a:t>Craig Roberts: cdroberts@nju.edu.cn  465 .. 25/04/11 ..."Strong Interactions and the Standard Model"</a:t>
            </a:r>
          </a:p>
        </p:txBody>
      </p:sp>
      <p:sp>
        <p:nvSpPr>
          <p:cNvPr id="6" name="Slide Number Placeholder 5"/>
          <p:cNvSpPr>
            <a:spLocks noGrp="1"/>
          </p:cNvSpPr>
          <p:nvPr>
            <p:ph type="sldNum" sz="quarter" idx="12"/>
          </p:nvPr>
        </p:nvSpPr>
        <p:spPr/>
        <p:txBody>
          <a:bodyPr/>
          <a:lstStyle/>
          <a:p>
            <a:fld id="{87034D8C-3CB4-402A-BC46-2AB14C0FE90A}" type="slidenum">
              <a:rPr lang="en-US" smtClean="0"/>
              <a:pPr/>
              <a:t>74</a:t>
            </a:fld>
            <a:endParaRPr lang="en-US"/>
          </a:p>
        </p:txBody>
      </p:sp>
      <p:pic>
        <p:nvPicPr>
          <p:cNvPr id="7" name="Picture 6" descr="pride-and-prejudice.jpg"/>
          <p:cNvPicPr>
            <a:picLocks noChangeAspect="1"/>
          </p:cNvPicPr>
          <p:nvPr/>
        </p:nvPicPr>
        <p:blipFill>
          <a:blip r:embed="rId2" cstate="print"/>
          <a:stretch>
            <a:fillRect/>
          </a:stretch>
        </p:blipFill>
        <p:spPr>
          <a:xfrm>
            <a:off x="2001604" y="1066800"/>
            <a:ext cx="8132997" cy="3276600"/>
          </a:xfrm>
          <a:prstGeom prst="rect">
            <a:avLst/>
          </a:prstGeom>
        </p:spPr>
      </p:pic>
      <p:pic>
        <p:nvPicPr>
          <p:cNvPr id="8" name="Picture 7" descr="Sp.jpg"/>
          <p:cNvPicPr>
            <a:picLocks noChangeAspect="1"/>
          </p:cNvPicPr>
          <p:nvPr/>
        </p:nvPicPr>
        <p:blipFill>
          <a:blip r:embed="rId3" cstate="print"/>
          <a:stretch>
            <a:fillRect/>
          </a:stretch>
        </p:blipFill>
        <p:spPr>
          <a:xfrm>
            <a:off x="1529282" y="0"/>
            <a:ext cx="3728519" cy="10668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70" decel="100000"/>
                                        <p:tgtEl>
                                          <p:spTgt spid="2"/>
                                        </p:tgtEl>
                                      </p:cBhvr>
                                    </p:animEffect>
                                    <p:animScale>
                                      <p:cBhvr>
                                        <p:cTn id="8" dur="770" decel="100000"/>
                                        <p:tgtEl>
                                          <p:spTgt spid="2"/>
                                        </p:tgtEl>
                                      </p:cBhvr>
                                      <p:from x="10000" y="10000"/>
                                      <p:to x="200000" y="450000"/>
                                    </p:animScale>
                                    <p:animScale>
                                      <p:cBhvr>
                                        <p:cTn id="9" dur="1230" accel="100000" fill="hold">
                                          <p:stCondLst>
                                            <p:cond delay="770"/>
                                          </p:stCondLst>
                                        </p:cTn>
                                        <p:tgtEl>
                                          <p:spTgt spid="2"/>
                                        </p:tgtEl>
                                      </p:cBhvr>
                                      <p:from x="200000" y="450000"/>
                                      <p:to x="100000" y="100000"/>
                                    </p:animScale>
                                    <p:set>
                                      <p:cBhvr>
                                        <p:cTn id="10" dur="770" fill="hold"/>
                                        <p:tgtEl>
                                          <p:spTgt spid="2"/>
                                        </p:tgtEl>
                                        <p:attrNameLst>
                                          <p:attrName>ppt_x</p:attrName>
                                        </p:attrNameLst>
                                      </p:cBhvr>
                                      <p:to>
                                        <p:strVal val="(0.5)"/>
                                      </p:to>
                                    </p:set>
                                    <p:anim from="(0.5)" to="(#ppt_x)" calcmode="lin" valueType="num">
                                      <p:cBhvr>
                                        <p:cTn id="11" dur="1230" accel="100000" fill="hold">
                                          <p:stCondLst>
                                            <p:cond delay="770"/>
                                          </p:stCondLst>
                                        </p:cTn>
                                        <p:tgtEl>
                                          <p:spTgt spid="2"/>
                                        </p:tgtEl>
                                        <p:attrNameLst>
                                          <p:attrName>ppt_x</p:attrName>
                                        </p:attrNameLst>
                                      </p:cBhvr>
                                    </p:anim>
                                    <p:set>
                                      <p:cBhvr>
                                        <p:cTn id="12" dur="770" fill="hold"/>
                                        <p:tgtEl>
                                          <p:spTgt spid="2"/>
                                        </p:tgtEl>
                                        <p:attrNameLst>
                                          <p:attrName>ppt_y</p:attrName>
                                        </p:attrNameLst>
                                      </p:cBhvr>
                                      <p:to>
                                        <p:strVal val="(#ppt_y+0.4)"/>
                                      </p:to>
                                    </p:set>
                                    <p:anim from="(#ppt_y+0.4)" to="(#ppt_y)" calcmode="lin" valueType="num">
                                      <p:cBhvr>
                                        <p:cTn id="13" dur="1230" accel="100000" fill="hold">
                                          <p:stCondLst>
                                            <p:cond delay="770"/>
                                          </p:stCondLst>
                                        </p:cTn>
                                        <p:tgtEl>
                                          <p:spTgt spid="2"/>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905000" y="3886200"/>
            <a:ext cx="3200400" cy="22860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alibri" pitchFamily="34" charset="0"/>
              </a:rPr>
              <a:t>Just one of the terms that are summed in a solution of the simplest, reasonable truncation of QCD’s </a:t>
            </a:r>
          </a:p>
          <a:p>
            <a:pPr fontAlgn="base">
              <a:spcBef>
                <a:spcPct val="0"/>
              </a:spcBef>
              <a:spcAft>
                <a:spcPct val="0"/>
              </a:spcAft>
            </a:pP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Calibri" pitchFamily="34" charset="0"/>
              </a:rPr>
              <a:t>gap equation</a:t>
            </a:r>
          </a:p>
        </p:txBody>
      </p:sp>
      <p:pic>
        <p:nvPicPr>
          <p:cNvPr id="8" name="Picture 7" descr="OneDiagram.jpg"/>
          <p:cNvPicPr>
            <a:picLocks noChangeAspect="1"/>
          </p:cNvPicPr>
          <p:nvPr/>
        </p:nvPicPr>
        <p:blipFill>
          <a:blip r:embed="rId3" cstate="print"/>
          <a:stretch>
            <a:fillRect/>
          </a:stretch>
        </p:blipFill>
        <p:spPr>
          <a:xfrm>
            <a:off x="5519803" y="1752600"/>
            <a:ext cx="6214997" cy="477573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2" name="Title 1"/>
          <p:cNvSpPr>
            <a:spLocks noGrp="1"/>
          </p:cNvSpPr>
          <p:nvPr>
            <p:ph type="title"/>
          </p:nvPr>
        </p:nvSpPr>
        <p:spPr/>
        <p:txBody>
          <a:bodyPr/>
          <a:lstStyle/>
          <a:p>
            <a:pPr algn="r"/>
            <a:r>
              <a:rPr lang="en-US" sz="3600" dirty="0"/>
              <a:t>Where does the </a:t>
            </a:r>
            <a:br>
              <a:rPr lang="en-US" sz="3600" dirty="0"/>
            </a:br>
            <a:r>
              <a:rPr lang="en-US" sz="3600" dirty="0"/>
              <a:t>mass come from? </a:t>
            </a:r>
          </a:p>
        </p:txBody>
      </p:sp>
      <p:sp>
        <p:nvSpPr>
          <p:cNvPr id="3" name="Content Placeholder 2"/>
          <p:cNvSpPr>
            <a:spLocks noGrp="1"/>
          </p:cNvSpPr>
          <p:nvPr>
            <p:ph idx="1"/>
          </p:nvPr>
        </p:nvSpPr>
        <p:spPr>
          <a:xfrm>
            <a:off x="685800" y="1295401"/>
            <a:ext cx="8229600" cy="4525963"/>
          </a:xfrm>
        </p:spPr>
        <p:txBody>
          <a:bodyPr/>
          <a:lstStyle/>
          <a:p>
            <a:r>
              <a:rPr lang="en-US" sz="2800" dirty="0"/>
              <a:t>Deceptively simply picture</a:t>
            </a:r>
          </a:p>
          <a:p>
            <a:r>
              <a:rPr lang="en-US" dirty="0"/>
              <a:t>Corresponds to the sum of a countable infinity of diagrams.</a:t>
            </a:r>
          </a:p>
          <a:p>
            <a:pPr>
              <a:buNone/>
            </a:pPr>
            <a:r>
              <a:rPr lang="en-US" dirty="0"/>
              <a:t>	NB. QED has 12,672 </a:t>
            </a:r>
            <a:r>
              <a:rPr lang="el-GR" dirty="0"/>
              <a:t>α</a:t>
            </a:r>
            <a:r>
              <a:rPr lang="en-US" baseline="30000" dirty="0"/>
              <a:t>5 </a:t>
            </a:r>
            <a:r>
              <a:rPr lang="en-US" dirty="0"/>
              <a:t>diagrams</a:t>
            </a:r>
            <a:endParaRPr lang="en-US" baseline="30000" dirty="0"/>
          </a:p>
          <a:p>
            <a:r>
              <a:rPr lang="en-US" dirty="0"/>
              <a:t>Impossible to compute this in perturbation theory.  </a:t>
            </a:r>
          </a:p>
          <a:p>
            <a:pPr>
              <a:spcBef>
                <a:spcPts val="0"/>
              </a:spcBef>
              <a:buNone/>
            </a:pPr>
            <a:r>
              <a:rPr lang="en-US" dirty="0"/>
              <a:t>	The standard algebraic manipulation </a:t>
            </a:r>
          </a:p>
          <a:p>
            <a:pPr>
              <a:spcBef>
                <a:spcPts val="0"/>
              </a:spcBef>
              <a:buNone/>
            </a:pPr>
            <a:r>
              <a:rPr lang="en-US" dirty="0"/>
              <a:t>	tools are just inadequate</a:t>
            </a:r>
          </a:p>
        </p:txBody>
      </p:sp>
      <p:sp>
        <p:nvSpPr>
          <p:cNvPr id="4" name="Date Placeholder 3"/>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p:cNvSpPr>
            <a:spLocks noGrp="1"/>
          </p:cNvSpPr>
          <p:nvPr>
            <p:ph type="ftr" sz="quarter" idx="11"/>
          </p:nvPr>
        </p:nvSpPr>
        <p:spPr/>
        <p:txBody>
          <a:bodyPr/>
          <a:lstStyle/>
          <a:p>
            <a:r>
              <a:rPr lang="en-US" i="0"/>
              <a:t>Craig Roberts: cdroberts@nju.edu.cn  465 .. 25/04/11 ..."Strong Interactions and the Standard Model"</a:t>
            </a:r>
            <a:endParaRPr lang="en-US" dirty="0"/>
          </a:p>
        </p:txBody>
      </p:sp>
      <p:sp>
        <p:nvSpPr>
          <p:cNvPr id="6" name="Slide Number Placeholder 5"/>
          <p:cNvSpPr>
            <a:spLocks noGrp="1"/>
          </p:cNvSpPr>
          <p:nvPr>
            <p:ph type="sldNum" sz="quarter" idx="12"/>
          </p:nvPr>
        </p:nvSpPr>
        <p:spPr/>
        <p:txBody>
          <a:bodyPr/>
          <a:lstStyle/>
          <a:p>
            <a:fld id="{87034D8C-3CB4-402A-BC46-2AB14C0FE90A}" type="slidenum">
              <a:rPr lang="en-US" smtClean="0"/>
              <a:pPr/>
              <a:t>75</a:t>
            </a:fld>
            <a:endParaRPr lang="en-US"/>
          </a:p>
        </p:txBody>
      </p:sp>
      <p:pic>
        <p:nvPicPr>
          <p:cNvPr id="7" name="Picture 6" descr="pride-and-prejudice.jpg"/>
          <p:cNvPicPr>
            <a:picLocks noChangeAspect="1"/>
          </p:cNvPicPr>
          <p:nvPr/>
        </p:nvPicPr>
        <p:blipFill>
          <a:blip r:embed="rId4" cstate="print"/>
          <a:stretch>
            <a:fillRect/>
          </a:stretch>
        </p:blipFill>
        <p:spPr>
          <a:xfrm>
            <a:off x="0" y="0"/>
            <a:ext cx="3404510" cy="1371600"/>
          </a:xfrm>
          <a:prstGeom prst="rect">
            <a:avLst/>
          </a:prstGeom>
        </p:spPr>
      </p:pic>
      <p:sp>
        <p:nvSpPr>
          <p:cNvPr id="10" name="Rectangle 9"/>
          <p:cNvSpPr/>
          <p:nvPr/>
        </p:nvSpPr>
        <p:spPr bwMode="auto">
          <a:xfrm>
            <a:off x="7543800" y="3048000"/>
            <a:ext cx="914400" cy="4572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el-GR" sz="2400" dirty="0">
                <a:solidFill>
                  <a:srgbClr val="FF0000"/>
                </a:solidFill>
                <a:latin typeface="Calibri" pitchFamily="34" charset="0"/>
              </a:rPr>
              <a:t>α</a:t>
            </a:r>
            <a:r>
              <a:rPr lang="en-US" sz="2400" baseline="-25000" dirty="0">
                <a:solidFill>
                  <a:srgbClr val="FF0000"/>
                </a:solidFill>
                <a:latin typeface="Calibri" pitchFamily="34" charset="0"/>
              </a:rPr>
              <a:t>S</a:t>
            </a:r>
            <a:r>
              <a:rPr lang="en-US" sz="2400" baseline="30000" dirty="0">
                <a:solidFill>
                  <a:srgbClr val="FF0000"/>
                </a:solidFill>
                <a:latin typeface="Calibri" pitchFamily="34" charset="0"/>
              </a:rPr>
              <a:t>23</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0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childTnLst>
                                </p:cTn>
                              </p:par>
                              <p:par>
                                <p:cTn id="19" presetID="5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770" decel="100000"/>
                                        <p:tgtEl>
                                          <p:spTgt spid="9"/>
                                        </p:tgtEl>
                                      </p:cBhvr>
                                    </p:animEffect>
                                    <p:animScale>
                                      <p:cBhvr>
                                        <p:cTn id="22" dur="770" decel="100000"/>
                                        <p:tgtEl>
                                          <p:spTgt spid="9"/>
                                        </p:tgtEl>
                                      </p:cBhvr>
                                      <p:from x="10000" y="10000"/>
                                      <p:to x="200000" y="450000"/>
                                    </p:animScale>
                                    <p:animScale>
                                      <p:cBhvr>
                                        <p:cTn id="23" dur="1230" accel="100000" fill="hold">
                                          <p:stCondLst>
                                            <p:cond delay="770"/>
                                          </p:stCondLst>
                                        </p:cTn>
                                        <p:tgtEl>
                                          <p:spTgt spid="9"/>
                                        </p:tgtEl>
                                      </p:cBhvr>
                                      <p:from x="200000" y="450000"/>
                                      <p:to x="100000" y="100000"/>
                                    </p:animScale>
                                    <p:set>
                                      <p:cBhvr>
                                        <p:cTn id="24" dur="770" fill="hold"/>
                                        <p:tgtEl>
                                          <p:spTgt spid="9"/>
                                        </p:tgtEl>
                                        <p:attrNameLst>
                                          <p:attrName>ppt_x</p:attrName>
                                        </p:attrNameLst>
                                      </p:cBhvr>
                                      <p:to>
                                        <p:strVal val="(0.5)"/>
                                      </p:to>
                                    </p:set>
                                    <p:anim from="(0.5)" to="(#ppt_x)" calcmode="lin" valueType="num">
                                      <p:cBhvr>
                                        <p:cTn id="25" dur="1230" accel="100000" fill="hold">
                                          <p:stCondLst>
                                            <p:cond delay="770"/>
                                          </p:stCondLst>
                                        </p:cTn>
                                        <p:tgtEl>
                                          <p:spTgt spid="9"/>
                                        </p:tgtEl>
                                        <p:attrNameLst>
                                          <p:attrName>ppt_x</p:attrName>
                                        </p:attrNameLst>
                                      </p:cBhvr>
                                    </p:anim>
                                    <p:set>
                                      <p:cBhvr>
                                        <p:cTn id="26" dur="770" fill="hold"/>
                                        <p:tgtEl>
                                          <p:spTgt spid="9"/>
                                        </p:tgtEl>
                                        <p:attrNameLst>
                                          <p:attrName>ppt_y</p:attrName>
                                        </p:attrNameLst>
                                      </p:cBhvr>
                                      <p:to>
                                        <p:strVal val="(#ppt_y+0.4)"/>
                                      </p:to>
                                    </p:set>
                                    <p:anim from="(#ppt_y+0.4)" to="(#ppt_y)" calcmode="lin" valueType="num">
                                      <p:cBhvr>
                                        <p:cTn id="27" dur="1230" accel="100000" fill="hold">
                                          <p:stCondLst>
                                            <p:cond delay="770"/>
                                          </p:stCondLst>
                                        </p:cTn>
                                        <p:tgtEl>
                                          <p:spTgt spid="9"/>
                                        </p:tgtEl>
                                        <p:attrNameLst>
                                          <p:attrName>ppt_y</p:attrName>
                                        </p:attrNameLst>
                                      </p:cBhvr>
                                    </p:anim>
                                  </p:childTnLst>
                                </p:cTn>
                              </p:par>
                            </p:childTnLst>
                          </p:cTn>
                        </p:par>
                      </p:childTnLst>
                    </p:cTn>
                  </p:par>
                  <p:par>
                    <p:cTn id="28" fill="hold">
                      <p:stCondLst>
                        <p:cond delay="indefinite"/>
                      </p:stCondLst>
                      <p:childTnLst>
                        <p:par>
                          <p:cTn id="29" fill="hold">
                            <p:stCondLst>
                              <p:cond delay="0"/>
                            </p:stCondLst>
                            <p:childTnLst>
                              <p:par>
                                <p:cTn id="30" presetID="53" presetClass="entr" presetSubtype="0"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 calcmode="lin" valueType="num">
                                      <p:cBhvr>
                                        <p:cTn id="32"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3" dur="10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4" dur="1000"/>
                                        <p:tgtEl>
                                          <p:spTgt spid="3">
                                            <p:txEl>
                                              <p:pRg st="3" end="3"/>
                                            </p:txEl>
                                          </p:spTgt>
                                        </p:tgtEl>
                                      </p:cBhvr>
                                    </p:animEffect>
                                  </p:childTnLst>
                                </p:cTn>
                              </p:par>
                              <p:par>
                                <p:cTn id="35" presetID="53" presetClass="entr" presetSubtype="0" fill="hold"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p:cTn id="37"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8" dur="10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9" dur="1000"/>
                                        <p:tgtEl>
                                          <p:spTgt spid="3">
                                            <p:txEl>
                                              <p:pRg st="4" end="4"/>
                                            </p:txEl>
                                          </p:spTgt>
                                        </p:tgtEl>
                                      </p:cBhvr>
                                    </p:animEffect>
                                  </p:childTnLst>
                                </p:cTn>
                              </p:par>
                              <p:par>
                                <p:cTn id="40" presetID="53" presetClass="entr" presetSubtype="0" fill="hold" nodeType="with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3" dur="10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4"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JLgapEBosen.gif"/>
          <p:cNvPicPr>
            <a:picLocks noChangeAspect="1"/>
          </p:cNvPicPr>
          <p:nvPr/>
        </p:nvPicPr>
        <p:blipFill>
          <a:blip r:embed="rId2" cstate="print"/>
          <a:stretch>
            <a:fillRect/>
          </a:stretch>
        </p:blipFill>
        <p:spPr>
          <a:xfrm>
            <a:off x="3048000" y="5295988"/>
            <a:ext cx="7239000" cy="1104813"/>
          </a:xfrm>
          <a:prstGeom prst="rect">
            <a:avLst/>
          </a:prstGeom>
        </p:spPr>
      </p:pic>
      <p:sp>
        <p:nvSpPr>
          <p:cNvPr id="2" name="Title 1"/>
          <p:cNvSpPr>
            <a:spLocks noGrp="1"/>
          </p:cNvSpPr>
          <p:nvPr>
            <p:ph type="title"/>
          </p:nvPr>
        </p:nvSpPr>
        <p:spPr/>
        <p:txBody>
          <a:bodyPr/>
          <a:lstStyle/>
          <a:p>
            <a:pPr algn="r"/>
            <a:r>
              <a:rPr lang="en-US" sz="3600" dirty="0"/>
              <a:t>DCSB à la </a:t>
            </a:r>
            <a:r>
              <a:rPr lang="en-US" sz="3600" dirty="0" err="1"/>
              <a:t>Nambu</a:t>
            </a:r>
            <a:endParaRPr lang="en-US" sz="3600" dirty="0"/>
          </a:p>
        </p:txBody>
      </p:sp>
      <p:sp>
        <p:nvSpPr>
          <p:cNvPr id="3" name="Content Placeholder 2"/>
          <p:cNvSpPr>
            <a:spLocks noGrp="1"/>
          </p:cNvSpPr>
          <p:nvPr>
            <p:ph idx="1"/>
          </p:nvPr>
        </p:nvSpPr>
        <p:spPr>
          <a:xfrm>
            <a:off x="876301" y="990601"/>
            <a:ext cx="10706099" cy="4525963"/>
          </a:xfrm>
        </p:spPr>
        <p:txBody>
          <a:bodyPr/>
          <a:lstStyle/>
          <a:p>
            <a:r>
              <a:rPr lang="en-US" dirty="0"/>
              <a:t>Mathematical form of the gap equation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Contact-interaction gap equation</a:t>
            </a:r>
          </a:p>
        </p:txBody>
      </p:sp>
      <p:sp>
        <p:nvSpPr>
          <p:cNvPr id="4" name="Date Placeholder 3"/>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p:cNvSpPr>
            <a:spLocks noGrp="1"/>
          </p:cNvSpPr>
          <p:nvPr>
            <p:ph type="ftr" sz="quarter" idx="11"/>
          </p:nvPr>
        </p:nvSpPr>
        <p:spPr/>
        <p:txBody>
          <a:bodyPr/>
          <a:lstStyle/>
          <a:p>
            <a:r>
              <a:rPr lang="en-US" i="0"/>
              <a:t>Craig Roberts: cdroberts@nju.edu.cn  465 .. 25/04/11 ..."Strong Interactions and the Standard Model"</a:t>
            </a:r>
            <a:endParaRPr lang="en-US" dirty="0"/>
          </a:p>
        </p:txBody>
      </p:sp>
      <p:sp>
        <p:nvSpPr>
          <p:cNvPr id="6" name="Slide Number Placeholder 5"/>
          <p:cNvSpPr>
            <a:spLocks noGrp="1"/>
          </p:cNvSpPr>
          <p:nvPr>
            <p:ph type="sldNum" sz="quarter" idx="12"/>
          </p:nvPr>
        </p:nvSpPr>
        <p:spPr/>
        <p:txBody>
          <a:bodyPr/>
          <a:lstStyle/>
          <a:p>
            <a:fld id="{87034D8C-3CB4-402A-BC46-2AB14C0FE90A}" type="slidenum">
              <a:rPr lang="en-US" smtClean="0"/>
              <a:pPr/>
              <a:t>76</a:t>
            </a:fld>
            <a:endParaRPr lang="en-US"/>
          </a:p>
        </p:txBody>
      </p:sp>
      <p:pic>
        <p:nvPicPr>
          <p:cNvPr id="7" name="Picture 6" descr="NJLgapBosen.gif"/>
          <p:cNvPicPr>
            <a:picLocks noChangeAspect="1"/>
          </p:cNvPicPr>
          <p:nvPr/>
        </p:nvPicPr>
        <p:blipFill>
          <a:blip r:embed="rId3" cstate="print"/>
          <a:stretch>
            <a:fillRect/>
          </a:stretch>
        </p:blipFill>
        <p:spPr>
          <a:xfrm>
            <a:off x="3124200" y="1447800"/>
            <a:ext cx="7113528" cy="1219200"/>
          </a:xfrm>
          <a:prstGeom prst="rect">
            <a:avLst/>
          </a:prstGeom>
        </p:spPr>
      </p:pic>
      <p:pic>
        <p:nvPicPr>
          <p:cNvPr id="8" name="Picture 7" descr="NJLdefnBosen.gif"/>
          <p:cNvPicPr>
            <a:picLocks noChangeAspect="1"/>
          </p:cNvPicPr>
          <p:nvPr/>
        </p:nvPicPr>
        <p:blipFill>
          <a:blip r:embed="rId4" cstate="print"/>
          <a:stretch>
            <a:fillRect/>
          </a:stretch>
        </p:blipFill>
        <p:spPr>
          <a:xfrm>
            <a:off x="2438400" y="2667000"/>
            <a:ext cx="6019800" cy="2303228"/>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Effect transition="in" filter="fade">
                                      <p:cBhvr>
                                        <p:cTn id="9" dur="10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3">
                                            <p:txEl>
                                              <p:pRg st="10" end="10"/>
                                            </p:txEl>
                                          </p:spTgt>
                                        </p:tgtEl>
                                        <p:attrNameLst>
                                          <p:attrName>style.visibility</p:attrName>
                                        </p:attrNameLst>
                                      </p:cBhvr>
                                      <p:to>
                                        <p:strVal val="visible"/>
                                      </p:to>
                                    </p:set>
                                    <p:anim calcmode="lin" valueType="num">
                                      <p:cBhvr>
                                        <p:cTn id="14" dur="10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15" dur="1000" fill="hold"/>
                                        <p:tgtEl>
                                          <p:spTgt spid="3">
                                            <p:txEl>
                                              <p:pRg st="10" end="10"/>
                                            </p:txEl>
                                          </p:spTgt>
                                        </p:tgtEl>
                                        <p:attrNameLst>
                                          <p:attrName>ppt_h</p:attrName>
                                        </p:attrNameLst>
                                      </p:cBhvr>
                                      <p:tavLst>
                                        <p:tav tm="0">
                                          <p:val>
                                            <p:fltVal val="0"/>
                                          </p:val>
                                        </p:tav>
                                        <p:tav tm="100000">
                                          <p:val>
                                            <p:strVal val="#ppt_h"/>
                                          </p:val>
                                        </p:tav>
                                      </p:tavLst>
                                    </p:anim>
                                    <p:animEffect transition="in" filter="fade">
                                      <p:cBhvr>
                                        <p:cTn id="16" dur="1000"/>
                                        <p:tgtEl>
                                          <p:spTgt spid="3">
                                            <p:txEl>
                                              <p:pRg st="10" end="10"/>
                                            </p:txEl>
                                          </p:spTgt>
                                        </p:tgtEl>
                                      </p:cBhvr>
                                    </p:animEffect>
                                  </p:childTnLst>
                                </p:cTn>
                              </p:par>
                              <p:par>
                                <p:cTn id="17" presetID="53"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Effect transition="in" filter="fade">
                                      <p:cBhvr>
                                        <p:cTn id="2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sz="3600" dirty="0"/>
              <a:t>DCSB à la </a:t>
            </a:r>
            <a:r>
              <a:rPr lang="en-US" sz="3600" dirty="0" err="1"/>
              <a:t>Nambu</a:t>
            </a:r>
            <a:endParaRPr lang="en-US" sz="32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990601"/>
                <a:ext cx="10972800" cy="4525963"/>
              </a:xfrm>
            </p:spPr>
            <p:txBody>
              <a:bodyPr/>
              <a:lstStyle/>
              <a:p>
                <a:r>
                  <a:rPr lang="en-US" dirty="0"/>
                  <a:t>Multiply the gap equation by (</a:t>
                </a:r>
                <a:r>
                  <a:rPr lang="en-US" i="1" dirty="0"/>
                  <a:t>-</a:t>
                </a:r>
                <a:r>
                  <a:rPr lang="en-US" i="1" dirty="0" err="1"/>
                  <a:t>i</a:t>
                </a:r>
                <a:r>
                  <a:rPr lang="el-GR" i="1" dirty="0"/>
                  <a:t>γ∙</a:t>
                </a:r>
                <a:r>
                  <a:rPr lang="en-US" i="1" dirty="0"/>
                  <a:t>p</a:t>
                </a:r>
                <a:r>
                  <a:rPr lang="en-US" dirty="0"/>
                  <a:t>); trace over Dirac indices:</a:t>
                </a:r>
              </a:p>
              <a:p>
                <a:endParaRPr lang="en-US" dirty="0"/>
              </a:p>
              <a:p>
                <a:endParaRPr lang="en-US" dirty="0"/>
              </a:p>
              <a:p>
                <a:pPr lvl="1"/>
                <a:r>
                  <a:rPr lang="en-US" dirty="0"/>
                  <a:t>Angular integral vanishes, therefore  </a:t>
                </a:r>
                <a:r>
                  <a:rPr lang="en-US" i="1" dirty="0"/>
                  <a:t>A(p</a:t>
                </a:r>
                <a:r>
                  <a:rPr lang="en-US" i="1" baseline="30000" dirty="0"/>
                  <a:t>2</a:t>
                </a:r>
                <a:r>
                  <a:rPr lang="en-US" i="1" dirty="0"/>
                  <a:t>) = 1</a:t>
                </a:r>
                <a:r>
                  <a:rPr lang="en-US" dirty="0"/>
                  <a:t>.</a:t>
                </a:r>
              </a:p>
              <a:p>
                <a:pPr lvl="1"/>
                <a:r>
                  <a:rPr lang="en-US" dirty="0"/>
                  <a:t>This owes to the fact that the model is defined by a four-fermion contact-interaction in configuration space, which entails a momentum-independent interaction in momentum space.</a:t>
                </a:r>
              </a:p>
              <a:p>
                <a:r>
                  <a:rPr lang="en-US" dirty="0"/>
                  <a:t>Simply take Dirac trace of model’s gap equation:</a:t>
                </a:r>
              </a:p>
              <a:p>
                <a:endParaRPr lang="en-US" dirty="0"/>
              </a:p>
              <a:p>
                <a:endParaRPr lang="en-US" dirty="0"/>
              </a:p>
              <a:p>
                <a:pPr lvl="1"/>
                <a:r>
                  <a:rPr lang="en-US" dirty="0"/>
                  <a:t>Integrand is </a:t>
                </a:r>
                <a:r>
                  <a:rPr lang="en-US" i="1" dirty="0"/>
                  <a:t>p</a:t>
                </a:r>
                <a:r>
                  <a:rPr lang="en-US" i="1" baseline="30000" dirty="0"/>
                  <a:t>2</a:t>
                </a:r>
                <a:r>
                  <a:rPr lang="en-US" dirty="0"/>
                  <a:t>-independent, therefore the only solution is </a:t>
                </a:r>
              </a:p>
              <a:p>
                <a:pPr lvl="1">
                  <a:buNone/>
                </a:pPr>
                <a:r>
                  <a:rPr lang="en-US" dirty="0"/>
                  <a:t>	</a:t>
                </a:r>
                <a:r>
                  <a:rPr lang="en-US" i="1" dirty="0"/>
                  <a:t>B(p</a:t>
                </a:r>
                <a:r>
                  <a:rPr lang="en-US" i="1" baseline="30000" dirty="0"/>
                  <a:t>2</a:t>
                </a:r>
                <a:r>
                  <a:rPr lang="en-US" i="1" dirty="0"/>
                  <a:t>) =</a:t>
                </a:r>
                <a:r>
                  <a:rPr lang="en-US" dirty="0"/>
                  <a:t> constant = </a:t>
                </a:r>
                <a:r>
                  <a:rPr lang="en-US" i="1" dirty="0"/>
                  <a:t>M</a:t>
                </a:r>
                <a:r>
                  <a:rPr lang="en-US" dirty="0"/>
                  <a:t>.</a:t>
                </a:r>
              </a:p>
              <a:p>
                <a:r>
                  <a:rPr lang="en-US" dirty="0"/>
                  <a:t>General form of the propagator for a fermion dressed by the contact interaction:  </a:t>
                </a:r>
              </a:p>
              <a:p>
                <a:pPr marL="0" indent="0">
                  <a:buNone/>
                </a:pPr>
                <a:r>
                  <a:rPr lang="en-US" i="1" dirty="0"/>
                  <a:t>	</a:t>
                </a:r>
                <a14:m>
                  <m:oMath xmlns:m="http://schemas.openxmlformats.org/officeDocument/2006/math">
                    <m:r>
                      <a:rPr lang="en-US" i="1" dirty="0" smtClean="0">
                        <a:latin typeface="Cambria Math" panose="02040503050406030204" pitchFamily="18" charset="0"/>
                      </a:rPr>
                      <m:t>𝑆</m:t>
                    </m:r>
                    <m:r>
                      <a:rPr lang="en-US" i="1" dirty="0">
                        <a:latin typeface="Cambria Math" panose="02040503050406030204" pitchFamily="18" charset="0"/>
                      </a:rPr>
                      <m:t>(</m:t>
                    </m:r>
                    <m:r>
                      <a:rPr lang="en-US" i="1" dirty="0">
                        <a:latin typeface="Cambria Math" panose="02040503050406030204" pitchFamily="18" charset="0"/>
                      </a:rPr>
                      <m:t>𝑝</m:t>
                    </m:r>
                    <m:r>
                      <a:rPr lang="en-US" i="1" dirty="0">
                        <a:latin typeface="Cambria Math" panose="02040503050406030204" pitchFamily="18" charset="0"/>
                      </a:rPr>
                      <m:t>) = 1/[ </m:t>
                    </m:r>
                    <m:r>
                      <a:rPr lang="en-US" i="1" dirty="0" err="1">
                        <a:latin typeface="Cambria Math" panose="02040503050406030204" pitchFamily="18" charset="0"/>
                      </a:rPr>
                      <m:t>𝑖</m:t>
                    </m:r>
                    <m:r>
                      <a:rPr lang="en-US" i="1" dirty="0">
                        <a:latin typeface="Cambria Math" panose="02040503050406030204" pitchFamily="18" charset="0"/>
                      </a:rPr>
                      <m:t> </m:t>
                    </m:r>
                    <m:r>
                      <a:rPr lang="el-GR" i="1" dirty="0">
                        <a:latin typeface="Cambria Math" panose="02040503050406030204" pitchFamily="18" charset="0"/>
                      </a:rPr>
                      <m:t>𝛾</m:t>
                    </m:r>
                    <m:r>
                      <a:rPr lang="el-GR" i="1" dirty="0">
                        <a:latin typeface="Cambria Math" panose="02040503050406030204" pitchFamily="18" charset="0"/>
                      </a:rPr>
                      <m:t>∙</m:t>
                    </m:r>
                    <m:r>
                      <a:rPr lang="en-US" i="1" dirty="0">
                        <a:latin typeface="Cambria Math" panose="02040503050406030204" pitchFamily="18" charset="0"/>
                      </a:rPr>
                      <m:t>𝑝</m:t>
                    </m:r>
                    <m:r>
                      <a:rPr lang="en-US" i="1" dirty="0">
                        <a:latin typeface="Cambria Math" panose="02040503050406030204" pitchFamily="18" charset="0"/>
                      </a:rPr>
                      <m:t> + </m:t>
                    </m:r>
                    <m:r>
                      <a:rPr lang="en-US" i="1" dirty="0">
                        <a:latin typeface="Cambria Math" panose="02040503050406030204" pitchFamily="18" charset="0"/>
                      </a:rPr>
                      <m:t>𝑀</m:t>
                    </m:r>
                    <m:r>
                      <a:rPr lang="en-US" i="1" dirty="0">
                        <a:latin typeface="Cambria Math" panose="02040503050406030204" pitchFamily="18" charset="0"/>
                      </a:rPr>
                      <m:t> ]</m:t>
                    </m:r>
                  </m:oMath>
                </a14:m>
                <a:endParaRPr lang="en-US"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990601"/>
                <a:ext cx="10972800" cy="4525963"/>
              </a:xfrm>
              <a:blipFill>
                <a:blip r:embed="rId2"/>
                <a:stretch>
                  <a:fillRect l="-611" t="-943" b="-12399"/>
                </a:stretch>
              </a:blipFill>
            </p:spPr>
            <p:txBody>
              <a:bodyPr/>
              <a:lstStyle/>
              <a:p>
                <a:r>
                  <a:rPr lang="en-AU">
                    <a:noFill/>
                  </a:rPr>
                  <a:t> </a:t>
                </a:r>
              </a:p>
            </p:txBody>
          </p:sp>
        </mc:Fallback>
      </mc:AlternateContent>
      <p:sp>
        <p:nvSpPr>
          <p:cNvPr id="4" name="Date Placeholder 3"/>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p:cNvSpPr>
            <a:spLocks noGrp="1"/>
          </p:cNvSpPr>
          <p:nvPr>
            <p:ph type="ftr" sz="quarter" idx="11"/>
          </p:nvPr>
        </p:nvSpPr>
        <p:spPr/>
        <p:txBody>
          <a:bodyPr/>
          <a:lstStyle/>
          <a:p>
            <a:r>
              <a:rPr lang="en-US" i="0"/>
              <a:t>Craig Roberts: cdroberts@nju.edu.cn  465 .. 25/04/11 ..."Strong Interactions and the Standard Model"</a:t>
            </a:r>
            <a:endParaRPr lang="en-US" dirty="0"/>
          </a:p>
        </p:txBody>
      </p:sp>
      <p:sp>
        <p:nvSpPr>
          <p:cNvPr id="6" name="Slide Number Placeholder 5"/>
          <p:cNvSpPr>
            <a:spLocks noGrp="1"/>
          </p:cNvSpPr>
          <p:nvPr>
            <p:ph type="sldNum" sz="quarter" idx="12"/>
          </p:nvPr>
        </p:nvSpPr>
        <p:spPr/>
        <p:txBody>
          <a:bodyPr/>
          <a:lstStyle/>
          <a:p>
            <a:fld id="{87034D8C-3CB4-402A-BC46-2AB14C0FE90A}" type="slidenum">
              <a:rPr lang="en-US" smtClean="0"/>
              <a:pPr/>
              <a:t>77</a:t>
            </a:fld>
            <a:endParaRPr lang="en-US"/>
          </a:p>
        </p:txBody>
      </p:sp>
      <p:pic>
        <p:nvPicPr>
          <p:cNvPr id="7" name="Picture 6" descr="NJLABosen.gif"/>
          <p:cNvPicPr>
            <a:picLocks noChangeAspect="1"/>
          </p:cNvPicPr>
          <p:nvPr/>
        </p:nvPicPr>
        <p:blipFill>
          <a:blip r:embed="rId3" cstate="print"/>
          <a:stretch>
            <a:fillRect/>
          </a:stretch>
        </p:blipFill>
        <p:spPr>
          <a:xfrm>
            <a:off x="2819400" y="1447800"/>
            <a:ext cx="6606988" cy="838200"/>
          </a:xfrm>
          <a:prstGeom prst="rect">
            <a:avLst/>
          </a:prstGeom>
        </p:spPr>
      </p:pic>
      <p:pic>
        <p:nvPicPr>
          <p:cNvPr id="8" name="Picture 7" descr="NJLBBosen.gif"/>
          <p:cNvPicPr>
            <a:picLocks noChangeAspect="1"/>
          </p:cNvPicPr>
          <p:nvPr/>
        </p:nvPicPr>
        <p:blipFill>
          <a:blip r:embed="rId4" cstate="print"/>
          <a:stretch>
            <a:fillRect/>
          </a:stretch>
        </p:blipFill>
        <p:spPr>
          <a:xfrm>
            <a:off x="3437890" y="3677478"/>
            <a:ext cx="5111750" cy="7620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 calcmode="lin" valueType="num">
                                      <p:cBhvr>
                                        <p:cTn id="7"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9" dur="1000"/>
                                        <p:tgtEl>
                                          <p:spTgt spid="3">
                                            <p:txEl>
                                              <p:pRg st="5" end="5"/>
                                            </p:txEl>
                                          </p:spTgt>
                                        </p:tgtEl>
                                      </p:cBhvr>
                                    </p:animEffect>
                                  </p:childTnLst>
                                </p:cTn>
                              </p:par>
                              <p:par>
                                <p:cTn id="10" presetID="53" presetClass="entr" presetSubtype="0" fill="hold" nodeType="withEffect">
                                  <p:stCondLst>
                                    <p:cond delay="0"/>
                                  </p:stCondLst>
                                  <p:childTnLst>
                                    <p:set>
                                      <p:cBhvr>
                                        <p:cTn id="11" dur="1" fill="hold">
                                          <p:stCondLst>
                                            <p:cond delay="0"/>
                                          </p:stCondLst>
                                        </p:cTn>
                                        <p:tgtEl>
                                          <p:spTgt spid="3">
                                            <p:txEl>
                                              <p:pRg st="8" end="8"/>
                                            </p:txEl>
                                          </p:spTgt>
                                        </p:tgtEl>
                                        <p:attrNameLst>
                                          <p:attrName>style.visibility</p:attrName>
                                        </p:attrNameLst>
                                      </p:cBhvr>
                                      <p:to>
                                        <p:strVal val="visible"/>
                                      </p:to>
                                    </p:set>
                                    <p:anim calcmode="lin" valueType="num">
                                      <p:cBhvr>
                                        <p:cTn id="12"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13" dur="10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14" dur="1000"/>
                                        <p:tgtEl>
                                          <p:spTgt spid="3">
                                            <p:txEl>
                                              <p:pRg st="8" end="8"/>
                                            </p:txEl>
                                          </p:spTgt>
                                        </p:tgtEl>
                                      </p:cBhvr>
                                    </p:animEffect>
                                  </p:childTnLst>
                                </p:cTn>
                              </p:par>
                              <p:par>
                                <p:cTn id="15" presetID="53"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anim calcmode="lin" valueType="num">
                                      <p:cBhvr>
                                        <p:cTn id="17" dur="1000" fill="hold"/>
                                        <p:tgtEl>
                                          <p:spTgt spid="3">
                                            <p:txEl>
                                              <p:pRg st="9" end="9"/>
                                            </p:txEl>
                                          </p:spTgt>
                                        </p:tgtEl>
                                        <p:attrNameLst>
                                          <p:attrName>ppt_w</p:attrName>
                                        </p:attrNameLst>
                                      </p:cBhvr>
                                      <p:tavLst>
                                        <p:tav tm="0">
                                          <p:val>
                                            <p:fltVal val="0"/>
                                          </p:val>
                                        </p:tav>
                                        <p:tav tm="100000">
                                          <p:val>
                                            <p:strVal val="#ppt_w"/>
                                          </p:val>
                                        </p:tav>
                                      </p:tavLst>
                                    </p:anim>
                                    <p:anim calcmode="lin" valueType="num">
                                      <p:cBhvr>
                                        <p:cTn id="18" dur="1000" fill="hold"/>
                                        <p:tgtEl>
                                          <p:spTgt spid="3">
                                            <p:txEl>
                                              <p:pRg st="9" end="9"/>
                                            </p:txEl>
                                          </p:spTgt>
                                        </p:tgtEl>
                                        <p:attrNameLst>
                                          <p:attrName>ppt_h</p:attrName>
                                        </p:attrNameLst>
                                      </p:cBhvr>
                                      <p:tavLst>
                                        <p:tav tm="0">
                                          <p:val>
                                            <p:fltVal val="0"/>
                                          </p:val>
                                        </p:tav>
                                        <p:tav tm="100000">
                                          <p:val>
                                            <p:strVal val="#ppt_h"/>
                                          </p:val>
                                        </p:tav>
                                      </p:tavLst>
                                    </p:anim>
                                    <p:animEffect transition="in" filter="fade">
                                      <p:cBhvr>
                                        <p:cTn id="19" dur="1000"/>
                                        <p:tgtEl>
                                          <p:spTgt spid="3">
                                            <p:txEl>
                                              <p:pRg st="9" end="9"/>
                                            </p:txEl>
                                          </p:spTgt>
                                        </p:tgtEl>
                                      </p:cBhvr>
                                    </p:animEffect>
                                  </p:childTnLst>
                                </p:cTn>
                              </p:par>
                              <p:par>
                                <p:cTn id="20" presetID="53"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1000" fill="hold"/>
                                        <p:tgtEl>
                                          <p:spTgt spid="8"/>
                                        </p:tgtEl>
                                        <p:attrNameLst>
                                          <p:attrName>ppt_w</p:attrName>
                                        </p:attrNameLst>
                                      </p:cBhvr>
                                      <p:tavLst>
                                        <p:tav tm="0">
                                          <p:val>
                                            <p:fltVal val="0"/>
                                          </p:val>
                                        </p:tav>
                                        <p:tav tm="100000">
                                          <p:val>
                                            <p:strVal val="#ppt_w"/>
                                          </p:val>
                                        </p:tav>
                                      </p:tavLst>
                                    </p:anim>
                                    <p:anim calcmode="lin" valueType="num">
                                      <p:cBhvr>
                                        <p:cTn id="23" dur="1000" fill="hold"/>
                                        <p:tgtEl>
                                          <p:spTgt spid="8"/>
                                        </p:tgtEl>
                                        <p:attrNameLst>
                                          <p:attrName>ppt_h</p:attrName>
                                        </p:attrNameLst>
                                      </p:cBhvr>
                                      <p:tavLst>
                                        <p:tav tm="0">
                                          <p:val>
                                            <p:fltVal val="0"/>
                                          </p:val>
                                        </p:tav>
                                        <p:tav tm="100000">
                                          <p:val>
                                            <p:strVal val="#ppt_h"/>
                                          </p:val>
                                        </p:tav>
                                      </p:tavLst>
                                    </p:anim>
                                    <p:animEffect transition="in" filter="fade">
                                      <p:cBhvr>
                                        <p:cTn id="24" dur="10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6" fill="hold"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anim calcmode="lin" valueType="num">
                                      <p:cBhvr additive="base">
                                        <p:cTn id="29" dur="1000" fill="hold"/>
                                        <p:tgtEl>
                                          <p:spTgt spid="3">
                                            <p:txEl>
                                              <p:pRg st="10" end="10"/>
                                            </p:txEl>
                                          </p:spTgt>
                                        </p:tgtEl>
                                        <p:attrNameLst>
                                          <p:attrName>ppt_x</p:attrName>
                                        </p:attrNameLst>
                                      </p:cBhvr>
                                      <p:tavLst>
                                        <p:tav tm="0">
                                          <p:val>
                                            <p:strVal val="1+#ppt_w/2"/>
                                          </p:val>
                                        </p:tav>
                                        <p:tav tm="100000">
                                          <p:val>
                                            <p:strVal val="#ppt_x"/>
                                          </p:val>
                                        </p:tav>
                                      </p:tavLst>
                                    </p:anim>
                                    <p:anim calcmode="lin" valueType="num">
                                      <p:cBhvr additive="base">
                                        <p:cTn id="30" dur="1000" fill="hold"/>
                                        <p:tgtEl>
                                          <p:spTgt spid="3">
                                            <p:txEl>
                                              <p:pRg st="10" end="10"/>
                                            </p:txEl>
                                          </p:spTgt>
                                        </p:tgtEl>
                                        <p:attrNameLst>
                                          <p:attrName>ppt_y</p:attrName>
                                        </p:attrNameLst>
                                      </p:cBhvr>
                                      <p:tavLst>
                                        <p:tav tm="0">
                                          <p:val>
                                            <p:strVal val="1+#ppt_h/2"/>
                                          </p:val>
                                        </p:tav>
                                        <p:tav tm="100000">
                                          <p:val>
                                            <p:strVal val="#ppt_y"/>
                                          </p:val>
                                        </p:tav>
                                      </p:tavLst>
                                    </p:anim>
                                  </p:childTnLst>
                                </p:cTn>
                              </p:par>
                              <p:par>
                                <p:cTn id="31" presetID="2" presetClass="entr" presetSubtype="6"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anim calcmode="lin" valueType="num">
                                      <p:cBhvr additive="base">
                                        <p:cTn id="33" dur="1000" fill="hold"/>
                                        <p:tgtEl>
                                          <p:spTgt spid="3">
                                            <p:txEl>
                                              <p:pRg st="11" end="11"/>
                                            </p:txEl>
                                          </p:spTgt>
                                        </p:tgtEl>
                                        <p:attrNameLst>
                                          <p:attrName>ppt_x</p:attrName>
                                        </p:attrNameLst>
                                      </p:cBhvr>
                                      <p:tavLst>
                                        <p:tav tm="0">
                                          <p:val>
                                            <p:strVal val="1+#ppt_w/2"/>
                                          </p:val>
                                        </p:tav>
                                        <p:tav tm="100000">
                                          <p:val>
                                            <p:strVal val="#ppt_x"/>
                                          </p:val>
                                        </p:tav>
                                      </p:tavLst>
                                    </p:anim>
                                    <p:anim calcmode="lin" valueType="num">
                                      <p:cBhvr additive="base">
                                        <p:cTn id="34" dur="10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MassGapNJL2Bosen.gif"/>
          <p:cNvPicPr>
            <a:picLocks noChangeAspect="1"/>
          </p:cNvPicPr>
          <p:nvPr/>
        </p:nvPicPr>
        <p:blipFill>
          <a:blip r:embed="rId2" cstate="print"/>
          <a:stretch>
            <a:fillRect/>
          </a:stretch>
        </p:blipFill>
        <p:spPr>
          <a:xfrm>
            <a:off x="4011530" y="3520440"/>
            <a:ext cx="3684671" cy="746760"/>
          </a:xfrm>
          <a:prstGeom prst="rect">
            <a:avLst/>
          </a:prstGeom>
        </p:spPr>
      </p:pic>
      <p:sp>
        <p:nvSpPr>
          <p:cNvPr id="3" name="Content Placeholder 2"/>
          <p:cNvSpPr>
            <a:spLocks noGrp="1"/>
          </p:cNvSpPr>
          <p:nvPr>
            <p:ph idx="1"/>
          </p:nvPr>
        </p:nvSpPr>
        <p:spPr/>
        <p:txBody>
          <a:bodyPr/>
          <a:lstStyle/>
          <a:p>
            <a:r>
              <a:rPr lang="en-US" dirty="0"/>
              <a:t>Evaluate the integrals</a:t>
            </a:r>
          </a:p>
          <a:p>
            <a:endParaRPr lang="en-US" dirty="0"/>
          </a:p>
          <a:p>
            <a:pPr>
              <a:spcBef>
                <a:spcPts val="900"/>
              </a:spcBef>
            </a:pPr>
            <a:r>
              <a:rPr lang="el-GR" i="1" dirty="0"/>
              <a:t>Λ</a:t>
            </a:r>
            <a:r>
              <a:rPr lang="el-GR" dirty="0"/>
              <a:t> </a:t>
            </a:r>
            <a:r>
              <a:rPr lang="en-US" dirty="0"/>
              <a:t> defines the model’s mass-scale.  Henceforth set  </a:t>
            </a:r>
            <a:r>
              <a:rPr lang="el-GR" i="1" dirty="0"/>
              <a:t>Λ </a:t>
            </a:r>
            <a:r>
              <a:rPr lang="en-US" i="1" dirty="0"/>
              <a:t>= 1</a:t>
            </a:r>
            <a:r>
              <a:rPr lang="en-US" dirty="0"/>
              <a:t>, then all other dimensioned quantities are given in units of this scale, in which case the gap equation can be written</a:t>
            </a:r>
          </a:p>
          <a:p>
            <a:pPr>
              <a:spcBef>
                <a:spcPts val="900"/>
              </a:spcBef>
            </a:pPr>
            <a:endParaRPr lang="en-US" dirty="0"/>
          </a:p>
          <a:p>
            <a:pPr>
              <a:spcBef>
                <a:spcPts val="900"/>
              </a:spcBef>
            </a:pPr>
            <a:r>
              <a:rPr lang="en-US" dirty="0" err="1"/>
              <a:t>Chiral</a:t>
            </a:r>
            <a:r>
              <a:rPr lang="en-US" dirty="0"/>
              <a:t> limit, </a:t>
            </a:r>
            <a:r>
              <a:rPr lang="en-US" i="1" dirty="0"/>
              <a:t>m=0</a:t>
            </a:r>
          </a:p>
          <a:p>
            <a:pPr lvl="1">
              <a:spcBef>
                <a:spcPts val="0"/>
              </a:spcBef>
            </a:pPr>
            <a:r>
              <a:rPr lang="en-US" sz="2200" dirty="0"/>
              <a:t>Solutions?</a:t>
            </a:r>
          </a:p>
          <a:p>
            <a:pPr lvl="2">
              <a:spcBef>
                <a:spcPts val="0"/>
              </a:spcBef>
            </a:pPr>
            <a:r>
              <a:rPr lang="en-US" sz="2000" dirty="0"/>
              <a:t>One is obvious; viz.,</a:t>
            </a:r>
            <a:r>
              <a:rPr lang="en-US" sz="2000" i="1" dirty="0"/>
              <a:t> </a:t>
            </a:r>
            <a:r>
              <a:rPr lang="en-US" sz="2000" i="1" dirty="0">
                <a:solidFill>
                  <a:srgbClr val="008000"/>
                </a:solidFill>
              </a:rPr>
              <a:t>M=0</a:t>
            </a:r>
          </a:p>
          <a:p>
            <a:pPr lvl="2">
              <a:spcBef>
                <a:spcPts val="0"/>
              </a:spcBef>
              <a:buNone/>
            </a:pPr>
            <a:r>
              <a:rPr lang="en-US" sz="2000" i="1" dirty="0"/>
              <a:t>	</a:t>
            </a:r>
            <a:r>
              <a:rPr lang="en-US" sz="2000" dirty="0"/>
              <a:t>This is the </a:t>
            </a:r>
            <a:r>
              <a:rPr lang="en-US" sz="2000" i="1" dirty="0" err="1">
                <a:solidFill>
                  <a:srgbClr val="008000"/>
                </a:solidFill>
              </a:rPr>
              <a:t>perturbative</a:t>
            </a:r>
            <a:r>
              <a:rPr lang="en-US" sz="2000" i="1" dirty="0">
                <a:solidFill>
                  <a:srgbClr val="008000"/>
                </a:solidFill>
              </a:rPr>
              <a:t> result </a:t>
            </a:r>
          </a:p>
          <a:p>
            <a:pPr lvl="2">
              <a:spcBef>
                <a:spcPts val="0"/>
              </a:spcBef>
              <a:buNone/>
            </a:pPr>
            <a:r>
              <a:rPr lang="en-US" sz="2000" dirty="0"/>
              <a:t>… start with no mass, end up with no mass</a:t>
            </a:r>
          </a:p>
        </p:txBody>
      </p:sp>
      <p:sp>
        <p:nvSpPr>
          <p:cNvPr id="2" name="Title 1"/>
          <p:cNvSpPr>
            <a:spLocks noGrp="1"/>
          </p:cNvSpPr>
          <p:nvPr>
            <p:ph type="title"/>
          </p:nvPr>
        </p:nvSpPr>
        <p:spPr/>
        <p:txBody>
          <a:bodyPr/>
          <a:lstStyle/>
          <a:p>
            <a:pPr algn="r"/>
            <a:r>
              <a:rPr lang="en-US" sz="3200" dirty="0"/>
              <a:t>Contact interaction</a:t>
            </a:r>
            <a:br>
              <a:rPr lang="en-US" sz="3200" dirty="0"/>
            </a:br>
            <a:r>
              <a:rPr lang="en-US" sz="3200" dirty="0"/>
              <a:t>&amp; a mass gap?</a:t>
            </a:r>
          </a:p>
        </p:txBody>
      </p:sp>
      <p:sp>
        <p:nvSpPr>
          <p:cNvPr id="4" name="Date Placeholder 3"/>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p:cNvSpPr>
            <a:spLocks noGrp="1"/>
          </p:cNvSpPr>
          <p:nvPr>
            <p:ph type="ftr" sz="quarter" idx="11"/>
          </p:nvPr>
        </p:nvSpPr>
        <p:spPr/>
        <p:txBody>
          <a:bodyPr/>
          <a:lstStyle/>
          <a:p>
            <a:r>
              <a:rPr lang="en-US" i="0"/>
              <a:t>Craig Roberts: cdroberts@nju.edu.cn  465 .. 25/04/11 ..."Strong Interactions and the Standard Model"</a:t>
            </a:r>
            <a:endParaRPr lang="en-US" dirty="0"/>
          </a:p>
        </p:txBody>
      </p:sp>
      <p:sp>
        <p:nvSpPr>
          <p:cNvPr id="6" name="Slide Number Placeholder 5"/>
          <p:cNvSpPr>
            <a:spLocks noGrp="1"/>
          </p:cNvSpPr>
          <p:nvPr>
            <p:ph type="sldNum" sz="quarter" idx="12"/>
          </p:nvPr>
        </p:nvSpPr>
        <p:spPr/>
        <p:txBody>
          <a:bodyPr/>
          <a:lstStyle/>
          <a:p>
            <a:fld id="{87034D8C-3CB4-402A-BC46-2AB14C0FE90A}" type="slidenum">
              <a:rPr lang="en-US" smtClean="0"/>
              <a:pPr/>
              <a:t>78</a:t>
            </a:fld>
            <a:endParaRPr lang="en-US"/>
          </a:p>
        </p:txBody>
      </p:sp>
      <p:pic>
        <p:nvPicPr>
          <p:cNvPr id="7" name="Picture 6" descr="MassGapNJLBosen.gif"/>
          <p:cNvPicPr>
            <a:picLocks noChangeAspect="1"/>
          </p:cNvPicPr>
          <p:nvPr/>
        </p:nvPicPr>
        <p:blipFill>
          <a:blip r:embed="rId3" cstate="print"/>
          <a:stretch>
            <a:fillRect/>
          </a:stretch>
        </p:blipFill>
        <p:spPr>
          <a:xfrm>
            <a:off x="5074920" y="1371600"/>
            <a:ext cx="4728057" cy="1066800"/>
          </a:xfrm>
          <a:prstGeom prst="rect">
            <a:avLst/>
          </a:prstGeom>
        </p:spPr>
      </p:pic>
      <p:sp>
        <p:nvSpPr>
          <p:cNvPr id="10" name="Rectangle 9"/>
          <p:cNvSpPr/>
          <p:nvPr/>
        </p:nvSpPr>
        <p:spPr bwMode="auto">
          <a:xfrm>
            <a:off x="4648200" y="3657600"/>
            <a:ext cx="533400" cy="381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a:latin typeface="Calibri" pitchFamily="34" charset="0"/>
            </a:endParaRPr>
          </a:p>
        </p:txBody>
      </p:sp>
      <p:sp>
        <p:nvSpPr>
          <p:cNvPr id="11" name="Content Placeholder 2"/>
          <p:cNvSpPr txBox="1">
            <a:spLocks/>
          </p:cNvSpPr>
          <p:nvPr/>
        </p:nvSpPr>
        <p:spPr bwMode="auto">
          <a:xfrm>
            <a:off x="8077200" y="3886200"/>
            <a:ext cx="3810000" cy="2514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indent="-342900" fontAlgn="base">
              <a:spcBef>
                <a:spcPts val="900"/>
              </a:spcBef>
              <a:spcAft>
                <a:spcPct val="0"/>
              </a:spcAft>
              <a:buClr>
                <a:srgbClr val="1F497D"/>
              </a:buClr>
              <a:buFont typeface="Wingdings" pitchFamily="2" charset="2"/>
              <a:buChar char="Ø"/>
              <a:defRPr/>
            </a:pPr>
            <a:r>
              <a:rPr lang="en-US" sz="2200" kern="0" dirty="0" err="1">
                <a:solidFill>
                  <a:schemeClr val="tx2">
                    <a:lumMod val="75000"/>
                  </a:schemeClr>
                </a:solidFill>
              </a:rPr>
              <a:t>Chiral</a:t>
            </a:r>
            <a:r>
              <a:rPr lang="en-US" sz="2200" kern="0" dirty="0">
                <a:solidFill>
                  <a:schemeClr val="tx2">
                    <a:lumMod val="75000"/>
                  </a:schemeClr>
                </a:solidFill>
              </a:rPr>
              <a:t> limit, </a:t>
            </a:r>
            <a:r>
              <a:rPr lang="en-US" sz="2200" i="1" kern="0" dirty="0">
                <a:solidFill>
                  <a:schemeClr val="tx2">
                    <a:lumMod val="75000"/>
                  </a:schemeClr>
                </a:solidFill>
              </a:rPr>
              <a:t>m=0</a:t>
            </a:r>
          </a:p>
          <a:p>
            <a:pPr marL="742950" lvl="1" indent="-285750" fontAlgn="base">
              <a:spcAft>
                <a:spcPct val="0"/>
              </a:spcAft>
              <a:buClr>
                <a:srgbClr val="1F497D"/>
              </a:buClr>
              <a:buFontTx/>
              <a:buChar char="–"/>
              <a:defRPr/>
            </a:pPr>
            <a:r>
              <a:rPr lang="en-US" sz="2000" kern="0" dirty="0">
                <a:solidFill>
                  <a:schemeClr val="tx2">
                    <a:lumMod val="75000"/>
                  </a:schemeClr>
                </a:solidFill>
              </a:rPr>
              <a:t>Suppose, on the other hand that </a:t>
            </a:r>
            <a:r>
              <a:rPr lang="en-US" sz="2000" i="1" kern="0" dirty="0">
                <a:solidFill>
                  <a:schemeClr val="tx2">
                    <a:lumMod val="75000"/>
                  </a:schemeClr>
                </a:solidFill>
              </a:rPr>
              <a:t>M≠0</a:t>
            </a:r>
            <a:r>
              <a:rPr lang="en-US" sz="2000" kern="0" dirty="0">
                <a:solidFill>
                  <a:schemeClr val="tx2">
                    <a:lumMod val="75000"/>
                  </a:schemeClr>
                </a:solidFill>
              </a:rPr>
              <a:t>, and thus may be cancelled</a:t>
            </a:r>
          </a:p>
          <a:p>
            <a:pPr marL="1200150" lvl="2" indent="-285750" fontAlgn="base">
              <a:spcAft>
                <a:spcPct val="0"/>
              </a:spcAft>
              <a:buClr>
                <a:srgbClr val="1F497D"/>
              </a:buClr>
              <a:buFont typeface="Calibri" pitchFamily="34" charset="0"/>
              <a:buChar char="•"/>
            </a:pPr>
            <a:r>
              <a:rPr lang="en-US" sz="2000" kern="0" dirty="0">
                <a:solidFill>
                  <a:schemeClr val="tx2">
                    <a:lumMod val="75000"/>
                  </a:schemeClr>
                </a:solidFill>
              </a:rPr>
              <a:t>This nontrivial solution can exist if-and-only-if one may satisfy</a:t>
            </a:r>
          </a:p>
          <a:p>
            <a:pPr marL="285750" indent="-285750" fontAlgn="base">
              <a:spcAft>
                <a:spcPct val="0"/>
              </a:spcAft>
              <a:buClr>
                <a:srgbClr val="1F497D"/>
              </a:buClr>
            </a:pPr>
            <a:r>
              <a:rPr lang="en-US" sz="2000" i="1" kern="0" dirty="0">
                <a:solidFill>
                  <a:schemeClr val="tx2">
                    <a:lumMod val="75000"/>
                  </a:schemeClr>
                </a:solidFill>
              </a:rPr>
              <a:t>            </a:t>
            </a:r>
            <a:r>
              <a:rPr lang="en-US" sz="2400" i="1" kern="0" dirty="0">
                <a:solidFill>
                  <a:srgbClr val="FF0000"/>
                </a:solidFill>
              </a:rPr>
              <a:t>3</a:t>
            </a:r>
            <a:r>
              <a:rPr lang="el-GR" sz="2400" i="1" kern="0" dirty="0">
                <a:solidFill>
                  <a:srgbClr val="FF0000"/>
                </a:solidFill>
              </a:rPr>
              <a:t>π</a:t>
            </a:r>
            <a:r>
              <a:rPr lang="en-US" sz="2400" i="1" kern="0" baseline="30000" dirty="0">
                <a:solidFill>
                  <a:srgbClr val="FF0000"/>
                </a:solidFill>
              </a:rPr>
              <a:t>2</a:t>
            </a:r>
            <a:r>
              <a:rPr lang="en-US" sz="2400" i="1" kern="0" dirty="0">
                <a:solidFill>
                  <a:srgbClr val="FF0000"/>
                </a:solidFill>
              </a:rPr>
              <a:t> m</a:t>
            </a:r>
            <a:r>
              <a:rPr lang="en-US" sz="2400" i="1" kern="0" baseline="-25000" dirty="0">
                <a:solidFill>
                  <a:srgbClr val="FF0000"/>
                </a:solidFill>
              </a:rPr>
              <a:t>G</a:t>
            </a:r>
            <a:r>
              <a:rPr lang="en-US" sz="2400" i="1" kern="0" baseline="30000" dirty="0">
                <a:solidFill>
                  <a:srgbClr val="FF0000"/>
                </a:solidFill>
              </a:rPr>
              <a:t>2</a:t>
            </a:r>
            <a:r>
              <a:rPr lang="en-US" sz="2400" i="1" kern="0" dirty="0">
                <a:solidFill>
                  <a:srgbClr val="FF0000"/>
                </a:solidFill>
              </a:rPr>
              <a:t> = C(M</a:t>
            </a:r>
            <a:r>
              <a:rPr lang="en-US" sz="2400" i="1" kern="0" baseline="30000" dirty="0">
                <a:solidFill>
                  <a:srgbClr val="FF0000"/>
                </a:solidFill>
              </a:rPr>
              <a:t>2</a:t>
            </a:r>
            <a:r>
              <a:rPr lang="en-US" sz="2400" i="1" kern="0" dirty="0">
                <a:solidFill>
                  <a:srgbClr val="FF0000"/>
                </a:solidFill>
              </a:rPr>
              <a:t>,1)</a:t>
            </a:r>
          </a:p>
        </p:txBody>
      </p:sp>
      <p:sp>
        <p:nvSpPr>
          <p:cNvPr id="12" name="TextBox 11"/>
          <p:cNvSpPr txBox="1"/>
          <p:nvPr/>
        </p:nvSpPr>
        <p:spPr>
          <a:xfrm>
            <a:off x="0" y="1"/>
            <a:ext cx="3886200" cy="830997"/>
          </a:xfrm>
          <a:prstGeom prst="rect">
            <a:avLst/>
          </a:prstGeom>
          <a:noFill/>
        </p:spPr>
        <p:txBody>
          <a:bodyPr wrap="square" rtlCol="0">
            <a:spAutoFit/>
          </a:bodyPr>
          <a:lstStyle/>
          <a:p>
            <a:r>
              <a:rPr lang="en-US" sz="2400" i="1" dirty="0">
                <a:solidFill>
                  <a:srgbClr val="FF0000"/>
                </a:solidFill>
              </a:rPr>
              <a:t>Critical coupling for dynamical mass generation?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p:cTn id="7"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9" dur="1000"/>
                                        <p:tgtEl>
                                          <p:spTgt spid="3">
                                            <p:txEl>
                                              <p:pRg st="2" end="2"/>
                                            </p:txEl>
                                          </p:spTgt>
                                        </p:tgtEl>
                                      </p:cBhvr>
                                    </p:animEffect>
                                  </p:childTnLst>
                                </p:cTn>
                              </p:par>
                              <p:par>
                                <p:cTn id="10" presetID="53"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1000" fill="hold"/>
                                        <p:tgtEl>
                                          <p:spTgt spid="8"/>
                                        </p:tgtEl>
                                        <p:attrNameLst>
                                          <p:attrName>ppt_w</p:attrName>
                                        </p:attrNameLst>
                                      </p:cBhvr>
                                      <p:tavLst>
                                        <p:tav tm="0">
                                          <p:val>
                                            <p:fltVal val="0"/>
                                          </p:val>
                                        </p:tav>
                                        <p:tav tm="100000">
                                          <p:val>
                                            <p:strVal val="#ppt_w"/>
                                          </p:val>
                                        </p:tav>
                                      </p:tavLst>
                                    </p:anim>
                                    <p:anim calcmode="lin" valueType="num">
                                      <p:cBhvr>
                                        <p:cTn id="13" dur="1000" fill="hold"/>
                                        <p:tgtEl>
                                          <p:spTgt spid="8"/>
                                        </p:tgtEl>
                                        <p:attrNameLst>
                                          <p:attrName>ppt_h</p:attrName>
                                        </p:attrNameLst>
                                      </p:cBhvr>
                                      <p:tavLst>
                                        <p:tav tm="0">
                                          <p:val>
                                            <p:fltVal val="0"/>
                                          </p:val>
                                        </p:tav>
                                        <p:tav tm="100000">
                                          <p:val>
                                            <p:strVal val="#ppt_h"/>
                                          </p:val>
                                        </p:tav>
                                      </p:tavLst>
                                    </p:anim>
                                    <p:animEffect transition="in" filter="fade">
                                      <p:cBhvr>
                                        <p:cTn id="14" dur="10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par>
                                <p:cTn id="22" presetID="53"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 calcmode="lin" valueType="num">
                                      <p:cBhvr>
                                        <p:cTn id="24"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5"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12"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10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2" dur="1000" fill="hold"/>
                                        <p:tgtEl>
                                          <p:spTgt spid="3">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12" fill="hold"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10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6" dur="1000" fill="hold"/>
                                        <p:tgtEl>
                                          <p:spTgt spid="3">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12"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 calcmode="lin" valueType="num">
                                      <p:cBhvr additive="base">
                                        <p:cTn id="39" dur="10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40" dur="1000" fill="hold"/>
                                        <p:tgtEl>
                                          <p:spTgt spid="3">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12" fill="hold"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10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44" dur="10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51"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770" decel="100000"/>
                                        <p:tgtEl>
                                          <p:spTgt spid="11"/>
                                        </p:tgtEl>
                                      </p:cBhvr>
                                    </p:animEffect>
                                    <p:animScale>
                                      <p:cBhvr>
                                        <p:cTn id="50" dur="770" decel="100000"/>
                                        <p:tgtEl>
                                          <p:spTgt spid="11"/>
                                        </p:tgtEl>
                                      </p:cBhvr>
                                      <p:from x="10000" y="10000"/>
                                      <p:to x="200000" y="450000"/>
                                    </p:animScale>
                                    <p:animScale>
                                      <p:cBhvr>
                                        <p:cTn id="51" dur="1230" accel="100000" fill="hold">
                                          <p:stCondLst>
                                            <p:cond delay="770"/>
                                          </p:stCondLst>
                                        </p:cTn>
                                        <p:tgtEl>
                                          <p:spTgt spid="11"/>
                                        </p:tgtEl>
                                      </p:cBhvr>
                                      <p:from x="200000" y="450000"/>
                                      <p:to x="100000" y="100000"/>
                                    </p:animScale>
                                    <p:set>
                                      <p:cBhvr>
                                        <p:cTn id="52" dur="770" fill="hold"/>
                                        <p:tgtEl>
                                          <p:spTgt spid="11"/>
                                        </p:tgtEl>
                                        <p:attrNameLst>
                                          <p:attrName>ppt_x</p:attrName>
                                        </p:attrNameLst>
                                      </p:cBhvr>
                                      <p:to>
                                        <p:strVal val="(0.5)"/>
                                      </p:to>
                                    </p:set>
                                    <p:anim from="(0.5)" to="(#ppt_x)" calcmode="lin" valueType="num">
                                      <p:cBhvr>
                                        <p:cTn id="53" dur="1230" accel="100000" fill="hold">
                                          <p:stCondLst>
                                            <p:cond delay="770"/>
                                          </p:stCondLst>
                                        </p:cTn>
                                        <p:tgtEl>
                                          <p:spTgt spid="11"/>
                                        </p:tgtEl>
                                        <p:attrNameLst>
                                          <p:attrName>ppt_x</p:attrName>
                                        </p:attrNameLst>
                                      </p:cBhvr>
                                    </p:anim>
                                    <p:set>
                                      <p:cBhvr>
                                        <p:cTn id="54" dur="770" fill="hold"/>
                                        <p:tgtEl>
                                          <p:spTgt spid="11"/>
                                        </p:tgtEl>
                                        <p:attrNameLst>
                                          <p:attrName>ppt_y</p:attrName>
                                        </p:attrNameLst>
                                      </p:cBhvr>
                                      <p:to>
                                        <p:strVal val="(#ppt_y+0.4)"/>
                                      </p:to>
                                    </p:set>
                                    <p:anim from="(#ppt_y+0.4)" to="(#ppt_y)" calcmode="lin" valueType="num">
                                      <p:cBhvr>
                                        <p:cTn id="55" dur="1230" accel="100000" fill="hold">
                                          <p:stCondLst>
                                            <p:cond delay="770"/>
                                          </p:stCondLst>
                                        </p:cTn>
                                        <p:tgtEl>
                                          <p:spTgt spid="11"/>
                                        </p:tgtEl>
                                        <p:attrNameLst>
                                          <p:attrName>ppt_y</p:attrName>
                                        </p:attrNameLst>
                                      </p:cBhvr>
                                    </p:anim>
                                  </p:childTnLst>
                                </p:cTn>
                              </p:par>
                              <p:par>
                                <p:cTn id="56" presetID="51" presetClass="entr" presetSubtype="0" fill="hold" grpId="0" nodeType="with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770" decel="100000"/>
                                        <p:tgtEl>
                                          <p:spTgt spid="12"/>
                                        </p:tgtEl>
                                      </p:cBhvr>
                                    </p:animEffect>
                                    <p:animScale>
                                      <p:cBhvr>
                                        <p:cTn id="59" dur="770" decel="100000"/>
                                        <p:tgtEl>
                                          <p:spTgt spid="12"/>
                                        </p:tgtEl>
                                      </p:cBhvr>
                                      <p:from x="10000" y="10000"/>
                                      <p:to x="200000" y="450000"/>
                                    </p:animScale>
                                    <p:animScale>
                                      <p:cBhvr>
                                        <p:cTn id="60" dur="1230" accel="100000" fill="hold">
                                          <p:stCondLst>
                                            <p:cond delay="770"/>
                                          </p:stCondLst>
                                        </p:cTn>
                                        <p:tgtEl>
                                          <p:spTgt spid="12"/>
                                        </p:tgtEl>
                                      </p:cBhvr>
                                      <p:from x="200000" y="450000"/>
                                      <p:to x="100000" y="100000"/>
                                    </p:animScale>
                                    <p:set>
                                      <p:cBhvr>
                                        <p:cTn id="61" dur="770" fill="hold"/>
                                        <p:tgtEl>
                                          <p:spTgt spid="12"/>
                                        </p:tgtEl>
                                        <p:attrNameLst>
                                          <p:attrName>ppt_x</p:attrName>
                                        </p:attrNameLst>
                                      </p:cBhvr>
                                      <p:to>
                                        <p:strVal val="(0.5)"/>
                                      </p:to>
                                    </p:set>
                                    <p:anim from="(0.5)" to="(#ppt_x)" calcmode="lin" valueType="num">
                                      <p:cBhvr>
                                        <p:cTn id="62" dur="1230" accel="100000" fill="hold">
                                          <p:stCondLst>
                                            <p:cond delay="770"/>
                                          </p:stCondLst>
                                        </p:cTn>
                                        <p:tgtEl>
                                          <p:spTgt spid="12"/>
                                        </p:tgtEl>
                                        <p:attrNameLst>
                                          <p:attrName>ppt_x</p:attrName>
                                        </p:attrNameLst>
                                      </p:cBhvr>
                                    </p:anim>
                                    <p:set>
                                      <p:cBhvr>
                                        <p:cTn id="63" dur="770" fill="hold"/>
                                        <p:tgtEl>
                                          <p:spTgt spid="12"/>
                                        </p:tgtEl>
                                        <p:attrNameLst>
                                          <p:attrName>ppt_y</p:attrName>
                                        </p:attrNameLst>
                                      </p:cBhvr>
                                      <p:to>
                                        <p:strVal val="(#ppt_y+0.4)"/>
                                      </p:to>
                                    </p:set>
                                    <p:anim from="(#ppt_y+0.4)" to="(#ppt_y)" calcmode="lin" valueType="num">
                                      <p:cBhvr>
                                        <p:cTn id="64" dur="1230" accel="100000" fill="hold">
                                          <p:stCondLst>
                                            <p:cond delay="770"/>
                                          </p:stCondLst>
                                        </p:cTn>
                                        <p:tgtEl>
                                          <p:spTgt spid="12"/>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sz="3600" dirty="0"/>
              <a:t>Contact interaction</a:t>
            </a:r>
            <a:br>
              <a:rPr lang="en-US" sz="3600" dirty="0"/>
            </a:br>
            <a:r>
              <a:rPr lang="en-US" sz="3600" dirty="0"/>
              <a:t>&amp; a mass gap?</a:t>
            </a:r>
            <a:endParaRPr lang="en-US" sz="3200" dirty="0"/>
          </a:p>
        </p:txBody>
      </p:sp>
      <p:sp>
        <p:nvSpPr>
          <p:cNvPr id="3" name="Content Placeholder 2"/>
          <p:cNvSpPr>
            <a:spLocks noGrp="1"/>
          </p:cNvSpPr>
          <p:nvPr>
            <p:ph idx="1"/>
          </p:nvPr>
        </p:nvSpPr>
        <p:spPr/>
        <p:txBody>
          <a:bodyPr/>
          <a:lstStyle/>
          <a:p>
            <a:r>
              <a:rPr lang="en-US" sz="2400" dirty="0"/>
              <a:t>Can one satisfy  </a:t>
            </a:r>
            <a:r>
              <a:rPr lang="en-US" sz="2400" i="1" dirty="0">
                <a:solidFill>
                  <a:srgbClr val="FF0000"/>
                </a:solidFill>
              </a:rPr>
              <a:t>3</a:t>
            </a:r>
            <a:r>
              <a:rPr lang="el-GR" sz="2400" i="1" dirty="0">
                <a:solidFill>
                  <a:srgbClr val="FF0000"/>
                </a:solidFill>
              </a:rPr>
              <a:t>π</a:t>
            </a:r>
            <a:r>
              <a:rPr lang="en-US" sz="2400" i="1" baseline="30000" dirty="0">
                <a:solidFill>
                  <a:srgbClr val="FF0000"/>
                </a:solidFill>
              </a:rPr>
              <a:t>2</a:t>
            </a:r>
            <a:r>
              <a:rPr lang="en-US" sz="2400" i="1" dirty="0">
                <a:solidFill>
                  <a:srgbClr val="FF0000"/>
                </a:solidFill>
              </a:rPr>
              <a:t> m</a:t>
            </a:r>
            <a:r>
              <a:rPr lang="en-US" sz="2400" i="1" baseline="-25000" dirty="0">
                <a:solidFill>
                  <a:srgbClr val="FF0000"/>
                </a:solidFill>
              </a:rPr>
              <a:t>G</a:t>
            </a:r>
            <a:r>
              <a:rPr lang="en-US" sz="2400" i="1" baseline="30000" dirty="0">
                <a:solidFill>
                  <a:srgbClr val="FF0000"/>
                </a:solidFill>
              </a:rPr>
              <a:t>2</a:t>
            </a:r>
            <a:r>
              <a:rPr lang="en-US" sz="2400" i="1" dirty="0">
                <a:solidFill>
                  <a:srgbClr val="FF0000"/>
                </a:solidFill>
              </a:rPr>
              <a:t> = C(M</a:t>
            </a:r>
            <a:r>
              <a:rPr lang="en-US" sz="2400" i="1" baseline="30000" dirty="0">
                <a:solidFill>
                  <a:srgbClr val="FF0000"/>
                </a:solidFill>
              </a:rPr>
              <a:t>2</a:t>
            </a:r>
            <a:r>
              <a:rPr lang="en-US" sz="2400" i="1" dirty="0">
                <a:solidFill>
                  <a:srgbClr val="FF0000"/>
                </a:solidFill>
              </a:rPr>
              <a:t>,1) </a:t>
            </a:r>
            <a:r>
              <a:rPr lang="en-US" sz="2400" dirty="0"/>
              <a:t>?</a:t>
            </a:r>
          </a:p>
          <a:p>
            <a:pPr lvl="1"/>
            <a:r>
              <a:rPr lang="en-US" sz="2200" i="1" dirty="0"/>
              <a:t>C(M</a:t>
            </a:r>
            <a:r>
              <a:rPr lang="en-US" sz="2200" i="1" baseline="30000" dirty="0"/>
              <a:t>2</a:t>
            </a:r>
            <a:r>
              <a:rPr lang="en-US" sz="2200" i="1" dirty="0"/>
              <a:t>, 1) = 1 − M</a:t>
            </a:r>
            <a:r>
              <a:rPr lang="en-US" sz="2200" i="1" baseline="30000" dirty="0"/>
              <a:t>2</a:t>
            </a:r>
            <a:r>
              <a:rPr lang="en-US" sz="2200" i="1" dirty="0"/>
              <a:t> </a:t>
            </a:r>
            <a:r>
              <a:rPr lang="en-US" sz="2200" i="1" dirty="0" err="1"/>
              <a:t>ln</a:t>
            </a:r>
            <a:r>
              <a:rPr lang="en-US" sz="2200" i="1" dirty="0"/>
              <a:t> [ 1 + 1/M</a:t>
            </a:r>
            <a:r>
              <a:rPr lang="en-US" sz="2200" i="1" baseline="30000" dirty="0"/>
              <a:t>2</a:t>
            </a:r>
            <a:r>
              <a:rPr lang="en-US" sz="2200" i="1" dirty="0"/>
              <a:t> ]</a:t>
            </a:r>
          </a:p>
          <a:p>
            <a:pPr lvl="2"/>
            <a:r>
              <a:rPr lang="en-US" sz="2000" dirty="0"/>
              <a:t>Monotonically decreasing function of M</a:t>
            </a:r>
          </a:p>
          <a:p>
            <a:pPr lvl="2"/>
            <a:r>
              <a:rPr lang="en-US" sz="2000" dirty="0"/>
              <a:t>Maximum value at </a:t>
            </a:r>
            <a:r>
              <a:rPr lang="en-US" sz="2000" i="1" dirty="0"/>
              <a:t>M = 0</a:t>
            </a:r>
            <a:r>
              <a:rPr lang="en-US" sz="2000" dirty="0"/>
              <a:t>; </a:t>
            </a:r>
            <a:r>
              <a:rPr lang="en-US" sz="2000" i="1" dirty="0"/>
              <a:t>viz</a:t>
            </a:r>
            <a:r>
              <a:rPr lang="en-US" sz="2000" dirty="0"/>
              <a:t>., </a:t>
            </a:r>
            <a:r>
              <a:rPr lang="en-US" sz="2000" i="1" dirty="0"/>
              <a:t>C(M</a:t>
            </a:r>
            <a:r>
              <a:rPr lang="en-US" sz="2000" i="1" baseline="30000" dirty="0"/>
              <a:t>2</a:t>
            </a:r>
            <a:r>
              <a:rPr lang="en-US" sz="2000" i="1" dirty="0"/>
              <a:t>=0, 1) = 1</a:t>
            </a:r>
            <a:endParaRPr lang="en-US" sz="1800" i="1" dirty="0"/>
          </a:p>
          <a:p>
            <a:r>
              <a:rPr lang="en-US" sz="2400" dirty="0"/>
              <a:t>Consequently, there is a solution </a:t>
            </a:r>
            <a:r>
              <a:rPr lang="en-US" sz="2400" i="1" dirty="0" err="1"/>
              <a:t>iff</a:t>
            </a:r>
            <a:r>
              <a:rPr lang="en-US" sz="2400" i="1" dirty="0"/>
              <a:t>  </a:t>
            </a:r>
            <a:r>
              <a:rPr lang="en-US" sz="2400" i="1" dirty="0">
                <a:solidFill>
                  <a:srgbClr val="FF0000"/>
                </a:solidFill>
              </a:rPr>
              <a:t>3</a:t>
            </a:r>
            <a:r>
              <a:rPr lang="el-GR" sz="2400" i="1" dirty="0">
                <a:solidFill>
                  <a:srgbClr val="FF0000"/>
                </a:solidFill>
              </a:rPr>
              <a:t>π</a:t>
            </a:r>
            <a:r>
              <a:rPr lang="en-US" sz="2400" i="1" baseline="30000" dirty="0">
                <a:solidFill>
                  <a:srgbClr val="FF0000"/>
                </a:solidFill>
              </a:rPr>
              <a:t>2</a:t>
            </a:r>
            <a:r>
              <a:rPr lang="en-US" sz="2400" i="1" dirty="0">
                <a:solidFill>
                  <a:srgbClr val="FF0000"/>
                </a:solidFill>
              </a:rPr>
              <a:t> m</a:t>
            </a:r>
            <a:r>
              <a:rPr lang="en-US" sz="2400" i="1" baseline="-25000" dirty="0">
                <a:solidFill>
                  <a:srgbClr val="FF0000"/>
                </a:solidFill>
              </a:rPr>
              <a:t>G</a:t>
            </a:r>
            <a:r>
              <a:rPr lang="en-US" sz="2400" i="1" baseline="30000" dirty="0">
                <a:solidFill>
                  <a:srgbClr val="FF0000"/>
                </a:solidFill>
              </a:rPr>
              <a:t>2 </a:t>
            </a:r>
            <a:r>
              <a:rPr lang="en-US" sz="2400" i="1" dirty="0">
                <a:solidFill>
                  <a:srgbClr val="FF0000"/>
                </a:solidFill>
              </a:rPr>
              <a:t>&lt; 1</a:t>
            </a:r>
          </a:p>
          <a:p>
            <a:pPr lvl="1"/>
            <a:r>
              <a:rPr lang="en-US" sz="2400" dirty="0"/>
              <a:t>Typical scale for </a:t>
            </a:r>
            <a:r>
              <a:rPr lang="en-US" sz="2400" dirty="0" err="1"/>
              <a:t>hadron</a:t>
            </a:r>
            <a:r>
              <a:rPr lang="en-US" sz="2400" dirty="0"/>
              <a:t> physics: </a:t>
            </a:r>
            <a:r>
              <a:rPr lang="el-GR" sz="2400" i="1" dirty="0"/>
              <a:t>Λ</a:t>
            </a:r>
            <a:r>
              <a:rPr lang="en-US" sz="2400" i="1" dirty="0"/>
              <a:t> = 1</a:t>
            </a:r>
            <a:r>
              <a:rPr lang="en-US" sz="2400" dirty="0"/>
              <a:t> </a:t>
            </a:r>
            <a:r>
              <a:rPr lang="en-US" sz="2400" dirty="0" err="1"/>
              <a:t>GeV</a:t>
            </a:r>
            <a:endParaRPr lang="en-US" sz="2400" dirty="0"/>
          </a:p>
          <a:p>
            <a:pPr lvl="2"/>
            <a:r>
              <a:rPr lang="en-US" sz="2000" dirty="0"/>
              <a:t>There is a M≠0 solution </a:t>
            </a:r>
            <a:r>
              <a:rPr lang="en-US" sz="2000" dirty="0" err="1"/>
              <a:t>iff</a:t>
            </a:r>
            <a:r>
              <a:rPr lang="en-US" sz="2000" dirty="0"/>
              <a:t>  </a:t>
            </a:r>
            <a:r>
              <a:rPr lang="en-US" sz="2000" i="1" dirty="0">
                <a:solidFill>
                  <a:srgbClr val="008000"/>
                </a:solidFill>
              </a:rPr>
              <a:t>m</a:t>
            </a:r>
            <a:r>
              <a:rPr lang="en-US" sz="2000" i="1" baseline="-25000" dirty="0">
                <a:solidFill>
                  <a:srgbClr val="008000"/>
                </a:solidFill>
              </a:rPr>
              <a:t>G</a:t>
            </a:r>
            <a:r>
              <a:rPr lang="en-US" sz="2000" i="1" baseline="30000" dirty="0">
                <a:solidFill>
                  <a:srgbClr val="008000"/>
                </a:solidFill>
              </a:rPr>
              <a:t>2</a:t>
            </a:r>
            <a:r>
              <a:rPr lang="en-US" sz="2000" i="1" dirty="0">
                <a:solidFill>
                  <a:srgbClr val="008000"/>
                </a:solidFill>
              </a:rPr>
              <a:t> &lt; (</a:t>
            </a:r>
            <a:r>
              <a:rPr lang="el-GR" sz="2000" i="1" dirty="0">
                <a:solidFill>
                  <a:srgbClr val="008000"/>
                </a:solidFill>
              </a:rPr>
              <a:t>Λ</a:t>
            </a:r>
            <a:r>
              <a:rPr lang="en-US" sz="2000" i="1" dirty="0">
                <a:solidFill>
                  <a:srgbClr val="008000"/>
                </a:solidFill>
              </a:rPr>
              <a:t>/(3 </a:t>
            </a:r>
            <a:r>
              <a:rPr lang="el-GR" sz="2000" i="1" dirty="0">
                <a:solidFill>
                  <a:srgbClr val="008000"/>
                </a:solidFill>
              </a:rPr>
              <a:t>π</a:t>
            </a:r>
            <a:r>
              <a:rPr lang="en-US" sz="2000" i="1" baseline="30000" dirty="0">
                <a:solidFill>
                  <a:srgbClr val="008000"/>
                </a:solidFill>
              </a:rPr>
              <a:t>2</a:t>
            </a:r>
            <a:r>
              <a:rPr lang="en-US" sz="2000" i="1" dirty="0">
                <a:solidFill>
                  <a:srgbClr val="008000"/>
                </a:solidFill>
              </a:rPr>
              <a:t>)) = (0.2 </a:t>
            </a:r>
            <a:r>
              <a:rPr lang="en-US" sz="2000" dirty="0" err="1">
                <a:solidFill>
                  <a:srgbClr val="008000"/>
                </a:solidFill>
              </a:rPr>
              <a:t>GeV</a:t>
            </a:r>
            <a:r>
              <a:rPr lang="en-US" sz="2000" i="1" dirty="0">
                <a:solidFill>
                  <a:srgbClr val="008000"/>
                </a:solidFill>
              </a:rPr>
              <a:t>)</a:t>
            </a:r>
            <a:r>
              <a:rPr lang="en-US" sz="2000" i="1" baseline="30000" dirty="0">
                <a:solidFill>
                  <a:srgbClr val="008000"/>
                </a:solidFill>
              </a:rPr>
              <a:t>2</a:t>
            </a:r>
          </a:p>
          <a:p>
            <a:r>
              <a:rPr lang="en-US" dirty="0"/>
              <a:t>Interaction strength is proportional to  </a:t>
            </a:r>
            <a:r>
              <a:rPr lang="en-US" sz="2400" i="1" dirty="0">
                <a:solidFill>
                  <a:srgbClr val="008000"/>
                </a:solidFill>
              </a:rPr>
              <a:t>1/m</a:t>
            </a:r>
            <a:r>
              <a:rPr lang="en-US" sz="2400" i="1" baseline="-25000" dirty="0">
                <a:solidFill>
                  <a:srgbClr val="008000"/>
                </a:solidFill>
              </a:rPr>
              <a:t>G</a:t>
            </a:r>
            <a:r>
              <a:rPr lang="en-US" sz="2400" i="1" baseline="30000" dirty="0">
                <a:solidFill>
                  <a:srgbClr val="008000"/>
                </a:solidFill>
              </a:rPr>
              <a:t>2</a:t>
            </a:r>
          </a:p>
          <a:p>
            <a:pPr lvl="1"/>
            <a:r>
              <a:rPr lang="en-US" dirty="0"/>
              <a:t>Hence, if interaction is strong enough, then one can start with no mass but end up with a massive, perhaps very massive </a:t>
            </a:r>
            <a:r>
              <a:rPr lang="en-US" dirty="0" err="1"/>
              <a:t>fermion</a:t>
            </a:r>
            <a:endParaRPr lang="en-US" dirty="0"/>
          </a:p>
        </p:txBody>
      </p:sp>
      <p:sp>
        <p:nvSpPr>
          <p:cNvPr id="4" name="Date Placeholder 3"/>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p:cNvSpPr>
            <a:spLocks noGrp="1"/>
          </p:cNvSpPr>
          <p:nvPr>
            <p:ph type="ftr" sz="quarter" idx="11"/>
          </p:nvPr>
        </p:nvSpPr>
        <p:spPr/>
        <p:txBody>
          <a:bodyPr/>
          <a:lstStyle/>
          <a:p>
            <a:r>
              <a:rPr lang="en-US" i="0"/>
              <a:t>Craig Roberts: cdroberts@nju.edu.cn  465 .. 25/04/11 ..."Strong Interactions and the Standard Model"</a:t>
            </a:r>
            <a:endParaRPr lang="en-US" dirty="0"/>
          </a:p>
        </p:txBody>
      </p:sp>
      <p:sp>
        <p:nvSpPr>
          <p:cNvPr id="6" name="Slide Number Placeholder 5"/>
          <p:cNvSpPr>
            <a:spLocks noGrp="1"/>
          </p:cNvSpPr>
          <p:nvPr>
            <p:ph type="sldNum" sz="quarter" idx="12"/>
          </p:nvPr>
        </p:nvSpPr>
        <p:spPr/>
        <p:txBody>
          <a:bodyPr/>
          <a:lstStyle/>
          <a:p>
            <a:fld id="{87034D8C-3CB4-402A-BC46-2AB14C0FE90A}" type="slidenum">
              <a:rPr lang="en-US" smtClean="0"/>
              <a:pPr/>
              <a:t>79</a:t>
            </a:fld>
            <a:endParaRPr lang="en-US"/>
          </a:p>
        </p:txBody>
      </p:sp>
      <p:sp>
        <p:nvSpPr>
          <p:cNvPr id="7" name="TextBox 6"/>
          <p:cNvSpPr txBox="1"/>
          <p:nvPr/>
        </p:nvSpPr>
        <p:spPr>
          <a:xfrm>
            <a:off x="6626" y="13253"/>
            <a:ext cx="3886200" cy="830997"/>
          </a:xfrm>
          <a:prstGeom prst="rect">
            <a:avLst/>
          </a:prstGeom>
          <a:noFill/>
        </p:spPr>
        <p:txBody>
          <a:bodyPr wrap="square" rtlCol="0">
            <a:spAutoFit/>
          </a:bodyPr>
          <a:lstStyle/>
          <a:p>
            <a:r>
              <a:rPr lang="en-US" sz="2400" i="1" dirty="0">
                <a:solidFill>
                  <a:srgbClr val="FF0000"/>
                </a:solidFill>
              </a:rPr>
              <a:t>Critical coupling for dynamical mass generation!</a:t>
            </a:r>
          </a:p>
        </p:txBody>
      </p:sp>
      <p:sp>
        <p:nvSpPr>
          <p:cNvPr id="8" name="TextBox 7"/>
          <p:cNvSpPr txBox="1"/>
          <p:nvPr/>
        </p:nvSpPr>
        <p:spPr>
          <a:xfrm>
            <a:off x="2550948" y="5638801"/>
            <a:ext cx="7278852" cy="646331"/>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3600" b="1" i="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Dynamical </a:t>
            </a:r>
            <a:r>
              <a:rPr lang="en-US" sz="3600" b="1" i="1" dirty="0" err="1">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Chiral</a:t>
            </a:r>
            <a:r>
              <a:rPr lang="en-US" sz="3600" b="1" i="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 Symmetry Breaking</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10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3">
                                            <p:txEl>
                                              <p:pRg st="4" end="4"/>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 calcmode="lin" valueType="num">
                                      <p:cBhvr additive="base">
                                        <p:cTn id="11" dur="10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3">
                                            <p:txEl>
                                              <p:pRg st="5" end="5"/>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 calcmode="lin" valueType="num">
                                      <p:cBhvr additive="base">
                                        <p:cTn id="15" dur="10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16" dur="10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6"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wipe(down)">
                                      <p:cBhvr>
                                        <p:cTn id="21" dur="580">
                                          <p:stCondLst>
                                            <p:cond delay="0"/>
                                          </p:stCondLst>
                                        </p:cTn>
                                        <p:tgtEl>
                                          <p:spTgt spid="3">
                                            <p:txEl>
                                              <p:pRg st="7" end="7"/>
                                            </p:txEl>
                                          </p:spTgt>
                                        </p:tgtEl>
                                      </p:cBhvr>
                                    </p:animEffect>
                                    <p:anim calcmode="lin" valueType="num">
                                      <p:cBhvr>
                                        <p:cTn id="22"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27" dur="26">
                                          <p:stCondLst>
                                            <p:cond delay="650"/>
                                          </p:stCondLst>
                                        </p:cTn>
                                        <p:tgtEl>
                                          <p:spTgt spid="3">
                                            <p:txEl>
                                              <p:pRg st="7" end="7"/>
                                            </p:txEl>
                                          </p:spTgt>
                                        </p:tgtEl>
                                      </p:cBhvr>
                                      <p:to x="100000" y="60000"/>
                                    </p:animScale>
                                    <p:animScale>
                                      <p:cBhvr>
                                        <p:cTn id="28" dur="166" decel="50000">
                                          <p:stCondLst>
                                            <p:cond delay="676"/>
                                          </p:stCondLst>
                                        </p:cTn>
                                        <p:tgtEl>
                                          <p:spTgt spid="3">
                                            <p:txEl>
                                              <p:pRg st="7" end="7"/>
                                            </p:txEl>
                                          </p:spTgt>
                                        </p:tgtEl>
                                      </p:cBhvr>
                                      <p:to x="100000" y="100000"/>
                                    </p:animScale>
                                    <p:animScale>
                                      <p:cBhvr>
                                        <p:cTn id="29" dur="26">
                                          <p:stCondLst>
                                            <p:cond delay="1312"/>
                                          </p:stCondLst>
                                        </p:cTn>
                                        <p:tgtEl>
                                          <p:spTgt spid="3">
                                            <p:txEl>
                                              <p:pRg st="7" end="7"/>
                                            </p:txEl>
                                          </p:spTgt>
                                        </p:tgtEl>
                                      </p:cBhvr>
                                      <p:to x="100000" y="80000"/>
                                    </p:animScale>
                                    <p:animScale>
                                      <p:cBhvr>
                                        <p:cTn id="30" dur="166" decel="50000">
                                          <p:stCondLst>
                                            <p:cond delay="1338"/>
                                          </p:stCondLst>
                                        </p:cTn>
                                        <p:tgtEl>
                                          <p:spTgt spid="3">
                                            <p:txEl>
                                              <p:pRg st="7" end="7"/>
                                            </p:txEl>
                                          </p:spTgt>
                                        </p:tgtEl>
                                      </p:cBhvr>
                                      <p:to x="100000" y="100000"/>
                                    </p:animScale>
                                    <p:animScale>
                                      <p:cBhvr>
                                        <p:cTn id="31" dur="26">
                                          <p:stCondLst>
                                            <p:cond delay="1642"/>
                                          </p:stCondLst>
                                        </p:cTn>
                                        <p:tgtEl>
                                          <p:spTgt spid="3">
                                            <p:txEl>
                                              <p:pRg st="7" end="7"/>
                                            </p:txEl>
                                          </p:spTgt>
                                        </p:tgtEl>
                                      </p:cBhvr>
                                      <p:to x="100000" y="90000"/>
                                    </p:animScale>
                                    <p:animScale>
                                      <p:cBhvr>
                                        <p:cTn id="32" dur="166" decel="50000">
                                          <p:stCondLst>
                                            <p:cond delay="1668"/>
                                          </p:stCondLst>
                                        </p:cTn>
                                        <p:tgtEl>
                                          <p:spTgt spid="3">
                                            <p:txEl>
                                              <p:pRg st="7" end="7"/>
                                            </p:txEl>
                                          </p:spTgt>
                                        </p:tgtEl>
                                      </p:cBhvr>
                                      <p:to x="100000" y="100000"/>
                                    </p:animScale>
                                    <p:animScale>
                                      <p:cBhvr>
                                        <p:cTn id="33" dur="26">
                                          <p:stCondLst>
                                            <p:cond delay="1808"/>
                                          </p:stCondLst>
                                        </p:cTn>
                                        <p:tgtEl>
                                          <p:spTgt spid="3">
                                            <p:txEl>
                                              <p:pRg st="7" end="7"/>
                                            </p:txEl>
                                          </p:spTgt>
                                        </p:tgtEl>
                                      </p:cBhvr>
                                      <p:to x="100000" y="95000"/>
                                    </p:animScale>
                                    <p:animScale>
                                      <p:cBhvr>
                                        <p:cTn id="34" dur="166" decel="50000">
                                          <p:stCondLst>
                                            <p:cond delay="1834"/>
                                          </p:stCondLst>
                                        </p:cTn>
                                        <p:tgtEl>
                                          <p:spTgt spid="3">
                                            <p:txEl>
                                              <p:pRg st="7" end="7"/>
                                            </p:txEl>
                                          </p:spTgt>
                                        </p:tgtEl>
                                      </p:cBhvr>
                                      <p:to x="100000" y="100000"/>
                                    </p:animScale>
                                  </p:childTnLst>
                                </p:cTn>
                              </p:par>
                              <p:par>
                                <p:cTn id="35" presetID="26"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wipe(down)">
                                      <p:cBhvr>
                                        <p:cTn id="37" dur="580">
                                          <p:stCondLst>
                                            <p:cond delay="0"/>
                                          </p:stCondLst>
                                        </p:cTn>
                                        <p:tgtEl>
                                          <p:spTgt spid="3">
                                            <p:txEl>
                                              <p:pRg st="8" end="8"/>
                                            </p:txEl>
                                          </p:spTgt>
                                        </p:tgtEl>
                                      </p:cBhvr>
                                    </p:animEffect>
                                    <p:anim calcmode="lin" valueType="num">
                                      <p:cBhvr>
                                        <p:cTn id="38" dur="1822" tmFilter="0,0; 0.14,0.36; 0.43,0.73; 0.71,0.91; 1.0,1.0">
                                          <p:stCondLst>
                                            <p:cond delay="0"/>
                                          </p:stCondLst>
                                        </p:cTn>
                                        <p:tgtEl>
                                          <p:spTgt spid="3">
                                            <p:txEl>
                                              <p:pRg st="8" end="8"/>
                                            </p:txEl>
                                          </p:spTgt>
                                        </p:tgtEl>
                                        <p:attrNameLst>
                                          <p:attrName>ppt_x</p:attrName>
                                        </p:attrNameLst>
                                      </p:cBhvr>
                                      <p:tavLst>
                                        <p:tav tm="0">
                                          <p:val>
                                            <p:strVal val="#ppt_x-0.25"/>
                                          </p:val>
                                        </p:tav>
                                        <p:tav tm="100000">
                                          <p:val>
                                            <p:strVal val="#ppt_x"/>
                                          </p:val>
                                        </p:tav>
                                      </p:tavLst>
                                    </p:anim>
                                    <p:anim calcmode="lin" valueType="num">
                                      <p:cBhvr>
                                        <p:cTn id="39" dur="664" tmFilter="0.0,0.0; 0.25,0.07; 0.50,0.2; 0.75,0.467; 1.0,1.0">
                                          <p:stCondLst>
                                            <p:cond delay="0"/>
                                          </p:stCondLst>
                                        </p:cTn>
                                        <p:tgtEl>
                                          <p:spTgt spid="3">
                                            <p:txEl>
                                              <p:pRg st="8" end="8"/>
                                            </p:txEl>
                                          </p:spTgt>
                                        </p:tgtEl>
                                        <p:attrNameLst>
                                          <p:attrName>ppt_y</p:attrName>
                                        </p:attrNameLst>
                                      </p:cBhvr>
                                      <p:tavLst>
                                        <p:tav tm="0" fmla="#ppt_y-sin(pi*$)/3">
                                          <p:val>
                                            <p:fltVal val="0.5"/>
                                          </p:val>
                                        </p:tav>
                                        <p:tav tm="100000">
                                          <p:val>
                                            <p:fltVal val="1"/>
                                          </p:val>
                                        </p:tav>
                                      </p:tavLst>
                                    </p:anim>
                                    <p:anim calcmode="lin" valueType="num">
                                      <p:cBhvr>
                                        <p:cTn id="40" dur="664" tmFilter="0, 0; 0.125,0.2665; 0.25,0.4; 0.375,0.465; 0.5,0.5;  0.625,0.535; 0.75,0.6; 0.875,0.7335; 1,1">
                                          <p:stCondLst>
                                            <p:cond delay="664"/>
                                          </p:stCondLst>
                                        </p:cTn>
                                        <p:tgtEl>
                                          <p:spTgt spid="3">
                                            <p:txEl>
                                              <p:pRg st="8" end="8"/>
                                            </p:txEl>
                                          </p:spTgt>
                                        </p:tgtEl>
                                        <p:attrNameLst>
                                          <p:attrName>ppt_y</p:attrName>
                                        </p:attrNameLst>
                                      </p:cBhvr>
                                      <p:tavLst>
                                        <p:tav tm="0" fmla="#ppt_y-sin(pi*$)/9">
                                          <p:val>
                                            <p:fltVal val="0"/>
                                          </p:val>
                                        </p:tav>
                                        <p:tav tm="100000">
                                          <p:val>
                                            <p:fltVal val="1"/>
                                          </p:val>
                                        </p:tav>
                                      </p:tavLst>
                                    </p:anim>
                                    <p:anim calcmode="lin" valueType="num">
                                      <p:cBhvr>
                                        <p:cTn id="41" dur="332" tmFilter="0, 0; 0.125,0.2665; 0.25,0.4; 0.375,0.465; 0.5,0.5;  0.625,0.535; 0.75,0.6; 0.875,0.7335; 1,1">
                                          <p:stCondLst>
                                            <p:cond delay="1324"/>
                                          </p:stCondLst>
                                        </p:cTn>
                                        <p:tgtEl>
                                          <p:spTgt spid="3">
                                            <p:txEl>
                                              <p:pRg st="8" end="8"/>
                                            </p:txEl>
                                          </p:spTgt>
                                        </p:tgtEl>
                                        <p:attrNameLst>
                                          <p:attrName>ppt_y</p:attrName>
                                        </p:attrNameLst>
                                      </p:cBhvr>
                                      <p:tavLst>
                                        <p:tav tm="0" fmla="#ppt_y-sin(pi*$)/27">
                                          <p:val>
                                            <p:fltVal val="0"/>
                                          </p:val>
                                        </p:tav>
                                        <p:tav tm="100000">
                                          <p:val>
                                            <p:fltVal val="1"/>
                                          </p:val>
                                        </p:tav>
                                      </p:tavLst>
                                    </p:anim>
                                    <p:anim calcmode="lin" valueType="num">
                                      <p:cBhvr>
                                        <p:cTn id="42" dur="164" tmFilter="0, 0; 0.125,0.2665; 0.25,0.4; 0.375,0.465; 0.5,0.5;  0.625,0.535; 0.75,0.6; 0.875,0.7335; 1,1">
                                          <p:stCondLst>
                                            <p:cond delay="1656"/>
                                          </p:stCondLst>
                                        </p:cTn>
                                        <p:tgtEl>
                                          <p:spTgt spid="3">
                                            <p:txEl>
                                              <p:pRg st="8" end="8"/>
                                            </p:txEl>
                                          </p:spTgt>
                                        </p:tgtEl>
                                        <p:attrNameLst>
                                          <p:attrName>ppt_y</p:attrName>
                                        </p:attrNameLst>
                                      </p:cBhvr>
                                      <p:tavLst>
                                        <p:tav tm="0" fmla="#ppt_y-sin(pi*$)/81">
                                          <p:val>
                                            <p:fltVal val="0"/>
                                          </p:val>
                                        </p:tav>
                                        <p:tav tm="100000">
                                          <p:val>
                                            <p:fltVal val="1"/>
                                          </p:val>
                                        </p:tav>
                                      </p:tavLst>
                                    </p:anim>
                                    <p:animScale>
                                      <p:cBhvr>
                                        <p:cTn id="43" dur="26">
                                          <p:stCondLst>
                                            <p:cond delay="650"/>
                                          </p:stCondLst>
                                        </p:cTn>
                                        <p:tgtEl>
                                          <p:spTgt spid="3">
                                            <p:txEl>
                                              <p:pRg st="8" end="8"/>
                                            </p:txEl>
                                          </p:spTgt>
                                        </p:tgtEl>
                                      </p:cBhvr>
                                      <p:to x="100000" y="60000"/>
                                    </p:animScale>
                                    <p:animScale>
                                      <p:cBhvr>
                                        <p:cTn id="44" dur="166" decel="50000">
                                          <p:stCondLst>
                                            <p:cond delay="676"/>
                                          </p:stCondLst>
                                        </p:cTn>
                                        <p:tgtEl>
                                          <p:spTgt spid="3">
                                            <p:txEl>
                                              <p:pRg st="8" end="8"/>
                                            </p:txEl>
                                          </p:spTgt>
                                        </p:tgtEl>
                                      </p:cBhvr>
                                      <p:to x="100000" y="100000"/>
                                    </p:animScale>
                                    <p:animScale>
                                      <p:cBhvr>
                                        <p:cTn id="45" dur="26">
                                          <p:stCondLst>
                                            <p:cond delay="1312"/>
                                          </p:stCondLst>
                                        </p:cTn>
                                        <p:tgtEl>
                                          <p:spTgt spid="3">
                                            <p:txEl>
                                              <p:pRg st="8" end="8"/>
                                            </p:txEl>
                                          </p:spTgt>
                                        </p:tgtEl>
                                      </p:cBhvr>
                                      <p:to x="100000" y="80000"/>
                                    </p:animScale>
                                    <p:animScale>
                                      <p:cBhvr>
                                        <p:cTn id="46" dur="166" decel="50000">
                                          <p:stCondLst>
                                            <p:cond delay="1338"/>
                                          </p:stCondLst>
                                        </p:cTn>
                                        <p:tgtEl>
                                          <p:spTgt spid="3">
                                            <p:txEl>
                                              <p:pRg st="8" end="8"/>
                                            </p:txEl>
                                          </p:spTgt>
                                        </p:tgtEl>
                                      </p:cBhvr>
                                      <p:to x="100000" y="100000"/>
                                    </p:animScale>
                                    <p:animScale>
                                      <p:cBhvr>
                                        <p:cTn id="47" dur="26">
                                          <p:stCondLst>
                                            <p:cond delay="1642"/>
                                          </p:stCondLst>
                                        </p:cTn>
                                        <p:tgtEl>
                                          <p:spTgt spid="3">
                                            <p:txEl>
                                              <p:pRg st="8" end="8"/>
                                            </p:txEl>
                                          </p:spTgt>
                                        </p:tgtEl>
                                      </p:cBhvr>
                                      <p:to x="100000" y="90000"/>
                                    </p:animScale>
                                    <p:animScale>
                                      <p:cBhvr>
                                        <p:cTn id="48" dur="166" decel="50000">
                                          <p:stCondLst>
                                            <p:cond delay="1668"/>
                                          </p:stCondLst>
                                        </p:cTn>
                                        <p:tgtEl>
                                          <p:spTgt spid="3">
                                            <p:txEl>
                                              <p:pRg st="8" end="8"/>
                                            </p:txEl>
                                          </p:spTgt>
                                        </p:tgtEl>
                                      </p:cBhvr>
                                      <p:to x="100000" y="100000"/>
                                    </p:animScale>
                                    <p:animScale>
                                      <p:cBhvr>
                                        <p:cTn id="49" dur="26">
                                          <p:stCondLst>
                                            <p:cond delay="1808"/>
                                          </p:stCondLst>
                                        </p:cTn>
                                        <p:tgtEl>
                                          <p:spTgt spid="3">
                                            <p:txEl>
                                              <p:pRg st="8" end="8"/>
                                            </p:txEl>
                                          </p:spTgt>
                                        </p:tgtEl>
                                      </p:cBhvr>
                                      <p:to x="100000" y="95000"/>
                                    </p:animScale>
                                    <p:animScale>
                                      <p:cBhvr>
                                        <p:cTn id="50" dur="166" decel="50000">
                                          <p:stCondLst>
                                            <p:cond delay="1834"/>
                                          </p:stCondLst>
                                        </p:cTn>
                                        <p:tgtEl>
                                          <p:spTgt spid="3">
                                            <p:txEl>
                                              <p:pRg st="8" end="8"/>
                                            </p:txEl>
                                          </p:spTgt>
                                        </p:tgtEl>
                                      </p:cBhvr>
                                      <p:to x="100000" y="100000"/>
                                    </p:animScale>
                                  </p:childTnLst>
                                </p:cTn>
                              </p:par>
                            </p:childTnLst>
                          </p:cTn>
                        </p:par>
                      </p:childTnLst>
                    </p:cTn>
                  </p:par>
                  <p:par>
                    <p:cTn id="51" fill="hold">
                      <p:stCondLst>
                        <p:cond delay="indefinite"/>
                      </p:stCondLst>
                      <p:childTnLst>
                        <p:par>
                          <p:cTn id="52" fill="hold">
                            <p:stCondLst>
                              <p:cond delay="0"/>
                            </p:stCondLst>
                            <p:childTnLst>
                              <p:par>
                                <p:cTn id="53" presetID="15"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anim calcmode="lin" valueType="num">
                                      <p:cBhvr>
                                        <p:cTn id="55" dur="2000" fill="hold"/>
                                        <p:tgtEl>
                                          <p:spTgt spid="8"/>
                                        </p:tgtEl>
                                        <p:attrNameLst>
                                          <p:attrName>ppt_w</p:attrName>
                                        </p:attrNameLst>
                                      </p:cBhvr>
                                      <p:tavLst>
                                        <p:tav tm="0">
                                          <p:val>
                                            <p:fltVal val="0"/>
                                          </p:val>
                                        </p:tav>
                                        <p:tav tm="100000">
                                          <p:val>
                                            <p:strVal val="#ppt_w"/>
                                          </p:val>
                                        </p:tav>
                                      </p:tavLst>
                                    </p:anim>
                                    <p:anim calcmode="lin" valueType="num">
                                      <p:cBhvr>
                                        <p:cTn id="56" dur="2000" fill="hold"/>
                                        <p:tgtEl>
                                          <p:spTgt spid="8"/>
                                        </p:tgtEl>
                                        <p:attrNameLst>
                                          <p:attrName>ppt_h</p:attrName>
                                        </p:attrNameLst>
                                      </p:cBhvr>
                                      <p:tavLst>
                                        <p:tav tm="0">
                                          <p:val>
                                            <p:fltVal val="0"/>
                                          </p:val>
                                        </p:tav>
                                        <p:tav tm="100000">
                                          <p:val>
                                            <p:strVal val="#ppt_h"/>
                                          </p:val>
                                        </p:tav>
                                      </p:tavLst>
                                    </p:anim>
                                    <p:anim calcmode="lin" valueType="num">
                                      <p:cBhvr>
                                        <p:cTn id="57" dur="2000" fill="hold"/>
                                        <p:tgtEl>
                                          <p:spTgt spid="8"/>
                                        </p:tgtEl>
                                        <p:attrNameLst>
                                          <p:attrName>ppt_x</p:attrName>
                                        </p:attrNameLst>
                                      </p:cBhvr>
                                      <p:tavLst>
                                        <p:tav tm="0" fmla="#ppt_x+(cos(-2*pi*(1-$))*-#ppt_x-sin(-2*pi*(1-$))*(1-#ppt_y))*(1-$)">
                                          <p:val>
                                            <p:fltVal val="0"/>
                                          </p:val>
                                        </p:tav>
                                        <p:tav tm="100000">
                                          <p:val>
                                            <p:fltVal val="1"/>
                                          </p:val>
                                        </p:tav>
                                      </p:tavLst>
                                    </p:anim>
                                    <p:anim calcmode="lin" valueType="num">
                                      <p:cBhvr>
                                        <p:cTn id="58" dur="2000" fill="hold"/>
                                        <p:tgtEl>
                                          <p:spTgt spid="8"/>
                                        </p:tgtEl>
                                        <p:attrNameLst>
                                          <p:attrName>ppt_y</p:attrName>
                                        </p:attrNameLst>
                                      </p:cBhvr>
                                      <p:tavLst>
                                        <p:tav tm="0" fmla="#ppt_y+(sin(-2*pi*(1-$))*-#ppt_x+cos(-2*pi*(1-$))*(1-#ppt_y))*(1-$)">
                                          <p:val>
                                            <p:fltVal val="0"/>
                                          </p:val>
                                        </p:tav>
                                        <p:tav tm="100000">
                                          <p:val>
                                            <p:fltVal val="1"/>
                                          </p:val>
                                        </p:tav>
                                      </p:tavLst>
                                    </p:anim>
                                  </p:childTnLst>
                                </p:cTn>
                              </p:par>
                              <p:par>
                                <p:cTn id="59" presetID="53" presetClass="entr" presetSubtype="0" fill="hold" grpId="0" nodeType="withEffect">
                                  <p:stCondLst>
                                    <p:cond delay="0"/>
                                  </p:stCondLst>
                                  <p:childTnLst>
                                    <p:set>
                                      <p:cBhvr>
                                        <p:cTn id="60" dur="1" fill="hold">
                                          <p:stCondLst>
                                            <p:cond delay="0"/>
                                          </p:stCondLst>
                                        </p:cTn>
                                        <p:tgtEl>
                                          <p:spTgt spid="7"/>
                                        </p:tgtEl>
                                        <p:attrNameLst>
                                          <p:attrName>style.visibility</p:attrName>
                                        </p:attrNameLst>
                                      </p:cBhvr>
                                      <p:to>
                                        <p:strVal val="visible"/>
                                      </p:to>
                                    </p:set>
                                    <p:anim calcmode="lin" valueType="num">
                                      <p:cBhvr>
                                        <p:cTn id="61" dur="1000" fill="hold"/>
                                        <p:tgtEl>
                                          <p:spTgt spid="7"/>
                                        </p:tgtEl>
                                        <p:attrNameLst>
                                          <p:attrName>ppt_w</p:attrName>
                                        </p:attrNameLst>
                                      </p:cBhvr>
                                      <p:tavLst>
                                        <p:tav tm="0">
                                          <p:val>
                                            <p:fltVal val="0"/>
                                          </p:val>
                                        </p:tav>
                                        <p:tav tm="100000">
                                          <p:val>
                                            <p:strVal val="#ppt_w"/>
                                          </p:val>
                                        </p:tav>
                                      </p:tavLst>
                                    </p:anim>
                                    <p:anim calcmode="lin" valueType="num">
                                      <p:cBhvr>
                                        <p:cTn id="62" dur="1000" fill="hold"/>
                                        <p:tgtEl>
                                          <p:spTgt spid="7"/>
                                        </p:tgtEl>
                                        <p:attrNameLst>
                                          <p:attrName>ppt_h</p:attrName>
                                        </p:attrNameLst>
                                      </p:cBhvr>
                                      <p:tavLst>
                                        <p:tav tm="0">
                                          <p:val>
                                            <p:fltVal val="0"/>
                                          </p:val>
                                        </p:tav>
                                        <p:tav tm="100000">
                                          <p:val>
                                            <p:strVal val="#ppt_h"/>
                                          </p:val>
                                        </p:tav>
                                      </p:tavLst>
                                    </p:anim>
                                    <p:animEffect transition="in" filter="fade">
                                      <p:cBhvr>
                                        <p:cTn id="63"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5CE1C-8EB4-41DE-839A-78DBC26AB025}"/>
              </a:ext>
            </a:extLst>
          </p:cNvPr>
          <p:cNvSpPr>
            <a:spLocks noGrp="1"/>
          </p:cNvSpPr>
          <p:nvPr>
            <p:ph type="title"/>
          </p:nvPr>
        </p:nvSpPr>
        <p:spPr>
          <a:xfrm>
            <a:off x="609600" y="228600"/>
            <a:ext cx="10972800" cy="1143000"/>
          </a:xfrm>
        </p:spPr>
        <p:txBody>
          <a:bodyPr wrap="square" anchor="t">
            <a:normAutofit/>
          </a:bodyPr>
          <a:lstStyle/>
          <a:p>
            <a:r>
              <a:rPr lang="en-GB" b="0" i="1">
                <a:ln w="0"/>
                <a:effectLst>
                  <a:outerShdw blurRad="38100" dist="25400" dir="5400000" algn="ctr" rotWithShape="0">
                    <a:srgbClr val="6E747A">
                      <a:alpha val="43000"/>
                    </a:srgbClr>
                  </a:outerShdw>
                </a:effectLst>
              </a:rPr>
              <a:t>Great Unifications</a:t>
            </a:r>
            <a:endParaRPr lang="en-US" b="0" i="1">
              <a:ln w="0"/>
              <a:effectLst>
                <a:outerShdw blurRad="38100" dist="25400" dir="5400000" algn="ctr" rotWithShape="0">
                  <a:srgbClr val="6E747A">
                    <a:alpha val="43000"/>
                  </a:srgbClr>
                </a:outerShdw>
              </a:effectLst>
            </a:endParaRPr>
          </a:p>
        </p:txBody>
      </p:sp>
      <p:sp>
        <p:nvSpPr>
          <p:cNvPr id="3" name="Content Placeholder 2">
            <a:extLst>
              <a:ext uri="{FF2B5EF4-FFF2-40B4-BE49-F238E27FC236}">
                <a16:creationId xmlns:a16="http://schemas.microsoft.com/office/drawing/2014/main" id="{9437E6B1-FA85-4FAA-8281-4C1A8B0F8805}"/>
              </a:ext>
            </a:extLst>
          </p:cNvPr>
          <p:cNvSpPr>
            <a:spLocks noGrp="1"/>
          </p:cNvSpPr>
          <p:nvPr>
            <p:ph sz="half" idx="1"/>
          </p:nvPr>
        </p:nvSpPr>
        <p:spPr>
          <a:xfrm>
            <a:off x="381000" y="820272"/>
            <a:ext cx="5943600" cy="4876800"/>
          </a:xfrm>
        </p:spPr>
        <p:txBody>
          <a:bodyPr wrap="square" anchor="t">
            <a:noAutofit/>
          </a:bodyPr>
          <a:lstStyle/>
          <a:p>
            <a:pPr>
              <a:buFont typeface="Wingdings" panose="05000000000000000000" pitchFamily="2" charset="2"/>
              <a:buChar char="ü"/>
            </a:pPr>
            <a:r>
              <a:rPr lang="en-US" sz="2200" dirty="0"/>
              <a:t>“Third Great Unification" – Standard Model of Particle Physics</a:t>
            </a:r>
          </a:p>
          <a:p>
            <a:pPr>
              <a:buFont typeface="Wingdings" panose="05000000000000000000" pitchFamily="2" charset="2"/>
              <a:buChar char="ü"/>
            </a:pPr>
            <a:r>
              <a:rPr lang="en-US" sz="2200" dirty="0"/>
              <a:t>1967 – S. Weinberg “A Model of Leptons” </a:t>
            </a:r>
          </a:p>
          <a:p>
            <a:pPr marL="0" indent="0">
              <a:buNone/>
            </a:pPr>
            <a:r>
              <a:rPr lang="en-US" sz="2200" dirty="0"/>
              <a:t>	</a:t>
            </a:r>
            <a:r>
              <a:rPr lang="en-GB" sz="2200" dirty="0"/>
              <a:t>∼ 14,800 citations </a:t>
            </a:r>
          </a:p>
          <a:p>
            <a:pPr>
              <a:buFont typeface="Wingdings" panose="05000000000000000000" pitchFamily="2" charset="2"/>
              <a:buChar char="ü"/>
            </a:pPr>
            <a:r>
              <a:rPr lang="en-US" sz="2200" dirty="0"/>
              <a:t>“The most successful theory ever conceived …”</a:t>
            </a:r>
          </a:p>
          <a:p>
            <a:pPr lvl="1">
              <a:buFont typeface="Wingdings" panose="05000000000000000000" pitchFamily="2" charset="2"/>
              <a:buChar char="ü"/>
            </a:pPr>
            <a:r>
              <a:rPr lang="en-US" sz="2000" dirty="0"/>
              <a:t>All particles predicted to exist have been found. </a:t>
            </a:r>
          </a:p>
          <a:p>
            <a:pPr lvl="1">
              <a:buFont typeface="Wingdings" panose="05000000000000000000" pitchFamily="2" charset="2"/>
              <a:buChar char="ü"/>
            </a:pPr>
            <a:r>
              <a:rPr lang="en-US" sz="2000" dirty="0"/>
              <a:t>The masses of those particles lie within 1% of the theoretical values anticipated by the model. </a:t>
            </a:r>
          </a:p>
          <a:p>
            <a:pPr lvl="1">
              <a:buFont typeface="Wingdings" panose="05000000000000000000" pitchFamily="2" charset="2"/>
              <a:buChar char="ü"/>
            </a:pPr>
            <a:r>
              <a:rPr lang="en-GB" sz="2000" dirty="0"/>
              <a:t>55 Nobel Prizes awarded for key developments and discoveries </a:t>
            </a:r>
          </a:p>
          <a:p>
            <a:pPr>
              <a:buFont typeface="Wingdings" panose="05000000000000000000" pitchFamily="2" charset="2"/>
              <a:buChar char="ü"/>
            </a:pPr>
            <a:r>
              <a:rPr lang="en-AU" sz="2200" dirty="0">
                <a:solidFill>
                  <a:schemeClr val="tx2">
                    <a:lumMod val="75000"/>
                  </a:schemeClr>
                </a:solidFill>
              </a:rPr>
              <a:t>Description of all known fundamental physics except for gravity, and gravity has no detectable effect when particles are studied a few at a time. </a:t>
            </a:r>
          </a:p>
          <a:p>
            <a:pPr>
              <a:buFont typeface="Wingdings" panose="05000000000000000000" pitchFamily="2" charset="2"/>
              <a:buChar char="ü"/>
            </a:pPr>
            <a:endParaRPr lang="en-GB" sz="2200" dirty="0"/>
          </a:p>
          <a:p>
            <a:pPr>
              <a:buFont typeface="Wingdings" panose="05000000000000000000" pitchFamily="2" charset="2"/>
              <a:buChar char="ü"/>
            </a:pPr>
            <a:endParaRPr lang="en-US" sz="2200" dirty="0"/>
          </a:p>
        </p:txBody>
      </p:sp>
      <p:pic>
        <p:nvPicPr>
          <p:cNvPr id="8" name="Picture 7">
            <a:extLst>
              <a:ext uri="{FF2B5EF4-FFF2-40B4-BE49-F238E27FC236}">
                <a16:creationId xmlns:a16="http://schemas.microsoft.com/office/drawing/2014/main" id="{83CE4183-C5EF-4256-AF72-01CDEB4749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26200" y="1996221"/>
            <a:ext cx="5384800" cy="3733922"/>
          </a:xfrm>
          <a:prstGeom prst="rect">
            <a:avLst/>
          </a:prstGeom>
          <a:noFill/>
        </p:spPr>
      </p:pic>
      <p:sp>
        <p:nvSpPr>
          <p:cNvPr id="4" name="Date Placeholder 3">
            <a:extLst>
              <a:ext uri="{FF2B5EF4-FFF2-40B4-BE49-F238E27FC236}">
                <a16:creationId xmlns:a16="http://schemas.microsoft.com/office/drawing/2014/main" id="{BD5FB891-D4B6-4ED6-AE68-A5C15FA4FCAF}"/>
              </a:ext>
            </a:extLst>
          </p:cNvPr>
          <p:cNvSpPr>
            <a:spLocks noGrp="1"/>
          </p:cNvSpPr>
          <p:nvPr>
            <p:ph type="dt" sz="half" idx="10"/>
          </p:nvPr>
        </p:nvSpPr>
        <p:spPr>
          <a:xfrm>
            <a:off x="7688358" y="6629400"/>
            <a:ext cx="4394201" cy="228600"/>
          </a:xfrm>
        </p:spPr>
        <p:txBody>
          <a:bodyPr wrap="square" anchor="t">
            <a:normAutofit/>
          </a:bodyPr>
          <a:lstStyle/>
          <a:p>
            <a:pPr>
              <a:lnSpc>
                <a:spcPct val="90000"/>
              </a:lnSpc>
              <a:spcAft>
                <a:spcPts val="600"/>
              </a:spcAft>
            </a:pPr>
            <a:r>
              <a:rPr lang="en-US"/>
              <a:t>.      NJU Graduate Student - Progress in Physics - Lecture 1                                 (116)</a:t>
            </a:r>
          </a:p>
        </p:txBody>
      </p:sp>
      <p:sp>
        <p:nvSpPr>
          <p:cNvPr id="5" name="Footer Placeholder 4">
            <a:extLst>
              <a:ext uri="{FF2B5EF4-FFF2-40B4-BE49-F238E27FC236}">
                <a16:creationId xmlns:a16="http://schemas.microsoft.com/office/drawing/2014/main" id="{DF852610-F7FB-403C-8EDF-08210973F894}"/>
              </a:ext>
            </a:extLst>
          </p:cNvPr>
          <p:cNvSpPr>
            <a:spLocks noGrp="1"/>
          </p:cNvSpPr>
          <p:nvPr>
            <p:ph type="ftr" sz="quarter" idx="11"/>
          </p:nvPr>
        </p:nvSpPr>
        <p:spPr>
          <a:xfrm>
            <a:off x="876301" y="6307138"/>
            <a:ext cx="7922684" cy="228600"/>
          </a:xfrm>
        </p:spPr>
        <p:txBody>
          <a:bodyPr wrap="square" anchor="t">
            <a:normAutofit/>
          </a:bodyPr>
          <a:lstStyle/>
          <a:p>
            <a:pPr>
              <a:spcAft>
                <a:spcPts val="600"/>
              </a:spcAft>
            </a:pPr>
            <a:r>
              <a:rPr lang="en-US"/>
              <a:t>Craig Roberts: cdroberts@nju.edu.cn  465 .. 25/04/11 ..."Strong Interactions and the Standard Model"</a:t>
            </a:r>
          </a:p>
        </p:txBody>
      </p:sp>
      <p:sp>
        <p:nvSpPr>
          <p:cNvPr id="6" name="Slide Number Placeholder 5">
            <a:extLst>
              <a:ext uri="{FF2B5EF4-FFF2-40B4-BE49-F238E27FC236}">
                <a16:creationId xmlns:a16="http://schemas.microsoft.com/office/drawing/2014/main" id="{78378164-F2D4-4C44-B550-EBB72E086F4A}"/>
              </a:ext>
            </a:extLst>
          </p:cNvPr>
          <p:cNvSpPr>
            <a:spLocks noGrp="1"/>
          </p:cNvSpPr>
          <p:nvPr>
            <p:ph type="sldNum" sz="quarter" idx="12"/>
          </p:nvPr>
        </p:nvSpPr>
        <p:spPr>
          <a:xfrm>
            <a:off x="11480801" y="6489701"/>
            <a:ext cx="512233" cy="365125"/>
          </a:xfrm>
        </p:spPr>
        <p:txBody>
          <a:bodyPr wrap="square" anchor="t">
            <a:normAutofit/>
          </a:bodyPr>
          <a:lstStyle/>
          <a:p>
            <a:pPr>
              <a:spcAft>
                <a:spcPts val="600"/>
              </a:spcAft>
            </a:pPr>
            <a:fld id="{87034D8C-3CB4-402A-BC46-2AB14C0FE90A}" type="slidenum">
              <a:rPr lang="en-US" smtClean="0"/>
              <a:pPr>
                <a:spcAft>
                  <a:spcPts val="600"/>
                </a:spcAft>
              </a:pPr>
              <a:t>8</a:t>
            </a:fld>
            <a:endParaRPr lang="en-US"/>
          </a:p>
        </p:txBody>
      </p:sp>
    </p:spTree>
    <p:extLst>
      <p:ext uri="{BB962C8B-B14F-4D97-AF65-F5344CB8AC3E}">
        <p14:creationId xmlns:p14="http://schemas.microsoft.com/office/powerpoint/2010/main" val="3998327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NJLM.jpg"/>
          <p:cNvPicPr>
            <a:picLocks noChangeAspect="1"/>
          </p:cNvPicPr>
          <p:nvPr/>
        </p:nvPicPr>
        <p:blipFill>
          <a:blip r:embed="rId2" cstate="print"/>
          <a:stretch>
            <a:fillRect/>
          </a:stretch>
        </p:blipFill>
        <p:spPr>
          <a:xfrm>
            <a:off x="4530124" y="1524000"/>
            <a:ext cx="6137877" cy="4953000"/>
          </a:xfrm>
          <a:prstGeom prst="rect">
            <a:avLst/>
          </a:prstGeom>
        </p:spPr>
      </p:pic>
      <p:sp>
        <p:nvSpPr>
          <p:cNvPr id="2" name="Title 1"/>
          <p:cNvSpPr>
            <a:spLocks noGrp="1"/>
          </p:cNvSpPr>
          <p:nvPr>
            <p:ph type="title"/>
          </p:nvPr>
        </p:nvSpPr>
        <p:spPr/>
        <p:txBody>
          <a:bodyPr/>
          <a:lstStyle/>
          <a:p>
            <a:pPr algn="r"/>
            <a:r>
              <a:rPr lang="en-US" sz="3200" dirty="0"/>
              <a:t>Contact Interaction</a:t>
            </a:r>
            <a:br>
              <a:rPr lang="en-US" sz="3200" dirty="0"/>
            </a:br>
            <a:r>
              <a:rPr lang="en-US" sz="3200" dirty="0"/>
              <a:t>&amp; Dynamical Mass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09600" y="1600201"/>
                <a:ext cx="4355340" cy="4525963"/>
              </a:xfrm>
            </p:spPr>
            <p:txBody>
              <a:bodyPr/>
              <a:lstStyle/>
              <a:p>
                <a:r>
                  <a:rPr lang="en-US" dirty="0"/>
                  <a:t>Weak coupling corresponds to </a:t>
                </a:r>
                <a:r>
                  <a:rPr lang="en-US" i="1" dirty="0" err="1"/>
                  <a:t>m</a:t>
                </a:r>
                <a:r>
                  <a:rPr lang="en-US" i="1" baseline="-25000" dirty="0" err="1"/>
                  <a:t>G</a:t>
                </a:r>
                <a:r>
                  <a:rPr lang="en-US" dirty="0"/>
                  <a:t> large </a:t>
                </a:r>
              </a:p>
              <a:p>
                <a:pPr marL="400050" lvl="1" indent="0">
                  <a:buNone/>
                </a:pPr>
                <a:r>
                  <a:rPr lang="en-US" sz="2200" dirty="0"/>
                  <a:t>… means something of </a:t>
                </a:r>
                <a14:m>
                  <m:oMath xmlns:m="http://schemas.openxmlformats.org/officeDocument/2006/math">
                    <m:r>
                      <m:rPr>
                        <m:sty m:val="p"/>
                      </m:rPr>
                      <a:rPr lang="en-AU" sz="2200" b="0" i="0" smtClean="0">
                        <a:latin typeface="Cambria Math" panose="02040503050406030204" pitchFamily="18" charset="0"/>
                      </a:rPr>
                      <m:t>O</m:t>
                    </m:r>
                    <m:r>
                      <a:rPr lang="en-AU" sz="2200" b="0" i="0" smtClean="0">
                        <a:latin typeface="Cambria Math" panose="02040503050406030204" pitchFamily="18" charset="0"/>
                      </a:rPr>
                      <m:t>(</m:t>
                    </m:r>
                    <m:r>
                      <m:rPr>
                        <m:sty m:val="p"/>
                      </m:rPr>
                      <a:rPr lang="en-AU" sz="2200" b="0" i="0" smtClean="0">
                        <a:latin typeface="Cambria Math" panose="02040503050406030204" pitchFamily="18" charset="0"/>
                      </a:rPr>
                      <m:t>Λ</m:t>
                    </m:r>
                    <m:r>
                      <a:rPr lang="en-AU" sz="2200" b="0" i="0" smtClean="0">
                        <a:latin typeface="Cambria Math" panose="02040503050406030204" pitchFamily="18" charset="0"/>
                      </a:rPr>
                      <m:t>)</m:t>
                    </m:r>
                  </m:oMath>
                </a14:m>
                <a:endParaRPr lang="en-US" sz="2200" dirty="0"/>
              </a:p>
              <a:p>
                <a:pPr lvl="1"/>
                <a:r>
                  <a:rPr lang="en-US" sz="2200" dirty="0"/>
                  <a:t>in which case </a:t>
                </a:r>
                <a:r>
                  <a:rPr lang="en-US" sz="2200" i="1" dirty="0" err="1"/>
                  <a:t>M≈m</a:t>
                </a:r>
                <a:endParaRPr lang="en-US" sz="2200" i="1" dirty="0"/>
              </a:p>
              <a:p>
                <a:r>
                  <a:rPr lang="en-US" dirty="0"/>
                  <a:t>On the other hand, strong coupling; i.e., </a:t>
                </a:r>
                <a:r>
                  <a:rPr lang="en-US" i="1" dirty="0" err="1"/>
                  <a:t>m</a:t>
                </a:r>
                <a:r>
                  <a:rPr lang="en-US" i="1" baseline="-25000" dirty="0" err="1"/>
                  <a:t>G</a:t>
                </a:r>
                <a:r>
                  <a:rPr lang="en-US" dirty="0"/>
                  <a:t> small, </a:t>
                </a:r>
                <a14:m>
                  <m:oMath xmlns:m="http://schemas.openxmlformats.org/officeDocument/2006/math">
                    <m:r>
                      <a:rPr lang="en-US" i="1" dirty="0" smtClean="0">
                        <a:latin typeface="Cambria Math" panose="02040503050406030204" pitchFamily="18" charset="0"/>
                      </a:rPr>
                      <m:t>𝑀</m:t>
                    </m:r>
                    <m:r>
                      <a:rPr lang="en-AU" b="0" i="1" dirty="0" smtClean="0">
                        <a:latin typeface="Cambria Math" panose="02040503050406030204" pitchFamily="18" charset="0"/>
                      </a:rPr>
                      <m:t>≫</m:t>
                    </m:r>
                    <m:r>
                      <a:rPr lang="en-US" i="1" dirty="0" smtClean="0">
                        <a:latin typeface="Cambria Math" panose="02040503050406030204" pitchFamily="18" charset="0"/>
                      </a:rPr>
                      <m:t>𝑚</m:t>
                    </m:r>
                  </m:oMath>
                </a14:m>
                <a:endParaRPr lang="en-US" i="1" dirty="0"/>
              </a:p>
              <a:p>
                <a:pPr>
                  <a:buNone/>
                </a:pPr>
                <a:r>
                  <a:rPr lang="en-US" i="1" dirty="0"/>
                  <a:t>	</a:t>
                </a:r>
                <a:r>
                  <a:rPr lang="en-US" sz="2400" i="1" dirty="0">
                    <a:ln w="0"/>
                    <a:solidFill>
                      <a:schemeClr val="accent1"/>
                    </a:solidFill>
                    <a:effectLst>
                      <a:outerShdw blurRad="38100" dist="25400" dir="5400000" algn="ctr" rotWithShape="0">
                        <a:srgbClr val="6E747A">
                          <a:alpha val="43000"/>
                        </a:srgbClr>
                      </a:outerShdw>
                    </a:effectLst>
                  </a:rPr>
                  <a:t>This is the defining characteristic of dynamical </a:t>
                </a:r>
                <a:r>
                  <a:rPr lang="en-US" sz="2400" i="1" dirty="0" err="1">
                    <a:ln w="0"/>
                    <a:solidFill>
                      <a:schemeClr val="accent1"/>
                    </a:solidFill>
                    <a:effectLst>
                      <a:outerShdw blurRad="38100" dist="25400" dir="5400000" algn="ctr" rotWithShape="0">
                        <a:srgbClr val="6E747A">
                          <a:alpha val="43000"/>
                        </a:srgbClr>
                      </a:outerShdw>
                    </a:effectLst>
                  </a:rPr>
                  <a:t>chiral</a:t>
                </a:r>
                <a:r>
                  <a:rPr lang="en-US" sz="2400" i="1" dirty="0">
                    <a:ln w="0"/>
                    <a:solidFill>
                      <a:schemeClr val="accent1"/>
                    </a:solidFill>
                    <a:effectLst>
                      <a:outerShdw blurRad="38100" dist="25400" dir="5400000" algn="ctr" rotWithShape="0">
                        <a:srgbClr val="6E747A">
                          <a:alpha val="43000"/>
                        </a:srgbClr>
                      </a:outerShdw>
                    </a:effectLst>
                  </a:rPr>
                  <a:t> symmetry breaking</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09600" y="1600201"/>
                <a:ext cx="4355340" cy="4525963"/>
              </a:xfrm>
              <a:blipFill>
                <a:blip r:embed="rId3"/>
                <a:stretch>
                  <a:fillRect l="-1541" t="-943"/>
                </a:stretch>
              </a:blipFill>
            </p:spPr>
            <p:txBody>
              <a:bodyPr/>
              <a:lstStyle/>
              <a:p>
                <a:r>
                  <a:rPr lang="en-AU">
                    <a:noFill/>
                  </a:rPr>
                  <a:t> </a:t>
                </a:r>
              </a:p>
            </p:txBody>
          </p:sp>
        </mc:Fallback>
      </mc:AlternateContent>
      <p:sp>
        <p:nvSpPr>
          <p:cNvPr id="4" name="Date Placeholder 3"/>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p:cNvSpPr>
            <a:spLocks noGrp="1"/>
          </p:cNvSpPr>
          <p:nvPr>
            <p:ph type="ftr" sz="quarter" idx="11"/>
          </p:nvPr>
        </p:nvSpPr>
        <p:spPr/>
        <p:txBody>
          <a:bodyPr/>
          <a:lstStyle/>
          <a:p>
            <a:r>
              <a:rPr lang="en-US" i="0"/>
              <a:t>Craig Roberts: cdroberts@nju.edu.cn  465 .. 25/04/11 ..."Strong Interactions and the Standard Model"</a:t>
            </a:r>
            <a:endParaRPr lang="en-US" dirty="0"/>
          </a:p>
        </p:txBody>
      </p:sp>
      <p:sp>
        <p:nvSpPr>
          <p:cNvPr id="6" name="Slide Number Placeholder 5"/>
          <p:cNvSpPr>
            <a:spLocks noGrp="1"/>
          </p:cNvSpPr>
          <p:nvPr>
            <p:ph type="sldNum" sz="quarter" idx="12"/>
          </p:nvPr>
        </p:nvSpPr>
        <p:spPr/>
        <p:txBody>
          <a:bodyPr/>
          <a:lstStyle/>
          <a:p>
            <a:fld id="{87034D8C-3CB4-402A-BC46-2AB14C0FE90A}" type="slidenum">
              <a:rPr lang="en-US" smtClean="0"/>
              <a:pPr/>
              <a:t>80</a:t>
            </a:fld>
            <a:endParaRPr lang="en-US"/>
          </a:p>
        </p:txBody>
      </p:sp>
      <p:pic>
        <p:nvPicPr>
          <p:cNvPr id="10" name="Picture 9" descr="MassGapNJL2Bosen.gif"/>
          <p:cNvPicPr>
            <a:picLocks noChangeAspect="1"/>
          </p:cNvPicPr>
          <p:nvPr/>
        </p:nvPicPr>
        <p:blipFill>
          <a:blip r:embed="rId4" cstate="print"/>
          <a:stretch>
            <a:fillRect/>
          </a:stretch>
        </p:blipFill>
        <p:spPr>
          <a:xfrm>
            <a:off x="50131" y="463826"/>
            <a:ext cx="3759869" cy="762000"/>
          </a:xfrm>
          <a:prstGeom prst="rect">
            <a:avLst/>
          </a:prstGeom>
        </p:spPr>
      </p:pic>
      <p:sp>
        <p:nvSpPr>
          <p:cNvPr id="11" name="TextBox 10"/>
          <p:cNvSpPr txBox="1"/>
          <p:nvPr/>
        </p:nvSpPr>
        <p:spPr>
          <a:xfrm>
            <a:off x="50132" y="6627"/>
            <a:ext cx="3316357" cy="461665"/>
          </a:xfrm>
          <a:prstGeom prst="rect">
            <a:avLst/>
          </a:prstGeom>
          <a:noFill/>
        </p:spPr>
        <p:txBody>
          <a:bodyPr wrap="none" rtlCol="0">
            <a:spAutoFit/>
          </a:bodyPr>
          <a:lstStyle/>
          <a:p>
            <a:r>
              <a:rPr lang="en-US" sz="2400" dirty="0">
                <a:solidFill>
                  <a:schemeClr val="tx2">
                    <a:lumMod val="75000"/>
                  </a:schemeClr>
                </a:solidFill>
              </a:rPr>
              <a:t>Solution of gap equation </a:t>
            </a:r>
          </a:p>
        </p:txBody>
      </p:sp>
      <p:sp>
        <p:nvSpPr>
          <p:cNvPr id="12" name="Freeform 11"/>
          <p:cNvSpPr/>
          <p:nvPr/>
        </p:nvSpPr>
        <p:spPr bwMode="auto">
          <a:xfrm>
            <a:off x="2057400" y="1992868"/>
            <a:ext cx="7578124" cy="3717367"/>
          </a:xfrm>
          <a:custGeom>
            <a:avLst/>
            <a:gdLst>
              <a:gd name="connsiteX0" fmla="*/ 0 w 5146430"/>
              <a:gd name="connsiteY0" fmla="*/ 150446 h 3303954"/>
              <a:gd name="connsiteX1" fmla="*/ 3810000 w 5146430"/>
              <a:gd name="connsiteY1" fmla="*/ 525585 h 3303954"/>
              <a:gd name="connsiteX2" fmla="*/ 5146430 w 5146430"/>
              <a:gd name="connsiteY2" fmla="*/ 3303954 h 3303954"/>
            </a:gdLst>
            <a:ahLst/>
            <a:cxnLst>
              <a:cxn ang="0">
                <a:pos x="connsiteX0" y="connsiteY0"/>
              </a:cxn>
              <a:cxn ang="0">
                <a:pos x="connsiteX1" y="connsiteY1"/>
              </a:cxn>
              <a:cxn ang="0">
                <a:pos x="connsiteX2" y="connsiteY2"/>
              </a:cxn>
            </a:cxnLst>
            <a:rect l="l" t="t" r="r" b="b"/>
            <a:pathLst>
              <a:path w="5146430" h="3303954">
                <a:moveTo>
                  <a:pt x="0" y="150446"/>
                </a:moveTo>
                <a:cubicBezTo>
                  <a:pt x="1476131" y="75223"/>
                  <a:pt x="2952262" y="0"/>
                  <a:pt x="3810000" y="525585"/>
                </a:cubicBezTo>
                <a:cubicBezTo>
                  <a:pt x="4667738" y="1051170"/>
                  <a:pt x="4907084" y="2177562"/>
                  <a:pt x="5146430" y="3303954"/>
                </a:cubicBezTo>
              </a:path>
            </a:pathLst>
          </a:custGeom>
          <a:noFill/>
          <a:ln w="19050" cap="flat" cmpd="sng" algn="ctr">
            <a:solidFill>
              <a:srgbClr val="0000FF"/>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a:latin typeface="Calibri" pitchFamily="34" charset="0"/>
            </a:endParaRPr>
          </a:p>
        </p:txBody>
      </p:sp>
      <p:cxnSp>
        <p:nvCxnSpPr>
          <p:cNvPr id="14" name="Straight Arrow Connector 13"/>
          <p:cNvCxnSpPr/>
          <p:nvPr/>
        </p:nvCxnSpPr>
        <p:spPr bwMode="auto">
          <a:xfrm>
            <a:off x="3581400" y="3581400"/>
            <a:ext cx="914400" cy="914400"/>
          </a:xfrm>
          <a:prstGeom prst="straightConnector1">
            <a:avLst/>
          </a:prstGeom>
          <a:noFill/>
          <a:ln w="9525" cap="flat" cmpd="sng" algn="ctr">
            <a:noFill/>
            <a:prstDash val="solid"/>
            <a:round/>
            <a:headEnd type="none" w="med" len="med"/>
            <a:tailEnd type="arrow"/>
          </a:ln>
          <a:effectLst/>
        </p:spPr>
      </p:cxnSp>
      <p:cxnSp>
        <p:nvCxnSpPr>
          <p:cNvPr id="16" name="Straight Arrow Connector 15"/>
          <p:cNvCxnSpPr>
            <a:cxnSpLocks/>
          </p:cNvCxnSpPr>
          <p:nvPr/>
        </p:nvCxnSpPr>
        <p:spPr bwMode="auto">
          <a:xfrm>
            <a:off x="4724400" y="2895600"/>
            <a:ext cx="950208" cy="152400"/>
          </a:xfrm>
          <a:prstGeom prst="straightConnector1">
            <a:avLst/>
          </a:prstGeom>
          <a:noFill/>
          <a:ln w="19050" cap="flat" cmpd="sng" algn="ctr">
            <a:solidFill>
              <a:srgbClr val="008000"/>
            </a:solidFill>
            <a:prstDash val="solid"/>
            <a:round/>
            <a:headEnd type="none" w="med" len="med"/>
            <a:tailEnd type="arrow"/>
          </a:ln>
          <a:effectLst/>
        </p:spPr>
      </p:cxnSp>
      <p:sp>
        <p:nvSpPr>
          <p:cNvPr id="18" name="TextBox 17"/>
          <p:cNvSpPr txBox="1"/>
          <p:nvPr/>
        </p:nvSpPr>
        <p:spPr>
          <a:xfrm>
            <a:off x="5997417" y="1992868"/>
            <a:ext cx="1806585" cy="369332"/>
          </a:xfrm>
          <a:prstGeom prst="rect">
            <a:avLst/>
          </a:prstGeom>
          <a:noFill/>
        </p:spPr>
        <p:txBody>
          <a:bodyPr wrap="none" rtlCol="0">
            <a:spAutoFit/>
          </a:bodyPr>
          <a:lstStyle/>
          <a:p>
            <a:r>
              <a:rPr lang="en-US" dirty="0">
                <a:solidFill>
                  <a:srgbClr val="FF0000"/>
                </a:solidFill>
              </a:rPr>
              <a:t>Critical </a:t>
            </a:r>
            <a:r>
              <a:rPr lang="en-US" i="1" dirty="0" err="1">
                <a:solidFill>
                  <a:srgbClr val="FF0000"/>
                </a:solidFill>
              </a:rPr>
              <a:t>m</a:t>
            </a:r>
            <a:r>
              <a:rPr lang="en-US" i="1" baseline="-25000" dirty="0" err="1">
                <a:solidFill>
                  <a:srgbClr val="FF0000"/>
                </a:solidFill>
              </a:rPr>
              <a:t>G</a:t>
            </a:r>
            <a:r>
              <a:rPr lang="en-US" i="1" dirty="0">
                <a:solidFill>
                  <a:srgbClr val="FF0000"/>
                </a:solidFill>
              </a:rPr>
              <a:t>=0.186</a:t>
            </a:r>
            <a:endParaRPr lang="en-US" i="1" baseline="-25000" dirty="0">
              <a:solidFill>
                <a:srgbClr val="FF0000"/>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1"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0" nodeType="clickEffect">
                                  <p:stCondLst>
                                    <p:cond delay="0"/>
                                  </p:stCondLst>
                                  <p:childTnLst>
                                    <p:animEffect transition="out" filter="fade">
                                      <p:cBhvr>
                                        <p:cTn id="13" dur="1000"/>
                                        <p:tgtEl>
                                          <p:spTgt spid="12"/>
                                        </p:tgtEl>
                                      </p:cBhvr>
                                    </p:animEffect>
                                    <p:set>
                                      <p:cBhvr>
                                        <p:cTn id="14" dur="1" fill="hold">
                                          <p:stCondLst>
                                            <p:cond delay="999"/>
                                          </p:stCondLst>
                                        </p:cTn>
                                        <p:tgtEl>
                                          <p:spTgt spid="12"/>
                                        </p:tgtEl>
                                        <p:attrNameLst>
                                          <p:attrName>style.visibility</p:attrName>
                                        </p:attrNameLst>
                                      </p:cBhvr>
                                      <p:to>
                                        <p:strVal val="hidden"/>
                                      </p:to>
                                    </p:set>
                                  </p:childTnLst>
                                </p:cTn>
                              </p:par>
                              <p:par>
                                <p:cTn id="15" presetID="53"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1000" fill="hold"/>
                                        <p:tgtEl>
                                          <p:spTgt spid="16"/>
                                        </p:tgtEl>
                                        <p:attrNameLst>
                                          <p:attrName>ppt_w</p:attrName>
                                        </p:attrNameLst>
                                      </p:cBhvr>
                                      <p:tavLst>
                                        <p:tav tm="0">
                                          <p:val>
                                            <p:fltVal val="0"/>
                                          </p:val>
                                        </p:tav>
                                        <p:tav tm="100000">
                                          <p:val>
                                            <p:strVal val="#ppt_w"/>
                                          </p:val>
                                        </p:tav>
                                      </p:tavLst>
                                    </p:anim>
                                    <p:anim calcmode="lin" valueType="num">
                                      <p:cBhvr>
                                        <p:cTn id="18" dur="1000" fill="hold"/>
                                        <p:tgtEl>
                                          <p:spTgt spid="16"/>
                                        </p:tgtEl>
                                        <p:attrNameLst>
                                          <p:attrName>ppt_h</p:attrName>
                                        </p:attrNameLst>
                                      </p:cBhvr>
                                      <p:tavLst>
                                        <p:tav tm="0">
                                          <p:val>
                                            <p:fltVal val="0"/>
                                          </p:val>
                                        </p:tav>
                                        <p:tav tm="100000">
                                          <p:val>
                                            <p:strVal val="#ppt_h"/>
                                          </p:val>
                                        </p:tav>
                                      </p:tavLst>
                                    </p:anim>
                                    <p:animEffect transition="in" filter="fade">
                                      <p:cBhvr>
                                        <p:cTn id="19" dur="1000"/>
                                        <p:tgtEl>
                                          <p:spTgt spid="16"/>
                                        </p:tgtEl>
                                      </p:cBhvr>
                                    </p:animEffect>
                                  </p:childTnLst>
                                </p:cTn>
                              </p:par>
                              <p:par>
                                <p:cTn id="20" presetID="14" presetClass="entr" presetSubtype="1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2" dur="500"/>
                                        <p:tgtEl>
                                          <p:spTgt spid="3">
                                            <p:txEl>
                                              <p:pRg st="3" end="3"/>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D42AD-977A-467F-807F-E1FC989BD45A}"/>
              </a:ext>
            </a:extLst>
          </p:cNvPr>
          <p:cNvSpPr>
            <a:spLocks noGrp="1"/>
          </p:cNvSpPr>
          <p:nvPr>
            <p:ph type="title"/>
          </p:nvPr>
        </p:nvSpPr>
        <p:spPr>
          <a:xfrm>
            <a:off x="609600" y="228600"/>
            <a:ext cx="8470418" cy="1143000"/>
          </a:xfrm>
        </p:spPr>
        <p:txBody>
          <a:bodyPr/>
          <a:lstStyle/>
          <a:p>
            <a:r>
              <a:rPr lang="en-GB" dirty="0"/>
              <a:t>Nambu-Goldstone Bosons</a:t>
            </a:r>
            <a:br>
              <a:rPr lang="en-GB" dirty="0"/>
            </a:br>
            <a:r>
              <a:rPr lang="en-GB" sz="2400" dirty="0"/>
              <a:t>(Anderson–</a:t>
            </a:r>
            <a:r>
              <a:rPr lang="en-GB" sz="2400" dirty="0" err="1"/>
              <a:t>Bogoliubov</a:t>
            </a:r>
            <a:r>
              <a:rPr lang="en-GB" sz="2400" dirty="0"/>
              <a:t> modes)</a:t>
            </a:r>
            <a:br>
              <a:rPr lang="en-GB" sz="2400" dirty="0"/>
            </a:br>
            <a:r>
              <a:rPr lang="en-GB" sz="2400" b="0" dirty="0"/>
              <a:t>Massless excitations appearing when a continuous symmetry is broken by dynamics</a:t>
            </a:r>
            <a:endParaRPr lang="en-GB" b="0" dirty="0"/>
          </a:p>
        </p:txBody>
      </p:sp>
      <p:sp>
        <p:nvSpPr>
          <p:cNvPr id="3" name="Content Placeholder 2">
            <a:extLst>
              <a:ext uri="{FF2B5EF4-FFF2-40B4-BE49-F238E27FC236}">
                <a16:creationId xmlns:a16="http://schemas.microsoft.com/office/drawing/2014/main" id="{4A6A611C-BFB6-49F2-B993-7D9B10E5B479}"/>
              </a:ext>
            </a:extLst>
          </p:cNvPr>
          <p:cNvSpPr>
            <a:spLocks noGrp="1"/>
          </p:cNvSpPr>
          <p:nvPr>
            <p:ph idx="1"/>
          </p:nvPr>
        </p:nvSpPr>
        <p:spPr>
          <a:xfrm>
            <a:off x="609599" y="2103437"/>
            <a:ext cx="8189385" cy="4525963"/>
          </a:xfrm>
        </p:spPr>
        <p:txBody>
          <a:bodyPr/>
          <a:lstStyle/>
          <a:p>
            <a:r>
              <a:rPr lang="en-GB" dirty="0"/>
              <a:t>Suppose one has a vector ⊗ vector interaction, strong enough to produce a dressed-quark mass in the absence of Higgs-coupling:</a:t>
            </a:r>
          </a:p>
          <a:p>
            <a:pPr lvl="1"/>
            <a:r>
              <a:rPr lang="en-GB" sz="2200" dirty="0"/>
              <a:t>How do </a:t>
            </a:r>
            <a:r>
              <a:rPr lang="en-GB" sz="2200" dirty="0" err="1"/>
              <a:t>Nambu</a:t>
            </a:r>
            <a:r>
              <a:rPr lang="en-GB" sz="2200" dirty="0"/>
              <a:t>-Goldstone bosons emerge?</a:t>
            </a:r>
          </a:p>
          <a:p>
            <a:pPr lvl="1"/>
            <a:r>
              <a:rPr lang="en-GB" sz="2200" dirty="0"/>
              <a:t>Is their emergence fine-tuned in any way?</a:t>
            </a:r>
          </a:p>
          <a:p>
            <a:pPr lvl="1"/>
            <a:r>
              <a:rPr lang="en-GB" sz="2200" dirty="0"/>
              <a:t>How does their mass vary with current-quark mass?</a:t>
            </a:r>
          </a:p>
          <a:p>
            <a:pPr lvl="1"/>
            <a:r>
              <a:rPr lang="en-GB" sz="2200" dirty="0"/>
              <a:t>What do their properties reveal about the origin of mass?</a:t>
            </a:r>
          </a:p>
          <a:p>
            <a:pPr lvl="1"/>
            <a:endParaRPr lang="en-GB" sz="2200" dirty="0"/>
          </a:p>
        </p:txBody>
      </p:sp>
      <p:sp>
        <p:nvSpPr>
          <p:cNvPr id="4" name="Date Placeholder 3">
            <a:extLst>
              <a:ext uri="{FF2B5EF4-FFF2-40B4-BE49-F238E27FC236}">
                <a16:creationId xmlns:a16="http://schemas.microsoft.com/office/drawing/2014/main" id="{D63F42EA-1E06-4952-950B-4C7D90D31B85}"/>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0F31C662-5409-4CBF-A788-BB0F6841415F}"/>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3D9F49A9-62E4-4FE6-A2F1-831E5DA2B880}"/>
              </a:ext>
            </a:extLst>
          </p:cNvPr>
          <p:cNvSpPr>
            <a:spLocks noGrp="1"/>
          </p:cNvSpPr>
          <p:nvPr>
            <p:ph type="sldNum" sz="quarter" idx="12"/>
          </p:nvPr>
        </p:nvSpPr>
        <p:spPr/>
        <p:txBody>
          <a:bodyPr/>
          <a:lstStyle/>
          <a:p>
            <a:fld id="{87034D8C-3CB4-402A-BC46-2AB14C0FE90A}" type="slidenum">
              <a:rPr lang="en-US" smtClean="0"/>
              <a:pPr/>
              <a:t>81</a:t>
            </a:fld>
            <a:endParaRPr lang="en-US"/>
          </a:p>
        </p:txBody>
      </p:sp>
      <p:pic>
        <p:nvPicPr>
          <p:cNvPr id="7" name="Picture 6" descr="CQMpion.png">
            <a:extLst>
              <a:ext uri="{FF2B5EF4-FFF2-40B4-BE49-F238E27FC236}">
                <a16:creationId xmlns:a16="http://schemas.microsoft.com/office/drawing/2014/main" id="{32D791CB-1FDA-4489-BAD6-1FCEF95B7CE1}"/>
              </a:ext>
            </a:extLst>
          </p:cNvPr>
          <p:cNvPicPr>
            <a:picLocks noChangeAspect="1"/>
          </p:cNvPicPr>
          <p:nvPr/>
        </p:nvPicPr>
        <p:blipFill>
          <a:blip r:embed="rId2" cstate="print"/>
          <a:stretch>
            <a:fillRect/>
          </a:stretch>
        </p:blipFill>
        <p:spPr>
          <a:xfrm>
            <a:off x="9080018" y="243839"/>
            <a:ext cx="1511782" cy="2118361"/>
          </a:xfrm>
          <a:prstGeom prst="rect">
            <a:avLst/>
          </a:prstGeom>
        </p:spPr>
      </p:pic>
      <p:pic>
        <p:nvPicPr>
          <p:cNvPr id="8" name="Picture 7" descr="goldstone_jeffrey.jpg">
            <a:extLst>
              <a:ext uri="{FF2B5EF4-FFF2-40B4-BE49-F238E27FC236}">
                <a16:creationId xmlns:a16="http://schemas.microsoft.com/office/drawing/2014/main" id="{85FBCAC0-CB40-473A-BD13-EF4D8AAAFF94}"/>
              </a:ext>
            </a:extLst>
          </p:cNvPr>
          <p:cNvPicPr>
            <a:picLocks noChangeAspect="1"/>
          </p:cNvPicPr>
          <p:nvPr/>
        </p:nvPicPr>
        <p:blipFill>
          <a:blip r:embed="rId3" cstate="print"/>
          <a:stretch>
            <a:fillRect/>
          </a:stretch>
        </p:blipFill>
        <p:spPr>
          <a:xfrm>
            <a:off x="10668000" y="237146"/>
            <a:ext cx="1447800" cy="2118360"/>
          </a:xfrm>
          <a:prstGeom prst="rect">
            <a:avLst/>
          </a:prstGeom>
        </p:spPr>
      </p:pic>
    </p:spTree>
    <p:extLst>
      <p:ext uri="{BB962C8B-B14F-4D97-AF65-F5344CB8AC3E}">
        <p14:creationId xmlns:p14="http://schemas.microsoft.com/office/powerpoint/2010/main" val="2908361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arn(inVertic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down)">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9D3B-FF47-4791-8924-EE7E87CCD6AC}"/>
              </a:ext>
            </a:extLst>
          </p:cNvPr>
          <p:cNvSpPr>
            <a:spLocks noGrp="1"/>
          </p:cNvSpPr>
          <p:nvPr>
            <p:ph type="title"/>
          </p:nvPr>
        </p:nvSpPr>
        <p:spPr/>
        <p:txBody>
          <a:bodyPr/>
          <a:lstStyle/>
          <a:p>
            <a:r>
              <a:rPr lang="en-GB" dirty="0" err="1"/>
              <a:t>Pseudoscalar</a:t>
            </a:r>
            <a:r>
              <a:rPr lang="en-GB" dirty="0"/>
              <a:t> Mesons as Bound-States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E5BC972-7F10-41D1-9C1E-A33A30EB929A}"/>
                  </a:ext>
                </a:extLst>
              </p:cNvPr>
              <p:cNvSpPr>
                <a:spLocks noGrp="1"/>
              </p:cNvSpPr>
              <p:nvPr>
                <p:ph idx="1"/>
              </p:nvPr>
            </p:nvSpPr>
            <p:spPr/>
            <p:txBody>
              <a:bodyPr/>
              <a:lstStyle/>
              <a:p>
                <a:r>
                  <a:rPr lang="en-AU" dirty="0"/>
                  <a:t>Poincaré covariance entails that the bound-state (Bethe-Salpeter) amplitude for an </a:t>
                </a:r>
                <a:r>
                  <a:rPr lang="en-AU" dirty="0" err="1"/>
                  <a:t>isovector</a:t>
                </a:r>
                <a:r>
                  <a:rPr lang="en-AU" dirty="0"/>
                  <a:t> pseudoscalar meson (valence-quark and valence-antiquark) takes the form</a:t>
                </a:r>
              </a:p>
              <a:p>
                <a:endParaRPr lang="en-AU" dirty="0"/>
              </a:p>
              <a:p>
                <a:endParaRPr lang="en-AU" dirty="0"/>
              </a:p>
              <a:p>
                <a:endParaRPr lang="en-AU" dirty="0"/>
              </a:p>
              <a:p>
                <a:pPr lvl="1"/>
                <a:r>
                  <a:rPr lang="en-GB" dirty="0"/>
                  <a:t>{</a:t>
                </a:r>
                <a:r>
                  <a:rPr lang="en-GB" dirty="0" err="1"/>
                  <a:t>τ</a:t>
                </a:r>
                <a:r>
                  <a:rPr lang="en-GB" baseline="30000" dirty="0" err="1"/>
                  <a:t>i</a:t>
                </a:r>
                <a:r>
                  <a:rPr lang="en-GB" baseline="30000" dirty="0"/>
                  <a:t>=1,2,3</a:t>
                </a:r>
                <a:r>
                  <a:rPr lang="en-GB" dirty="0"/>
                  <a:t>} = Pauli matrices to represent isospin = difference between quarks </a:t>
                </a:r>
                <a14:m>
                  <m:oMath xmlns:m="http://schemas.openxmlformats.org/officeDocument/2006/math">
                    <m:r>
                      <a:rPr lang="en-AU" b="0" i="1" smtClean="0">
                        <a:latin typeface="Cambria Math" panose="02040503050406030204" pitchFamily="18" charset="0"/>
                      </a:rPr>
                      <m:t>𝑢</m:t>
                    </m:r>
                  </m:oMath>
                </a14:m>
                <a:r>
                  <a:rPr lang="en-GB" dirty="0"/>
                  <a:t> (isospin +1/2) and </a:t>
                </a:r>
                <a14:m>
                  <m:oMath xmlns:m="http://schemas.openxmlformats.org/officeDocument/2006/math">
                    <m:r>
                      <a:rPr lang="en-AU" b="0" i="1" smtClean="0">
                        <a:latin typeface="Cambria Math" panose="02040503050406030204" pitchFamily="18" charset="0"/>
                      </a:rPr>
                      <m:t>𝑑</m:t>
                    </m:r>
                  </m:oMath>
                </a14:m>
                <a:r>
                  <a:rPr lang="en-GB" dirty="0"/>
                  <a:t> (isospin -1/2) </a:t>
                </a:r>
              </a:p>
              <a:p>
                <a:pPr lvl="1"/>
                <a:r>
                  <a:rPr lang="en-AU" dirty="0"/>
                  <a:t>P = total momentum of system</a:t>
                </a:r>
              </a:p>
              <a:p>
                <a:pPr lvl="1"/>
                <a:r>
                  <a:rPr lang="en-AU" dirty="0"/>
                  <a:t>k = relative momentum between valence degrees-of-freedom</a:t>
                </a:r>
              </a:p>
              <a:p>
                <a:endParaRPr lang="en-GB" dirty="0"/>
              </a:p>
            </p:txBody>
          </p:sp>
        </mc:Choice>
        <mc:Fallback>
          <p:sp>
            <p:nvSpPr>
              <p:cNvPr id="3" name="Content Placeholder 2">
                <a:extLst>
                  <a:ext uri="{FF2B5EF4-FFF2-40B4-BE49-F238E27FC236}">
                    <a16:creationId xmlns:a16="http://schemas.microsoft.com/office/drawing/2014/main" id="{CE5BC972-7F10-41D1-9C1E-A33A30EB929A}"/>
                  </a:ext>
                </a:extLst>
              </p:cNvPr>
              <p:cNvSpPr>
                <a:spLocks noGrp="1" noRot="1" noChangeAspect="1" noMove="1" noResize="1" noEditPoints="1" noAdjustHandles="1" noChangeArrowheads="1" noChangeShapeType="1" noTextEdit="1"/>
              </p:cNvSpPr>
              <p:nvPr>
                <p:ph idx="1"/>
              </p:nvPr>
            </p:nvSpPr>
            <p:spPr>
              <a:blipFill>
                <a:blip r:embed="rId2"/>
                <a:stretch>
                  <a:fillRect l="-611" t="-943"/>
                </a:stretch>
              </a:blipFill>
            </p:spPr>
            <p:txBody>
              <a:bodyPr/>
              <a:lstStyle/>
              <a:p>
                <a:r>
                  <a:rPr lang="en-AU">
                    <a:noFill/>
                  </a:rPr>
                  <a:t> </a:t>
                </a:r>
              </a:p>
            </p:txBody>
          </p:sp>
        </mc:Fallback>
      </mc:AlternateContent>
      <p:sp>
        <p:nvSpPr>
          <p:cNvPr id="4" name="Date Placeholder 3">
            <a:extLst>
              <a:ext uri="{FF2B5EF4-FFF2-40B4-BE49-F238E27FC236}">
                <a16:creationId xmlns:a16="http://schemas.microsoft.com/office/drawing/2014/main" id="{8786E4AA-2C26-4724-B659-22FD10EBC067}"/>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C70E0FB4-1C7E-4A9F-9885-70DD7F31E56B}"/>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8AA3517A-B5BA-40DE-B868-D8A42CADB2F4}"/>
              </a:ext>
            </a:extLst>
          </p:cNvPr>
          <p:cNvSpPr>
            <a:spLocks noGrp="1"/>
          </p:cNvSpPr>
          <p:nvPr>
            <p:ph type="sldNum" sz="quarter" idx="12"/>
          </p:nvPr>
        </p:nvSpPr>
        <p:spPr/>
        <p:txBody>
          <a:bodyPr/>
          <a:lstStyle/>
          <a:p>
            <a:fld id="{87034D8C-3CB4-402A-BC46-2AB14C0FE90A}" type="slidenum">
              <a:rPr lang="en-US" smtClean="0"/>
              <a:pPr/>
              <a:t>82</a:t>
            </a:fld>
            <a:endParaRPr lang="en-US"/>
          </a:p>
        </p:txBody>
      </p:sp>
      <p:pic>
        <p:nvPicPr>
          <p:cNvPr id="7" name="Picture 6" descr="Gammapi.jpg">
            <a:extLst>
              <a:ext uri="{FF2B5EF4-FFF2-40B4-BE49-F238E27FC236}">
                <a16:creationId xmlns:a16="http://schemas.microsoft.com/office/drawing/2014/main" id="{2A61CEE4-F60D-460D-8878-63F54795B6AA}"/>
              </a:ext>
            </a:extLst>
          </p:cNvPr>
          <p:cNvPicPr>
            <a:picLocks noChangeAspect="1"/>
          </p:cNvPicPr>
          <p:nvPr/>
        </p:nvPicPr>
        <p:blipFill>
          <a:blip r:embed="rId3" cstate="print"/>
          <a:stretch>
            <a:fillRect/>
          </a:stretch>
        </p:blipFill>
        <p:spPr>
          <a:xfrm>
            <a:off x="2933700" y="2438400"/>
            <a:ext cx="6324600" cy="1166294"/>
          </a:xfrm>
          <a:prstGeom prst="rect">
            <a:avLst/>
          </a:prstGeom>
        </p:spPr>
      </p:pic>
    </p:spTree>
    <p:extLst>
      <p:ext uri="{BB962C8B-B14F-4D97-AF65-F5344CB8AC3E}">
        <p14:creationId xmlns:p14="http://schemas.microsoft.com/office/powerpoint/2010/main" val="3466559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BC753-40AF-40D9-A701-67A3EED9DE42}"/>
              </a:ext>
            </a:extLst>
          </p:cNvPr>
          <p:cNvSpPr>
            <a:spLocks noGrp="1"/>
          </p:cNvSpPr>
          <p:nvPr>
            <p:ph type="title"/>
          </p:nvPr>
        </p:nvSpPr>
        <p:spPr/>
        <p:txBody>
          <a:bodyPr/>
          <a:lstStyle/>
          <a:p>
            <a:pPr algn="r"/>
            <a:r>
              <a:rPr lang="en-GB" dirty="0" err="1"/>
              <a:t>Pseudoscalar</a:t>
            </a:r>
            <a:r>
              <a:rPr lang="en-GB" dirty="0"/>
              <a:t> Mesons </a:t>
            </a:r>
            <a:br>
              <a:rPr lang="en-GB" dirty="0"/>
            </a:br>
            <a:r>
              <a:rPr lang="en-GB" dirty="0"/>
              <a:t>as Bound-States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1357BDF-65A5-4799-9196-13C94D920C5C}"/>
                  </a:ext>
                </a:extLst>
              </p:cNvPr>
              <p:cNvSpPr>
                <a:spLocks noGrp="1"/>
              </p:cNvSpPr>
              <p:nvPr>
                <p:ph idx="1"/>
              </p:nvPr>
            </p:nvSpPr>
            <p:spPr/>
            <p:txBody>
              <a:bodyPr/>
              <a:lstStyle/>
              <a:p>
                <a:r>
                  <a:rPr lang="en-AU" dirty="0"/>
                  <a:t>Bound-State mass and amplitude (Poincaré-covariant wave function) are determined from the homogeneous Bethe-Salpeter equation (BSE):</a:t>
                </a:r>
              </a:p>
              <a:p>
                <a:endParaRPr lang="en-AU" dirty="0"/>
              </a:p>
              <a:p>
                <a:pPr marL="0" indent="0">
                  <a:buNone/>
                </a:pPr>
                <a:endParaRPr lang="en-AU" dirty="0"/>
              </a:p>
              <a:p>
                <a:pPr lvl="1">
                  <a:buFont typeface="Courier New" panose="02070309020205020404" pitchFamily="49" charset="0"/>
                  <a:buChar char="o"/>
                </a:pPr>
                <a14:m>
                  <m:oMath xmlns:m="http://schemas.openxmlformats.org/officeDocument/2006/math">
                    <m:sSup>
                      <m:sSupPr>
                        <m:ctrlPr>
                          <a:rPr lang="en-AU" b="0" i="1" smtClean="0">
                            <a:latin typeface="Cambria Math" panose="02040503050406030204" pitchFamily="18" charset="0"/>
                          </a:rPr>
                        </m:ctrlPr>
                      </m:sSupPr>
                      <m:e>
                        <m:r>
                          <a:rPr lang="en-AU" b="0" i="1" smtClean="0">
                            <a:latin typeface="Cambria Math" panose="02040503050406030204" pitchFamily="18" charset="0"/>
                          </a:rPr>
                          <m:t>𝑃</m:t>
                        </m:r>
                      </m:e>
                      <m:sup>
                        <m:r>
                          <a:rPr lang="en-AU" b="0" i="1" smtClean="0">
                            <a:latin typeface="Cambria Math" panose="02040503050406030204" pitchFamily="18" charset="0"/>
                          </a:rPr>
                          <m:t>2</m:t>
                        </m:r>
                      </m:sup>
                    </m:sSup>
                  </m:oMath>
                </a14:m>
                <a:r>
                  <a:rPr lang="en-GB" dirty="0"/>
                  <a:t> is an eigenvalue … solution only exists for particular value(s) of </a:t>
                </a:r>
                <a14:m>
                  <m:oMath xmlns:m="http://schemas.openxmlformats.org/officeDocument/2006/math">
                    <m:sSup>
                      <m:sSupPr>
                        <m:ctrlPr>
                          <a:rPr lang="en-AU" i="1">
                            <a:latin typeface="Cambria Math" panose="02040503050406030204" pitchFamily="18" charset="0"/>
                          </a:rPr>
                        </m:ctrlPr>
                      </m:sSupPr>
                      <m:e>
                        <m:r>
                          <a:rPr lang="en-AU" i="1">
                            <a:latin typeface="Cambria Math" panose="02040503050406030204" pitchFamily="18" charset="0"/>
                          </a:rPr>
                          <m:t>𝑃</m:t>
                        </m:r>
                      </m:e>
                      <m:sup>
                        <m:r>
                          <a:rPr lang="en-AU" i="1">
                            <a:latin typeface="Cambria Math" panose="02040503050406030204" pitchFamily="18" charset="0"/>
                          </a:rPr>
                          <m:t>2</m:t>
                        </m:r>
                      </m:sup>
                    </m:sSup>
                    <m:r>
                      <a:rPr lang="en-AU" b="0" i="1" smtClean="0">
                        <a:latin typeface="Cambria Math" panose="02040503050406030204" pitchFamily="18" charset="0"/>
                      </a:rPr>
                      <m:t>&lt;0</m:t>
                    </m:r>
                  </m:oMath>
                </a14:m>
                <a:r>
                  <a:rPr lang="en-GB" dirty="0"/>
                  <a:t> and those values define </a:t>
                </a:r>
                <a14:m>
                  <m:oMath xmlns:m="http://schemas.openxmlformats.org/officeDocument/2006/math">
                    <m:r>
                      <a:rPr lang="en-AU" b="0" i="1" smtClean="0">
                        <a:latin typeface="Cambria Math" panose="02040503050406030204" pitchFamily="18" charset="0"/>
                      </a:rPr>
                      <m:t>− </m:t>
                    </m:r>
                    <m:r>
                      <m:rPr>
                        <m:sty m:val="p"/>
                      </m:rPr>
                      <a:rPr lang="en-AU" b="0" i="0" smtClean="0">
                        <a:latin typeface="Cambria Math" panose="02040503050406030204" pitchFamily="18" charset="0"/>
                      </a:rPr>
                      <m:t>mas</m:t>
                    </m:r>
                    <m:sSubSup>
                      <m:sSubSupPr>
                        <m:ctrlPr>
                          <a:rPr lang="en-AU" b="0" smtClean="0">
                            <a:latin typeface="Cambria Math" panose="02040503050406030204" pitchFamily="18" charset="0"/>
                          </a:rPr>
                        </m:ctrlPr>
                      </m:sSubSupPr>
                      <m:e>
                        <m:r>
                          <m:rPr>
                            <m:sty m:val="p"/>
                          </m:rPr>
                          <a:rPr lang="en-AU" b="0" i="0" smtClean="0">
                            <a:latin typeface="Cambria Math" panose="02040503050406030204" pitchFamily="18" charset="0"/>
                          </a:rPr>
                          <m:t>s</m:t>
                        </m:r>
                      </m:e>
                      <m:sub>
                        <m:r>
                          <m:rPr>
                            <m:sty m:val="p"/>
                          </m:rPr>
                          <a:rPr lang="en-AU" b="0" i="0" smtClean="0">
                            <a:latin typeface="Cambria Math" panose="02040503050406030204" pitchFamily="18" charset="0"/>
                          </a:rPr>
                          <m:t>bound</m:t>
                        </m:r>
                        <m:r>
                          <a:rPr lang="en-AU" b="0" i="0" smtClean="0">
                            <a:latin typeface="Cambria Math" panose="02040503050406030204" pitchFamily="18" charset="0"/>
                          </a:rPr>
                          <m:t> </m:t>
                        </m:r>
                        <m:r>
                          <m:rPr>
                            <m:sty m:val="p"/>
                          </m:rPr>
                          <a:rPr lang="en-AU" b="0" i="0" smtClean="0">
                            <a:latin typeface="Cambria Math" panose="02040503050406030204" pitchFamily="18" charset="0"/>
                          </a:rPr>
                          <m:t>state</m:t>
                        </m:r>
                      </m:sub>
                      <m:sup>
                        <m:r>
                          <a:rPr lang="en-AU" b="0" i="0" smtClean="0">
                            <a:latin typeface="Cambria Math" panose="02040503050406030204" pitchFamily="18" charset="0"/>
                          </a:rPr>
                          <m:t>2</m:t>
                        </m:r>
                      </m:sup>
                    </m:sSubSup>
                  </m:oMath>
                </a14:m>
                <a:endParaRPr lang="en-GB" dirty="0"/>
              </a:p>
              <a:p>
                <a:pPr lvl="1">
                  <a:buFont typeface="Courier New" panose="02070309020205020404" pitchFamily="49" charset="0"/>
                  <a:buChar char="o"/>
                </a:pPr>
                <a:r>
                  <a:rPr lang="en-GB" dirty="0"/>
                  <a:t>χ(</a:t>
                </a:r>
                <a:r>
                  <a:rPr lang="en-GB" dirty="0" err="1"/>
                  <a:t>q;P</a:t>
                </a:r>
                <a:r>
                  <a:rPr lang="en-GB" dirty="0"/>
                  <a:t>) = S(q) Γ(</a:t>
                </a:r>
                <a:r>
                  <a:rPr lang="en-GB" dirty="0" err="1"/>
                  <a:t>q;P</a:t>
                </a:r>
                <a:r>
                  <a:rPr lang="en-GB" dirty="0"/>
                  <a:t>) S(</a:t>
                </a:r>
                <a:r>
                  <a:rPr lang="en-GB" dirty="0" err="1"/>
                  <a:t>q+P</a:t>
                </a:r>
                <a:r>
                  <a:rPr lang="en-GB" dirty="0"/>
                  <a:t>) – wave function</a:t>
                </a:r>
              </a:p>
              <a:p>
                <a:pPr lvl="1">
                  <a:buFont typeface="Courier New" panose="02070309020205020404" pitchFamily="49" charset="0"/>
                  <a:buChar char="o"/>
                </a:pPr>
                <a:r>
                  <a:rPr lang="en-GB" dirty="0"/>
                  <a:t>S = dressed-quark propagator</a:t>
                </a:r>
              </a:p>
              <a:p>
                <a:pPr lvl="1">
                  <a:buFont typeface="Courier New" panose="02070309020205020404" pitchFamily="49" charset="0"/>
                  <a:buChar char="o"/>
                </a:pPr>
                <a:r>
                  <a:rPr lang="en-GB" dirty="0" err="1"/>
                  <a:t>r,s,t,u</a:t>
                </a:r>
                <a:r>
                  <a:rPr lang="en-GB" dirty="0"/>
                  <a:t>  represent colour, isospin, spinor indices</a:t>
                </a:r>
              </a:p>
              <a:p>
                <a:pPr lvl="1">
                  <a:buFont typeface="Courier New" panose="02070309020205020404" pitchFamily="49" charset="0"/>
                  <a:buChar char="o"/>
                </a:pPr>
                <a:r>
                  <a:rPr lang="en-GB" i="1" dirty="0"/>
                  <a:t>K</a:t>
                </a:r>
                <a:r>
                  <a:rPr lang="en-GB" dirty="0"/>
                  <a:t> = quark-antiquark scattering amplitude</a:t>
                </a:r>
                <a:endParaRPr lang="en-AU" dirty="0"/>
              </a:p>
              <a:p>
                <a:r>
                  <a:rPr lang="en-AU" dirty="0"/>
                  <a:t>A generalisation to quantum field theory of the Lippmann-Schwinger equation = one of the most-used equations in quantum mechanics … to describe scattering and bound states</a:t>
                </a:r>
                <a:endParaRPr lang="en-GB" dirty="0"/>
              </a:p>
            </p:txBody>
          </p:sp>
        </mc:Choice>
        <mc:Fallback>
          <p:sp>
            <p:nvSpPr>
              <p:cNvPr id="3" name="Content Placeholder 2">
                <a:extLst>
                  <a:ext uri="{FF2B5EF4-FFF2-40B4-BE49-F238E27FC236}">
                    <a16:creationId xmlns:a16="http://schemas.microsoft.com/office/drawing/2014/main" id="{41357BDF-65A5-4799-9196-13C94D920C5C}"/>
                  </a:ext>
                </a:extLst>
              </p:cNvPr>
              <p:cNvSpPr>
                <a:spLocks noGrp="1" noRot="1" noChangeAspect="1" noMove="1" noResize="1" noEditPoints="1" noAdjustHandles="1" noChangeArrowheads="1" noChangeShapeType="1" noTextEdit="1"/>
              </p:cNvSpPr>
              <p:nvPr>
                <p:ph idx="1"/>
              </p:nvPr>
            </p:nvSpPr>
            <p:spPr>
              <a:blipFill>
                <a:blip r:embed="rId2"/>
                <a:stretch>
                  <a:fillRect l="-611" t="-943" r="-56" b="-1213"/>
                </a:stretch>
              </a:blipFill>
            </p:spPr>
            <p:txBody>
              <a:bodyPr/>
              <a:lstStyle/>
              <a:p>
                <a:r>
                  <a:rPr lang="en-AU">
                    <a:noFill/>
                  </a:rPr>
                  <a:t> </a:t>
                </a:r>
              </a:p>
            </p:txBody>
          </p:sp>
        </mc:Fallback>
      </mc:AlternateContent>
      <p:sp>
        <p:nvSpPr>
          <p:cNvPr id="4" name="Date Placeholder 3">
            <a:extLst>
              <a:ext uri="{FF2B5EF4-FFF2-40B4-BE49-F238E27FC236}">
                <a16:creationId xmlns:a16="http://schemas.microsoft.com/office/drawing/2014/main" id="{7407153A-0D22-464D-9187-075F5AE92690}"/>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2684CDC3-E9DC-484A-883B-61C82574A755}"/>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D9EB21DE-08E1-44F3-8B77-8DA275D98997}"/>
              </a:ext>
            </a:extLst>
          </p:cNvPr>
          <p:cNvSpPr>
            <a:spLocks noGrp="1"/>
          </p:cNvSpPr>
          <p:nvPr>
            <p:ph type="sldNum" sz="quarter" idx="12"/>
          </p:nvPr>
        </p:nvSpPr>
        <p:spPr/>
        <p:txBody>
          <a:bodyPr/>
          <a:lstStyle/>
          <a:p>
            <a:fld id="{87034D8C-3CB4-402A-BC46-2AB14C0FE90A}" type="slidenum">
              <a:rPr lang="en-US" smtClean="0"/>
              <a:pPr/>
              <a:t>83</a:t>
            </a:fld>
            <a:endParaRPr lang="en-US"/>
          </a:p>
        </p:txBody>
      </p:sp>
      <p:pic>
        <p:nvPicPr>
          <p:cNvPr id="7" name="Picture 6" descr="pride-and-prejudice.jpg">
            <a:extLst>
              <a:ext uri="{FF2B5EF4-FFF2-40B4-BE49-F238E27FC236}">
                <a16:creationId xmlns:a16="http://schemas.microsoft.com/office/drawing/2014/main" id="{9E60B5E6-1388-4DE7-B29C-63438E282EA2}"/>
              </a:ext>
            </a:extLst>
          </p:cNvPr>
          <p:cNvPicPr>
            <a:picLocks noChangeAspect="1"/>
          </p:cNvPicPr>
          <p:nvPr/>
        </p:nvPicPr>
        <p:blipFill>
          <a:blip r:embed="rId3" cstate="print"/>
          <a:stretch>
            <a:fillRect/>
          </a:stretch>
        </p:blipFill>
        <p:spPr>
          <a:xfrm>
            <a:off x="29818" y="0"/>
            <a:ext cx="3898232" cy="1371600"/>
          </a:xfrm>
          <a:prstGeom prst="rect">
            <a:avLst/>
          </a:prstGeom>
          <a:solidFill>
            <a:schemeClr val="accent3">
              <a:lumMod val="60000"/>
              <a:lumOff val="40000"/>
            </a:schemeClr>
          </a:solidFill>
          <a:ln>
            <a:solidFill>
              <a:srgbClr val="0070C0"/>
            </a:solidFill>
          </a:ln>
        </p:spPr>
        <p:style>
          <a:lnRef idx="1">
            <a:schemeClr val="accent3"/>
          </a:lnRef>
          <a:fillRef idx="3">
            <a:schemeClr val="accent3"/>
          </a:fillRef>
          <a:effectRef idx="2">
            <a:schemeClr val="accent3"/>
          </a:effectRef>
          <a:fontRef idx="minor">
            <a:schemeClr val="lt1"/>
          </a:fontRef>
        </p:style>
      </p:pic>
      <p:pic>
        <p:nvPicPr>
          <p:cNvPr id="9" name="Picture 8">
            <a:extLst>
              <a:ext uri="{FF2B5EF4-FFF2-40B4-BE49-F238E27FC236}">
                <a16:creationId xmlns:a16="http://schemas.microsoft.com/office/drawing/2014/main" id="{A5FBE016-9C07-4918-9CDA-9D7E4EC45D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0482" y="2248224"/>
            <a:ext cx="5921519" cy="723576"/>
          </a:xfrm>
          <a:prstGeom prst="rect">
            <a:avLst/>
          </a:prstGeom>
        </p:spPr>
      </p:pic>
    </p:spTree>
    <p:extLst>
      <p:ext uri="{BB962C8B-B14F-4D97-AF65-F5344CB8AC3E}">
        <p14:creationId xmlns:p14="http://schemas.microsoft.com/office/powerpoint/2010/main" val="2634423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uttingScheme.gif">
            <a:extLst>
              <a:ext uri="{FF2B5EF4-FFF2-40B4-BE49-F238E27FC236}">
                <a16:creationId xmlns:a16="http://schemas.microsoft.com/office/drawing/2014/main" id="{80020588-E1E6-442A-BD87-EAFD62A373E7}"/>
              </a:ext>
            </a:extLst>
          </p:cNvPr>
          <p:cNvPicPr>
            <a:picLocks noChangeAspect="1"/>
          </p:cNvPicPr>
          <p:nvPr/>
        </p:nvPicPr>
        <p:blipFill>
          <a:blip r:embed="rId2" cstate="print"/>
          <a:stretch>
            <a:fillRect/>
          </a:stretch>
        </p:blipFill>
        <p:spPr>
          <a:xfrm>
            <a:off x="1981200" y="208024"/>
            <a:ext cx="4495800" cy="4135377"/>
          </a:xfrm>
          <a:prstGeom prst="rect">
            <a:avLst/>
          </a:prstGeom>
        </p:spPr>
      </p:pic>
      <p:sp>
        <p:nvSpPr>
          <p:cNvPr id="2" name="Title 1">
            <a:extLst>
              <a:ext uri="{FF2B5EF4-FFF2-40B4-BE49-F238E27FC236}">
                <a16:creationId xmlns:a16="http://schemas.microsoft.com/office/drawing/2014/main" id="{4C8DA33E-7E97-4A0C-930E-AE5C0258487F}"/>
              </a:ext>
            </a:extLst>
          </p:cNvPr>
          <p:cNvSpPr>
            <a:spLocks noGrp="1"/>
          </p:cNvSpPr>
          <p:nvPr>
            <p:ph type="title"/>
          </p:nvPr>
        </p:nvSpPr>
        <p:spPr/>
        <p:txBody>
          <a:bodyPr/>
          <a:lstStyle/>
          <a:p>
            <a:pPr algn="r"/>
            <a:r>
              <a:rPr lang="en-GB" dirty="0" err="1"/>
              <a:t>Pseudoscalar</a:t>
            </a:r>
            <a:r>
              <a:rPr lang="en-GB" dirty="0"/>
              <a:t> Mesons </a:t>
            </a:r>
            <a:br>
              <a:rPr lang="en-GB" dirty="0"/>
            </a:br>
            <a:r>
              <a:rPr lang="en-GB" dirty="0"/>
              <a:t>as Bound-States</a:t>
            </a:r>
          </a:p>
        </p:txBody>
      </p:sp>
      <p:sp>
        <p:nvSpPr>
          <p:cNvPr id="3" name="Content Placeholder 2">
            <a:extLst>
              <a:ext uri="{FF2B5EF4-FFF2-40B4-BE49-F238E27FC236}">
                <a16:creationId xmlns:a16="http://schemas.microsoft.com/office/drawing/2014/main" id="{4E42558A-6C9A-457E-A9C4-2EBA3EB6DC13}"/>
              </a:ext>
            </a:extLst>
          </p:cNvPr>
          <p:cNvSpPr>
            <a:spLocks noGrp="1"/>
          </p:cNvSpPr>
          <p:nvPr>
            <p:ph idx="1"/>
          </p:nvPr>
        </p:nvSpPr>
        <p:spPr>
          <a:xfrm>
            <a:off x="876301" y="1600201"/>
            <a:ext cx="10706099" cy="4525963"/>
          </a:xfrm>
          <a:solidFill>
            <a:schemeClr val="bg1"/>
          </a:solidFill>
        </p:spPr>
        <p:txBody>
          <a:bodyPr/>
          <a:lstStyle/>
          <a:p>
            <a:r>
              <a:rPr lang="en-GB" dirty="0"/>
              <a:t>Leading-order approximation to Bethe-Salpeter kernel (rainbow-ladder truncation):</a:t>
            </a:r>
          </a:p>
          <a:p>
            <a:endParaRPr lang="en-GB" dirty="0"/>
          </a:p>
          <a:p>
            <a:endParaRPr lang="en-GB" dirty="0"/>
          </a:p>
          <a:p>
            <a:endParaRPr lang="en-GB" dirty="0"/>
          </a:p>
          <a:p>
            <a:endParaRPr lang="en-GB" dirty="0"/>
          </a:p>
          <a:p>
            <a:endParaRPr lang="en-GB" dirty="0"/>
          </a:p>
          <a:p>
            <a:r>
              <a:rPr lang="en-GB" dirty="0"/>
              <a:t>Recall that </a:t>
            </a:r>
            <a:r>
              <a:rPr lang="en-AU" dirty="0"/>
              <a:t>owing to the dynamical generation of a nonzero gluon mass-scale in QCD, </a:t>
            </a:r>
            <a:r>
              <a:rPr lang="en-AU" dirty="0">
                <a:latin typeface="Brush Script MT" panose="03060802040406070304" pitchFamily="66" charset="0"/>
              </a:rPr>
              <a:t>G </a:t>
            </a:r>
            <a:r>
              <a:rPr lang="en-AU" dirty="0"/>
              <a:t>saturates at infrared momenta; hence, one may write</a:t>
            </a:r>
          </a:p>
          <a:p>
            <a:endParaRPr lang="en-AU" dirty="0"/>
          </a:p>
          <a:p>
            <a:r>
              <a:rPr lang="en-AU" dirty="0"/>
              <a:t>In QCD</a:t>
            </a:r>
          </a:p>
          <a:p>
            <a:pPr lvl="1"/>
            <a:r>
              <a:rPr lang="en-AU" dirty="0" err="1"/>
              <a:t>m</a:t>
            </a:r>
            <a:r>
              <a:rPr lang="en-AU" baseline="-25000" dirty="0" err="1"/>
              <a:t>G</a:t>
            </a:r>
            <a:r>
              <a:rPr lang="en-AU" dirty="0"/>
              <a:t> </a:t>
            </a:r>
            <a:r>
              <a:rPr lang="en-GB" dirty="0"/>
              <a:t>≈</a:t>
            </a:r>
            <a:r>
              <a:rPr lang="en-AU" dirty="0"/>
              <a:t> 0.5 GeV  and   </a:t>
            </a:r>
            <a:r>
              <a:rPr lang="en-GB" dirty="0"/>
              <a:t>α ≈ π</a:t>
            </a:r>
          </a:p>
        </p:txBody>
      </p:sp>
      <p:sp>
        <p:nvSpPr>
          <p:cNvPr id="4" name="Date Placeholder 3">
            <a:extLst>
              <a:ext uri="{FF2B5EF4-FFF2-40B4-BE49-F238E27FC236}">
                <a16:creationId xmlns:a16="http://schemas.microsoft.com/office/drawing/2014/main" id="{221F0961-EBB2-40D1-AA67-7BF14D9AD735}"/>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E619247E-6732-4346-A2EC-751FF6649289}"/>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14A49D85-CC6A-4BA6-A10B-B5AC906A5259}"/>
              </a:ext>
            </a:extLst>
          </p:cNvPr>
          <p:cNvSpPr>
            <a:spLocks noGrp="1"/>
          </p:cNvSpPr>
          <p:nvPr>
            <p:ph type="sldNum" sz="quarter" idx="12"/>
          </p:nvPr>
        </p:nvSpPr>
        <p:spPr/>
        <p:txBody>
          <a:bodyPr/>
          <a:lstStyle/>
          <a:p>
            <a:fld id="{87034D8C-3CB4-402A-BC46-2AB14C0FE90A}" type="slidenum">
              <a:rPr lang="en-US" smtClean="0"/>
              <a:pPr/>
              <a:t>84</a:t>
            </a:fld>
            <a:endParaRPr lang="en-US"/>
          </a:p>
        </p:txBody>
      </p:sp>
      <p:pic>
        <p:nvPicPr>
          <p:cNvPr id="8" name="Picture 7">
            <a:extLst>
              <a:ext uri="{FF2B5EF4-FFF2-40B4-BE49-F238E27FC236}">
                <a16:creationId xmlns:a16="http://schemas.microsoft.com/office/drawing/2014/main" id="{9AA4FE5D-C43A-4319-9252-D9D2351A31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2362200"/>
            <a:ext cx="5105400" cy="1468872"/>
          </a:xfrm>
          <a:prstGeom prst="rect">
            <a:avLst/>
          </a:prstGeom>
        </p:spPr>
      </p:pic>
      <p:sp>
        <p:nvSpPr>
          <p:cNvPr id="9" name="TextBox 8">
            <a:extLst>
              <a:ext uri="{FF2B5EF4-FFF2-40B4-BE49-F238E27FC236}">
                <a16:creationId xmlns:a16="http://schemas.microsoft.com/office/drawing/2014/main" id="{1A37246E-8648-4CB1-AFD7-13FE7CECF0CF}"/>
              </a:ext>
            </a:extLst>
          </p:cNvPr>
          <p:cNvSpPr txBox="1"/>
          <p:nvPr/>
        </p:nvSpPr>
        <p:spPr>
          <a:xfrm>
            <a:off x="5791200" y="3429000"/>
            <a:ext cx="1828800" cy="369332"/>
          </a:xfrm>
          <a:prstGeom prst="rect">
            <a:avLst/>
          </a:prstGeom>
          <a:solidFill>
            <a:schemeClr val="bg1"/>
          </a:solidFill>
        </p:spPr>
        <p:txBody>
          <a:bodyPr wrap="square" rtlCol="0">
            <a:spAutoFit/>
          </a:bodyPr>
          <a:lstStyle/>
          <a:p>
            <a:endParaRPr lang="en-GB" dirty="0"/>
          </a:p>
        </p:txBody>
      </p:sp>
      <p:pic>
        <p:nvPicPr>
          <p:cNvPr id="11" name="Picture 10">
            <a:extLst>
              <a:ext uri="{FF2B5EF4-FFF2-40B4-BE49-F238E27FC236}">
                <a16:creationId xmlns:a16="http://schemas.microsoft.com/office/drawing/2014/main" id="{C2558B06-BDAA-4035-882E-1F65F27522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4400" y="5027246"/>
            <a:ext cx="2235200" cy="687754"/>
          </a:xfrm>
          <a:prstGeom prst="rect">
            <a:avLst/>
          </a:prstGeom>
        </p:spPr>
      </p:pic>
      <p:sp>
        <p:nvSpPr>
          <p:cNvPr id="12" name="TextBox 11">
            <a:extLst>
              <a:ext uri="{FF2B5EF4-FFF2-40B4-BE49-F238E27FC236}">
                <a16:creationId xmlns:a16="http://schemas.microsoft.com/office/drawing/2014/main" id="{7F12D3BC-9156-43A4-869E-8F7FF833B5A7}"/>
              </a:ext>
            </a:extLst>
          </p:cNvPr>
          <p:cNvSpPr txBox="1"/>
          <p:nvPr/>
        </p:nvSpPr>
        <p:spPr>
          <a:xfrm>
            <a:off x="1923546" y="985094"/>
            <a:ext cx="2426562" cy="584775"/>
          </a:xfrm>
          <a:prstGeom prst="rect">
            <a:avLst/>
          </a:prstGeom>
          <a:noFill/>
        </p:spPr>
        <p:txBody>
          <a:bodyPr wrap="none" rtlCol="0">
            <a:spAutoFit/>
          </a:bodyPr>
          <a:lstStyle/>
          <a:p>
            <a:r>
              <a:rPr lang="en-US" sz="1600" i="1" dirty="0">
                <a:solidFill>
                  <a:srgbClr val="0000FF"/>
                </a:solidFill>
              </a:rPr>
              <a:t>Leading-order:</a:t>
            </a:r>
          </a:p>
          <a:p>
            <a:r>
              <a:rPr lang="en-US" sz="1600" i="1" dirty="0">
                <a:solidFill>
                  <a:srgbClr val="0000FF"/>
                </a:solidFill>
              </a:rPr>
              <a:t>rainbow- ladder truncation</a:t>
            </a:r>
          </a:p>
        </p:txBody>
      </p:sp>
      <p:sp>
        <p:nvSpPr>
          <p:cNvPr id="13" name="TextBox 12">
            <a:extLst>
              <a:ext uri="{FF2B5EF4-FFF2-40B4-BE49-F238E27FC236}">
                <a16:creationId xmlns:a16="http://schemas.microsoft.com/office/drawing/2014/main" id="{6588E633-A168-4DC2-90B8-DED3032B642A}"/>
              </a:ext>
            </a:extLst>
          </p:cNvPr>
          <p:cNvSpPr txBox="1"/>
          <p:nvPr/>
        </p:nvSpPr>
        <p:spPr>
          <a:xfrm>
            <a:off x="2895601" y="179605"/>
            <a:ext cx="2096921" cy="369332"/>
          </a:xfrm>
          <a:prstGeom prst="rect">
            <a:avLst/>
          </a:prstGeom>
          <a:noFill/>
        </p:spPr>
        <p:txBody>
          <a:bodyPr wrap="none" rtlCol="0">
            <a:spAutoFit/>
          </a:bodyPr>
          <a:lstStyle/>
          <a:p>
            <a:r>
              <a:rPr lang="en-US" i="1" dirty="0">
                <a:solidFill>
                  <a:srgbClr val="008000"/>
                </a:solidFill>
              </a:rPr>
              <a:t>dressed propagators</a:t>
            </a:r>
          </a:p>
        </p:txBody>
      </p:sp>
      <p:sp>
        <p:nvSpPr>
          <p:cNvPr id="14" name="TextBox 13">
            <a:extLst>
              <a:ext uri="{FF2B5EF4-FFF2-40B4-BE49-F238E27FC236}">
                <a16:creationId xmlns:a16="http://schemas.microsoft.com/office/drawing/2014/main" id="{4ECF197D-FEAD-4522-8214-E80D22BF8CCB}"/>
              </a:ext>
            </a:extLst>
          </p:cNvPr>
          <p:cNvSpPr txBox="1"/>
          <p:nvPr/>
        </p:nvSpPr>
        <p:spPr>
          <a:xfrm>
            <a:off x="5860875" y="895140"/>
            <a:ext cx="1392882" cy="369332"/>
          </a:xfrm>
          <a:prstGeom prst="rect">
            <a:avLst/>
          </a:prstGeom>
          <a:noFill/>
        </p:spPr>
        <p:txBody>
          <a:bodyPr wrap="none" rtlCol="0">
            <a:spAutoFit/>
          </a:bodyPr>
          <a:lstStyle/>
          <a:p>
            <a:r>
              <a:rPr lang="en-US" i="1" dirty="0">
                <a:solidFill>
                  <a:srgbClr val="008000"/>
                </a:solidFill>
              </a:rPr>
              <a:t>bare vertices</a:t>
            </a:r>
          </a:p>
        </p:txBody>
      </p:sp>
      <p:sp>
        <p:nvSpPr>
          <p:cNvPr id="15" name="TextBox 14">
            <a:extLst>
              <a:ext uri="{FF2B5EF4-FFF2-40B4-BE49-F238E27FC236}">
                <a16:creationId xmlns:a16="http://schemas.microsoft.com/office/drawing/2014/main" id="{DB0A7348-9F20-4E47-91F7-AE7D7D64AD47}"/>
              </a:ext>
            </a:extLst>
          </p:cNvPr>
          <p:cNvSpPr txBox="1"/>
          <p:nvPr/>
        </p:nvSpPr>
        <p:spPr>
          <a:xfrm>
            <a:off x="3638547" y="893990"/>
            <a:ext cx="790024" cy="338554"/>
          </a:xfrm>
          <a:prstGeom prst="rect">
            <a:avLst/>
          </a:prstGeom>
          <a:noFill/>
        </p:spPr>
        <p:txBody>
          <a:bodyPr wrap="none" rtlCol="0">
            <a:spAutoFit/>
          </a:bodyPr>
          <a:lstStyle/>
          <a:p>
            <a:r>
              <a:rPr lang="en-US" sz="1600" dirty="0">
                <a:solidFill>
                  <a:srgbClr val="7030A0"/>
                </a:solidFill>
              </a:rPr>
              <a:t>gap eq.</a:t>
            </a:r>
          </a:p>
        </p:txBody>
      </p:sp>
      <p:sp>
        <p:nvSpPr>
          <p:cNvPr id="16" name="TextBox 15">
            <a:extLst>
              <a:ext uri="{FF2B5EF4-FFF2-40B4-BE49-F238E27FC236}">
                <a16:creationId xmlns:a16="http://schemas.microsoft.com/office/drawing/2014/main" id="{74B2FF9E-1290-4C54-AC1C-3B1D6E1DF45F}"/>
              </a:ext>
            </a:extLst>
          </p:cNvPr>
          <p:cNvSpPr txBox="1"/>
          <p:nvPr/>
        </p:nvSpPr>
        <p:spPr>
          <a:xfrm>
            <a:off x="5297321" y="15537"/>
            <a:ext cx="955518" cy="338554"/>
          </a:xfrm>
          <a:prstGeom prst="rect">
            <a:avLst/>
          </a:prstGeom>
          <a:noFill/>
        </p:spPr>
        <p:txBody>
          <a:bodyPr wrap="none" rtlCol="0">
            <a:spAutoFit/>
          </a:bodyPr>
          <a:lstStyle/>
          <a:p>
            <a:r>
              <a:rPr lang="en-US" sz="1600" dirty="0">
                <a:solidFill>
                  <a:srgbClr val="7030A0"/>
                </a:solidFill>
              </a:rPr>
              <a:t>BS kernel</a:t>
            </a:r>
          </a:p>
        </p:txBody>
      </p:sp>
      <p:pic>
        <p:nvPicPr>
          <p:cNvPr id="7" name="Picture 6">
            <a:extLst>
              <a:ext uri="{FF2B5EF4-FFF2-40B4-BE49-F238E27FC236}">
                <a16:creationId xmlns:a16="http://schemas.microsoft.com/office/drawing/2014/main" id="{ABC03F3F-5058-3C2D-46B9-3C8DA7FA82C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382000" y="4587508"/>
            <a:ext cx="2841972" cy="2151935"/>
          </a:xfrm>
          <a:prstGeom prst="rect">
            <a:avLst/>
          </a:prstGeom>
        </p:spPr>
      </p:pic>
    </p:spTree>
    <p:extLst>
      <p:ext uri="{BB962C8B-B14F-4D97-AF65-F5344CB8AC3E}">
        <p14:creationId xmlns:p14="http://schemas.microsoft.com/office/powerpoint/2010/main" val="3391464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2000" fill="hold"/>
                                        <p:tgtEl>
                                          <p:spTgt spid="12"/>
                                        </p:tgtEl>
                                        <p:attrNameLst>
                                          <p:attrName>ppt_w</p:attrName>
                                        </p:attrNameLst>
                                      </p:cBhvr>
                                      <p:tavLst>
                                        <p:tav tm="0">
                                          <p:val>
                                            <p:strVal val="#ppt_w*0.05"/>
                                          </p:val>
                                        </p:tav>
                                        <p:tav tm="100000">
                                          <p:val>
                                            <p:strVal val="#ppt_w"/>
                                          </p:val>
                                        </p:tav>
                                      </p:tavLst>
                                    </p:anim>
                                    <p:anim calcmode="lin" valueType="num">
                                      <p:cBhvr>
                                        <p:cTn id="8" dur="2000" fill="hold"/>
                                        <p:tgtEl>
                                          <p:spTgt spid="12"/>
                                        </p:tgtEl>
                                        <p:attrNameLst>
                                          <p:attrName>ppt_h</p:attrName>
                                        </p:attrNameLst>
                                      </p:cBhvr>
                                      <p:tavLst>
                                        <p:tav tm="0">
                                          <p:val>
                                            <p:strVal val="#ppt_h"/>
                                          </p:val>
                                        </p:tav>
                                        <p:tav tm="100000">
                                          <p:val>
                                            <p:strVal val="#ppt_h"/>
                                          </p:val>
                                        </p:tav>
                                      </p:tavLst>
                                    </p:anim>
                                    <p:anim calcmode="lin" valueType="num">
                                      <p:cBhvr>
                                        <p:cTn id="9" dur="2000" fill="hold"/>
                                        <p:tgtEl>
                                          <p:spTgt spid="12"/>
                                        </p:tgtEl>
                                        <p:attrNameLst>
                                          <p:attrName>ppt_x</p:attrName>
                                        </p:attrNameLst>
                                      </p:cBhvr>
                                      <p:tavLst>
                                        <p:tav tm="0">
                                          <p:val>
                                            <p:strVal val="#ppt_x-.2"/>
                                          </p:val>
                                        </p:tav>
                                        <p:tav tm="100000">
                                          <p:val>
                                            <p:strVal val="#ppt_x"/>
                                          </p:val>
                                        </p:tav>
                                      </p:tavLst>
                                    </p:anim>
                                    <p:anim calcmode="lin" valueType="num">
                                      <p:cBhvr>
                                        <p:cTn id="10" dur="2000" fill="hold"/>
                                        <p:tgtEl>
                                          <p:spTgt spid="12"/>
                                        </p:tgtEl>
                                        <p:attrNameLst>
                                          <p:attrName>ppt_y</p:attrName>
                                        </p:attrNameLst>
                                      </p:cBhvr>
                                      <p:tavLst>
                                        <p:tav tm="0">
                                          <p:val>
                                            <p:strVal val="#ppt_y"/>
                                          </p:val>
                                        </p:tav>
                                        <p:tav tm="100000">
                                          <p:val>
                                            <p:strVal val="#ppt_y"/>
                                          </p:val>
                                        </p:tav>
                                      </p:tavLst>
                                    </p:anim>
                                    <p:animEffect transition="in" filter="fade">
                                      <p:cBhvr>
                                        <p:cTn id="11" dur="20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nodeType="click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 calcmode="lin" valueType="num">
                                      <p:cBhvr>
                                        <p:cTn id="16"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17"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18" dur="500"/>
                                        <p:tgtEl>
                                          <p:spTgt spid="3">
                                            <p:txEl>
                                              <p:pRg st="6" end="6"/>
                                            </p:txEl>
                                          </p:spTgt>
                                        </p:tgtEl>
                                      </p:cBhvr>
                                    </p:animEffect>
                                  </p:childTnLst>
                                </p:cTn>
                              </p:par>
                              <p:par>
                                <p:cTn id="19" presetID="53" presetClass="entr" presetSubtype="16"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nodeType="click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wheel(1)">
                                      <p:cBhvr>
                                        <p:cTn id="28" dur="2000"/>
                                        <p:tgtEl>
                                          <p:spTgt spid="3">
                                            <p:txEl>
                                              <p:pRg st="8" end="8"/>
                                            </p:txEl>
                                          </p:spTgt>
                                        </p:tgtEl>
                                      </p:cBhvr>
                                    </p:animEffect>
                                  </p:childTnLst>
                                </p:cTn>
                              </p:par>
                              <p:par>
                                <p:cTn id="29" presetID="21" presetClass="entr" presetSubtype="1"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wheel(1)">
                                      <p:cBhvr>
                                        <p:cTn id="31" dur="2000"/>
                                        <p:tgtEl>
                                          <p:spTgt spid="3">
                                            <p:txEl>
                                              <p:pRg st="9" end="9"/>
                                            </p:txEl>
                                          </p:spTgt>
                                        </p:tgtEl>
                                      </p:cBhvr>
                                    </p:animEffect>
                                  </p:childTnLst>
                                </p:cTn>
                              </p:par>
                              <p:par>
                                <p:cTn id="32" presetID="6" presetClass="entr" presetSubtype="16"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circle(in)">
                                      <p:cBhvr>
                                        <p:cTn id="34"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8E3E2-45CF-4E8C-9969-8170AA02896C}"/>
              </a:ext>
            </a:extLst>
          </p:cNvPr>
          <p:cNvSpPr>
            <a:spLocks noGrp="1"/>
          </p:cNvSpPr>
          <p:nvPr>
            <p:ph type="title"/>
          </p:nvPr>
        </p:nvSpPr>
        <p:spPr/>
        <p:txBody>
          <a:bodyPr/>
          <a:lstStyle/>
          <a:p>
            <a:pPr algn="r"/>
            <a:r>
              <a:rPr lang="en-GB" dirty="0" err="1"/>
              <a:t>Pseudoscalar</a:t>
            </a:r>
            <a:r>
              <a:rPr lang="en-GB" dirty="0"/>
              <a:t> Mesons </a:t>
            </a:r>
            <a:br>
              <a:rPr lang="en-GB" dirty="0"/>
            </a:br>
            <a:r>
              <a:rPr lang="en-GB" dirty="0"/>
              <a:t>as Bound-States</a:t>
            </a:r>
          </a:p>
        </p:txBody>
      </p:sp>
      <p:sp>
        <p:nvSpPr>
          <p:cNvPr id="3" name="Content Placeholder 2">
            <a:extLst>
              <a:ext uri="{FF2B5EF4-FFF2-40B4-BE49-F238E27FC236}">
                <a16:creationId xmlns:a16="http://schemas.microsoft.com/office/drawing/2014/main" id="{8A9D22FE-9D53-4F76-85F0-CD18F5EDEF00}"/>
              </a:ext>
            </a:extLst>
          </p:cNvPr>
          <p:cNvSpPr>
            <a:spLocks noGrp="1"/>
          </p:cNvSpPr>
          <p:nvPr>
            <p:ph idx="1"/>
          </p:nvPr>
        </p:nvSpPr>
        <p:spPr>
          <a:xfrm>
            <a:off x="609600" y="1493838"/>
            <a:ext cx="10972800" cy="4525963"/>
          </a:xfrm>
        </p:spPr>
        <p:txBody>
          <a:bodyPr/>
          <a:lstStyle/>
          <a:p>
            <a:r>
              <a:rPr lang="en-AU" dirty="0"/>
              <a:t>This equation defines the contact interaction</a:t>
            </a:r>
          </a:p>
          <a:p>
            <a:r>
              <a:rPr lang="en-AU" dirty="0"/>
              <a:t>Since a contact interaction cannot support relative momentum between bound-state constituents … because no momentum exchanged between scatterers, one can simplify the tensor structure: contact-interaction RL kernel is</a:t>
            </a:r>
          </a:p>
          <a:p>
            <a:endParaRPr lang="en-AU" dirty="0"/>
          </a:p>
          <a:p>
            <a:endParaRPr lang="en-AU" dirty="0"/>
          </a:p>
          <a:p>
            <a:r>
              <a:rPr lang="en-AU" dirty="0"/>
              <a:t>No relative momentum, then Bethe-Salpeter amplitude simplifies</a:t>
            </a:r>
          </a:p>
          <a:p>
            <a:endParaRPr lang="en-AU" dirty="0"/>
          </a:p>
          <a:p>
            <a:endParaRPr lang="en-AU" dirty="0"/>
          </a:p>
          <a:p>
            <a:pPr lvl="1"/>
            <a:r>
              <a:rPr lang="en-AU" i="1" dirty="0"/>
              <a:t>M</a:t>
            </a:r>
            <a:r>
              <a:rPr lang="en-AU" dirty="0"/>
              <a:t> = dressed-mass of quarks in bound-state</a:t>
            </a:r>
          </a:p>
          <a:p>
            <a:pPr lvl="1"/>
            <a:r>
              <a:rPr lang="en-AU" i="1" dirty="0"/>
              <a:t>E</a:t>
            </a:r>
            <a:r>
              <a:rPr lang="en-AU" baseline="-25000" dirty="0"/>
              <a:t>0-</a:t>
            </a:r>
            <a:r>
              <a:rPr lang="en-AU" dirty="0"/>
              <a:t> &amp; </a:t>
            </a:r>
            <a:r>
              <a:rPr lang="en-AU" i="1" dirty="0"/>
              <a:t>F</a:t>
            </a:r>
            <a:r>
              <a:rPr lang="en-AU" baseline="-25000" dirty="0"/>
              <a:t>0-</a:t>
            </a:r>
            <a:r>
              <a:rPr lang="en-AU" dirty="0"/>
              <a:t> independent of relative momentum</a:t>
            </a:r>
          </a:p>
          <a:p>
            <a:endParaRPr lang="en-AU" dirty="0"/>
          </a:p>
          <a:p>
            <a:endParaRPr lang="en-AU" dirty="0"/>
          </a:p>
        </p:txBody>
      </p:sp>
      <p:sp>
        <p:nvSpPr>
          <p:cNvPr id="4" name="Date Placeholder 3">
            <a:extLst>
              <a:ext uri="{FF2B5EF4-FFF2-40B4-BE49-F238E27FC236}">
                <a16:creationId xmlns:a16="http://schemas.microsoft.com/office/drawing/2014/main" id="{A0388CC9-55B7-4DEB-8C9D-74D3CF36E226}"/>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ECADDF2A-FE8B-4FE7-98EC-029FDA5F1EC8}"/>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9AD8E75A-99C1-487E-950C-A3F77F307C7C}"/>
              </a:ext>
            </a:extLst>
          </p:cNvPr>
          <p:cNvSpPr>
            <a:spLocks noGrp="1"/>
          </p:cNvSpPr>
          <p:nvPr>
            <p:ph type="sldNum" sz="quarter" idx="12"/>
          </p:nvPr>
        </p:nvSpPr>
        <p:spPr/>
        <p:txBody>
          <a:bodyPr/>
          <a:lstStyle/>
          <a:p>
            <a:fld id="{87034D8C-3CB4-402A-BC46-2AB14C0FE90A}" type="slidenum">
              <a:rPr lang="en-US" smtClean="0"/>
              <a:pPr/>
              <a:t>85</a:t>
            </a:fld>
            <a:endParaRPr lang="en-US"/>
          </a:p>
        </p:txBody>
      </p:sp>
      <p:pic>
        <p:nvPicPr>
          <p:cNvPr id="9" name="Picture 8">
            <a:extLst>
              <a:ext uri="{FF2B5EF4-FFF2-40B4-BE49-F238E27FC236}">
                <a16:creationId xmlns:a16="http://schemas.microsoft.com/office/drawing/2014/main" id="{B5038155-C427-4DBD-A2DE-73B1A179A0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3084444"/>
            <a:ext cx="4648200" cy="656585"/>
          </a:xfrm>
          <a:prstGeom prst="rect">
            <a:avLst/>
          </a:prstGeom>
        </p:spPr>
      </p:pic>
      <p:pic>
        <p:nvPicPr>
          <p:cNvPr id="13" name="Picture 12">
            <a:extLst>
              <a:ext uri="{FF2B5EF4-FFF2-40B4-BE49-F238E27FC236}">
                <a16:creationId xmlns:a16="http://schemas.microsoft.com/office/drawing/2014/main" id="{87A7D929-DACA-483A-8513-0BA87D1C43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4290098"/>
            <a:ext cx="4038600" cy="662902"/>
          </a:xfrm>
          <a:prstGeom prst="rect">
            <a:avLst/>
          </a:prstGeom>
        </p:spPr>
      </p:pic>
      <p:pic>
        <p:nvPicPr>
          <p:cNvPr id="10" name="Picture 9" descr="4pointG.jpg">
            <a:extLst>
              <a:ext uri="{FF2B5EF4-FFF2-40B4-BE49-F238E27FC236}">
                <a16:creationId xmlns:a16="http://schemas.microsoft.com/office/drawing/2014/main" id="{B5F0E35C-F444-4ACE-B754-38604A883D1A}"/>
              </a:ext>
            </a:extLst>
          </p:cNvPr>
          <p:cNvPicPr>
            <a:picLocks noChangeAspect="1"/>
          </p:cNvPicPr>
          <p:nvPr/>
        </p:nvPicPr>
        <p:blipFill>
          <a:blip r:embed="rId4" cstate="print"/>
          <a:stretch>
            <a:fillRect/>
          </a:stretch>
        </p:blipFill>
        <p:spPr>
          <a:xfrm>
            <a:off x="0" y="-4078"/>
            <a:ext cx="2730500" cy="1511300"/>
          </a:xfrm>
          <a:prstGeom prst="rect">
            <a:avLst/>
          </a:prstGeom>
        </p:spPr>
      </p:pic>
      <p:pic>
        <p:nvPicPr>
          <p:cNvPr id="7" name="Picture 6">
            <a:extLst>
              <a:ext uri="{FF2B5EF4-FFF2-40B4-BE49-F238E27FC236}">
                <a16:creationId xmlns:a16="http://schemas.microsoft.com/office/drawing/2014/main" id="{A6229485-5884-484D-9B6F-6EAF1E3E43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0631" y="502261"/>
            <a:ext cx="2235200" cy="687754"/>
          </a:xfrm>
          <a:prstGeom prst="rect">
            <a:avLst/>
          </a:prstGeom>
        </p:spPr>
      </p:pic>
    </p:spTree>
    <p:extLst>
      <p:ext uri="{BB962C8B-B14F-4D97-AF65-F5344CB8AC3E}">
        <p14:creationId xmlns:p14="http://schemas.microsoft.com/office/powerpoint/2010/main" val="118442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inVertical)">
                                      <p:cBhvr>
                                        <p:cTn id="7" dur="500"/>
                                        <p:tgtEl>
                                          <p:spTgt spid="3">
                                            <p:txEl>
                                              <p:pRg st="1" end="1"/>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circle(in)">
                                      <p:cBhvr>
                                        <p:cTn id="10" dur="20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wipe(down)">
                                      <p:cBhvr>
                                        <p:cTn id="15" dur="500"/>
                                        <p:tgtEl>
                                          <p:spTgt spid="3">
                                            <p:txEl>
                                              <p:pRg st="4" end="4"/>
                                            </p:txEl>
                                          </p:spTgt>
                                        </p:tgtEl>
                                      </p:cBhvr>
                                    </p:animEffect>
                                  </p:childTnLst>
                                </p:cTn>
                              </p:par>
                              <p:par>
                                <p:cTn id="16" presetID="6" presetClass="entr" presetSubtype="16"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circle(in)">
                                      <p:cBhvr>
                                        <p:cTn id="18" dur="2000"/>
                                        <p:tgtEl>
                                          <p:spTgt spid="13"/>
                                        </p:tgtEl>
                                      </p:cBhvr>
                                    </p:animEffect>
                                  </p:childTnLst>
                                </p:cTn>
                              </p:par>
                              <p:par>
                                <p:cTn id="19" presetID="6" presetClass="entr" presetSubtype="16"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circle(in)">
                                      <p:cBhvr>
                                        <p:cTn id="21" dur="2000"/>
                                        <p:tgtEl>
                                          <p:spTgt spid="3">
                                            <p:txEl>
                                              <p:pRg st="7" end="7"/>
                                            </p:txEl>
                                          </p:spTgt>
                                        </p:tgtEl>
                                      </p:cBhvr>
                                    </p:animEffect>
                                  </p:childTnLst>
                                </p:cTn>
                              </p:par>
                              <p:par>
                                <p:cTn id="22" presetID="6" presetClass="entr" presetSubtype="16"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circle(in)">
                                      <p:cBhvr>
                                        <p:cTn id="24" dur="2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8E3E2-45CF-4E8C-9969-8170AA02896C}"/>
              </a:ext>
            </a:extLst>
          </p:cNvPr>
          <p:cNvSpPr>
            <a:spLocks noGrp="1"/>
          </p:cNvSpPr>
          <p:nvPr>
            <p:ph type="title"/>
          </p:nvPr>
        </p:nvSpPr>
        <p:spPr/>
        <p:txBody>
          <a:bodyPr/>
          <a:lstStyle/>
          <a:p>
            <a:pPr algn="r"/>
            <a:r>
              <a:rPr lang="en-GB" dirty="0" err="1"/>
              <a:t>Pseudoscalar</a:t>
            </a:r>
            <a:r>
              <a:rPr lang="en-GB" dirty="0"/>
              <a:t> Mesons </a:t>
            </a:r>
            <a:br>
              <a:rPr lang="en-GB" dirty="0"/>
            </a:br>
            <a:r>
              <a:rPr lang="en-GB" dirty="0"/>
              <a:t>as Bound-States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A9D22FE-9D53-4F76-85F0-CD18F5EDEF00}"/>
                  </a:ext>
                </a:extLst>
              </p:cNvPr>
              <p:cNvSpPr>
                <a:spLocks noGrp="1"/>
              </p:cNvSpPr>
              <p:nvPr>
                <p:ph idx="1"/>
              </p:nvPr>
            </p:nvSpPr>
            <p:spPr>
              <a:xfrm>
                <a:off x="609600" y="1169606"/>
                <a:ext cx="10972800" cy="4815271"/>
              </a:xfrm>
            </p:spPr>
            <p:txBody>
              <a:bodyPr/>
              <a:lstStyle/>
              <a:p>
                <a:r>
                  <a:rPr lang="en-AU" dirty="0"/>
                  <a:t>BSE becomes (total momentum now = </a:t>
                </a:r>
                <a:r>
                  <a:rPr lang="en-AU" i="1" dirty="0"/>
                  <a:t>Q, </a:t>
                </a:r>
                <a:r>
                  <a:rPr lang="en-AU" dirty="0"/>
                  <a:t>relative momentum</a:t>
                </a:r>
                <a:r>
                  <a:rPr lang="en-AU" i="1" dirty="0"/>
                  <a:t> = t</a:t>
                </a:r>
                <a:r>
                  <a:rPr lang="en-AU" dirty="0"/>
                  <a:t>)</a:t>
                </a:r>
              </a:p>
              <a:p>
                <a:endParaRPr lang="en-AU" dirty="0"/>
              </a:p>
              <a:p>
                <a:endParaRPr lang="en-AU" dirty="0"/>
              </a:p>
              <a:p>
                <a:r>
                  <a:rPr lang="en-AU" dirty="0"/>
                  <a:t>Integral is obviously quadratically divergent: </a:t>
                </a:r>
              </a:p>
              <a:p>
                <a:pPr lvl="1"/>
                <a:r>
                  <a:rPr lang="en-GB" dirty="0"/>
                  <a:t>∫ d</a:t>
                </a:r>
                <a:r>
                  <a:rPr lang="en-GB" baseline="30000" dirty="0"/>
                  <a:t>4</a:t>
                </a:r>
                <a:r>
                  <a:rPr lang="en-GB" dirty="0"/>
                  <a:t>t ∼ ∫ dt</a:t>
                </a:r>
                <a:r>
                  <a:rPr lang="en-GB" baseline="30000" dirty="0"/>
                  <a:t>2</a:t>
                </a:r>
                <a:r>
                  <a:rPr lang="en-GB" dirty="0"/>
                  <a:t> t</a:t>
                </a:r>
                <a:r>
                  <a:rPr lang="en-GB" baseline="30000" dirty="0"/>
                  <a:t>2</a:t>
                </a:r>
                <a:r>
                  <a:rPr lang="en-GB" dirty="0"/>
                  <a:t> </a:t>
                </a:r>
              </a:p>
              <a:p>
                <a:pPr lvl="1"/>
                <a:r>
                  <a:rPr lang="en-GB" dirty="0"/>
                  <a:t>Integrand ∼ 1/t</a:t>
                </a:r>
                <a:r>
                  <a:rPr lang="en-GB" baseline="30000" dirty="0"/>
                  <a:t>2</a:t>
                </a:r>
                <a:r>
                  <a:rPr lang="en-GB" dirty="0"/>
                  <a:t> </a:t>
                </a:r>
              </a:p>
              <a:p>
                <a:pPr marL="457200" lvl="1" indent="0">
                  <a:buNone/>
                </a:pPr>
                <a:r>
                  <a:rPr lang="en-GB" dirty="0"/>
                  <a:t>Regularisation needed.</a:t>
                </a:r>
              </a:p>
              <a:p>
                <a:pPr marL="400050"/>
                <a:r>
                  <a:rPr lang="en-AU" dirty="0"/>
                  <a:t>Same true of contact interaction gap equation:</a:t>
                </a:r>
              </a:p>
              <a:p>
                <a:pPr marL="400050"/>
                <a:endParaRPr lang="en-AU" dirty="0"/>
              </a:p>
              <a:p>
                <a:pPr marL="400050"/>
                <a:endParaRPr lang="en-AU" dirty="0"/>
              </a:p>
              <a:p>
                <a:pPr marL="57150" indent="0">
                  <a:buNone/>
                </a:pPr>
                <a:r>
                  <a:rPr lang="en-AU" dirty="0"/>
                  <a:t>Using translationally invariant regularisation scheme, contact-interaction solution has form:</a:t>
                </a:r>
              </a:p>
              <a:p>
                <a:pPr marL="5715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𝑆</m:t>
                      </m:r>
                      <m:d>
                        <m:dPr>
                          <m:ctrlPr>
                            <a:rPr lang="en-GB" b="0" i="1" smtClean="0">
                              <a:latin typeface="Cambria Math" panose="02040503050406030204" pitchFamily="18" charset="0"/>
                            </a:rPr>
                          </m:ctrlPr>
                        </m:dPr>
                        <m:e>
                          <m:r>
                            <a:rPr lang="en-GB" b="0" i="1" smtClean="0">
                              <a:latin typeface="Cambria Math" panose="02040503050406030204" pitchFamily="18" charset="0"/>
                            </a:rPr>
                            <m:t>𝑝</m:t>
                          </m:r>
                        </m:e>
                      </m:d>
                      <m:r>
                        <a:rPr lang="en-GB" b="0" i="1" smtClean="0">
                          <a:latin typeface="Cambria Math" panose="02040503050406030204" pitchFamily="18" charset="0"/>
                        </a:rPr>
                        <m:t>=</m:t>
                      </m:r>
                      <m:r>
                        <a:rPr lang="en-GB" b="0" i="1" smtClean="0">
                          <a:latin typeface="Cambria Math" panose="02040503050406030204" pitchFamily="18" charset="0"/>
                        </a:rPr>
                        <m:t>1</m:t>
                      </m:r>
                      <m:r>
                        <a:rPr lang="en-GB" b="0" i="1" smtClean="0">
                          <a:latin typeface="Cambria Math" panose="02040503050406030204" pitchFamily="18" charset="0"/>
                        </a:rPr>
                        <m:t>/[</m:t>
                      </m:r>
                      <m:r>
                        <a:rPr lang="en-GB" b="0" i="1" smtClean="0">
                          <a:latin typeface="Cambria Math" panose="02040503050406030204" pitchFamily="18" charset="0"/>
                        </a:rPr>
                        <m:t>𝑖</m:t>
                      </m:r>
                      <m:r>
                        <m:rPr>
                          <m:nor/>
                        </m:rPr>
                        <a:rPr lang="en-GB"/>
                        <m:t>γ</m:t>
                      </m:r>
                      <m:r>
                        <m:rPr>
                          <m:nor/>
                        </m:rPr>
                        <a:rPr lang="en-GB"/>
                        <m:t>⋅</m:t>
                      </m:r>
                      <m:r>
                        <a:rPr lang="en-GB" b="0" i="1" smtClean="0">
                          <a:latin typeface="Cambria Math" panose="02040503050406030204" pitchFamily="18" charset="0"/>
                        </a:rPr>
                        <m:t>𝑝</m:t>
                      </m:r>
                      <m:r>
                        <a:rPr lang="en-GB" b="0" i="1" smtClean="0">
                          <a:latin typeface="Cambria Math" panose="02040503050406030204" pitchFamily="18" charset="0"/>
                        </a:rPr>
                        <m:t>+</m:t>
                      </m:r>
                      <m:r>
                        <a:rPr lang="en-GB" b="0" i="1" smtClean="0">
                          <a:latin typeface="Cambria Math" panose="02040503050406030204" pitchFamily="18" charset="0"/>
                        </a:rPr>
                        <m:t>𝑀</m:t>
                      </m:r>
                      <m:r>
                        <a:rPr lang="en-GB" b="0" i="1" smtClean="0">
                          <a:latin typeface="Cambria Math" panose="02040503050406030204" pitchFamily="18" charset="0"/>
                        </a:rPr>
                        <m:t>]</m:t>
                      </m:r>
                    </m:oMath>
                  </m:oMathPara>
                </a14:m>
                <a:endParaRPr lang="en-AU" dirty="0"/>
              </a:p>
              <a:p>
                <a:pPr marL="400050"/>
                <a:r>
                  <a:rPr lang="en-AU" dirty="0"/>
                  <a:t>What shall we do to complete definition of theory?</a:t>
                </a:r>
              </a:p>
              <a:p>
                <a:pPr marL="400050"/>
                <a:endParaRPr lang="en-AU" dirty="0"/>
              </a:p>
              <a:p>
                <a:pPr marL="457200" lvl="1" indent="0">
                  <a:buNone/>
                </a:pPr>
                <a:endParaRPr lang="en-GB" dirty="0"/>
              </a:p>
            </p:txBody>
          </p:sp>
        </mc:Choice>
        <mc:Fallback xmlns="">
          <p:sp>
            <p:nvSpPr>
              <p:cNvPr id="3" name="Content Placeholder 2">
                <a:extLst>
                  <a:ext uri="{FF2B5EF4-FFF2-40B4-BE49-F238E27FC236}">
                    <a16:creationId xmlns:a16="http://schemas.microsoft.com/office/drawing/2014/main" id="{8A9D22FE-9D53-4F76-85F0-CD18F5EDEF00}"/>
                  </a:ext>
                </a:extLst>
              </p:cNvPr>
              <p:cNvSpPr>
                <a:spLocks noGrp="1" noRot="1" noChangeAspect="1" noMove="1" noResize="1" noEditPoints="1" noAdjustHandles="1" noChangeArrowheads="1" noChangeShapeType="1" noTextEdit="1"/>
              </p:cNvSpPr>
              <p:nvPr>
                <p:ph idx="1"/>
              </p:nvPr>
            </p:nvSpPr>
            <p:spPr>
              <a:xfrm>
                <a:off x="609600" y="1169606"/>
                <a:ext cx="10972800" cy="4815271"/>
              </a:xfrm>
              <a:blipFill>
                <a:blip r:embed="rId2"/>
                <a:stretch>
                  <a:fillRect l="-611" t="-886" b="-7975"/>
                </a:stretch>
              </a:blipFill>
            </p:spPr>
            <p:txBody>
              <a:bodyPr/>
              <a:lstStyle/>
              <a:p>
                <a:r>
                  <a:rPr lang="en-AU">
                    <a:noFill/>
                  </a:rPr>
                  <a:t> </a:t>
                </a:r>
              </a:p>
            </p:txBody>
          </p:sp>
        </mc:Fallback>
      </mc:AlternateContent>
      <p:sp>
        <p:nvSpPr>
          <p:cNvPr id="4" name="Date Placeholder 3">
            <a:extLst>
              <a:ext uri="{FF2B5EF4-FFF2-40B4-BE49-F238E27FC236}">
                <a16:creationId xmlns:a16="http://schemas.microsoft.com/office/drawing/2014/main" id="{A0388CC9-55B7-4DEB-8C9D-74D3CF36E226}"/>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ECADDF2A-FE8B-4FE7-98EC-029FDA5F1EC8}"/>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9AD8E75A-99C1-487E-950C-A3F77F307C7C}"/>
              </a:ext>
            </a:extLst>
          </p:cNvPr>
          <p:cNvSpPr>
            <a:spLocks noGrp="1"/>
          </p:cNvSpPr>
          <p:nvPr>
            <p:ph type="sldNum" sz="quarter" idx="12"/>
          </p:nvPr>
        </p:nvSpPr>
        <p:spPr/>
        <p:txBody>
          <a:bodyPr/>
          <a:lstStyle/>
          <a:p>
            <a:fld id="{87034D8C-3CB4-402A-BC46-2AB14C0FE90A}" type="slidenum">
              <a:rPr lang="en-US" smtClean="0"/>
              <a:pPr/>
              <a:t>86</a:t>
            </a:fld>
            <a:endParaRPr lang="en-US"/>
          </a:p>
        </p:txBody>
      </p:sp>
      <p:pic>
        <p:nvPicPr>
          <p:cNvPr id="11" name="Picture 10">
            <a:extLst>
              <a:ext uri="{FF2B5EF4-FFF2-40B4-BE49-F238E27FC236}">
                <a16:creationId xmlns:a16="http://schemas.microsoft.com/office/drawing/2014/main" id="{658C9712-7F19-4452-B759-67B299D35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538334"/>
            <a:ext cx="7467600" cy="825407"/>
          </a:xfrm>
          <a:prstGeom prst="rect">
            <a:avLst/>
          </a:prstGeom>
        </p:spPr>
      </p:pic>
      <p:pic>
        <p:nvPicPr>
          <p:cNvPr id="10" name="Picture 9">
            <a:extLst>
              <a:ext uri="{FF2B5EF4-FFF2-40B4-BE49-F238E27FC236}">
                <a16:creationId xmlns:a16="http://schemas.microsoft.com/office/drawing/2014/main" id="{A02C5BCD-8564-43D4-8CCF-2E1DB1DAA0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4200" y="4343400"/>
            <a:ext cx="5638800" cy="647700"/>
          </a:xfrm>
          <a:prstGeom prst="rect">
            <a:avLst/>
          </a:prstGeom>
        </p:spPr>
      </p:pic>
    </p:spTree>
    <p:extLst>
      <p:ext uri="{BB962C8B-B14F-4D97-AF65-F5344CB8AC3E}">
        <p14:creationId xmlns:p14="http://schemas.microsoft.com/office/powerpoint/2010/main" val="2988270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down)">
                                      <p:cBhvr>
                                        <p:cTn id="7" dur="500"/>
                                        <p:tgtEl>
                                          <p:spTgt spid="3">
                                            <p:txEl>
                                              <p:pRg st="3" end="3"/>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wipe(down)">
                                      <p:cBhvr>
                                        <p:cTn id="10" dur="500"/>
                                        <p:tgtEl>
                                          <p:spTgt spid="3">
                                            <p:txEl>
                                              <p:pRg st="4" end="4"/>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wipe(down)">
                                      <p:cBhvr>
                                        <p:cTn id="13" dur="500"/>
                                        <p:tgtEl>
                                          <p:spTgt spid="3">
                                            <p:txEl>
                                              <p:pRg st="5" end="5"/>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wipe(down)">
                                      <p:cBhvr>
                                        <p:cTn id="16" dur="500"/>
                                        <p:tgtEl>
                                          <p:spTgt spid="3">
                                            <p:txEl>
                                              <p:pRg st="6" end="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randombar(horizontal)">
                                      <p:cBhvr>
                                        <p:cTn id="21" dur="500"/>
                                        <p:tgtEl>
                                          <p:spTgt spid="3">
                                            <p:txEl>
                                              <p:pRg st="7" end="7"/>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randombar(horizontal)">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animEffect transition="in" filter="barn(inVertical)">
                                      <p:cBhvr>
                                        <p:cTn id="29" dur="500"/>
                                        <p:tgtEl>
                                          <p:spTgt spid="3">
                                            <p:txEl>
                                              <p:pRg st="10" end="10"/>
                                            </p:txEl>
                                          </p:spTgt>
                                        </p:tgtEl>
                                      </p:cBhvr>
                                    </p:animEffect>
                                  </p:childTnLst>
                                </p:cTn>
                              </p:par>
                              <p:par>
                                <p:cTn id="30" presetID="16" presetClass="entr" presetSubtype="21" fill="hold" nodeType="withEffect">
                                  <p:stCondLst>
                                    <p:cond delay="0"/>
                                  </p:stCondLst>
                                  <p:childTnLst>
                                    <p:set>
                                      <p:cBhvr>
                                        <p:cTn id="31" dur="1" fill="hold">
                                          <p:stCondLst>
                                            <p:cond delay="0"/>
                                          </p:stCondLst>
                                        </p:cTn>
                                        <p:tgtEl>
                                          <p:spTgt spid="3">
                                            <p:txEl>
                                              <p:pRg st="11" end="11"/>
                                            </p:txEl>
                                          </p:spTgt>
                                        </p:tgtEl>
                                        <p:attrNameLst>
                                          <p:attrName>style.visibility</p:attrName>
                                        </p:attrNameLst>
                                      </p:cBhvr>
                                      <p:to>
                                        <p:strVal val="visible"/>
                                      </p:to>
                                    </p:set>
                                    <p:animEffect transition="in" filter="barn(inVertical)">
                                      <p:cBhvr>
                                        <p:cTn id="32" dur="500"/>
                                        <p:tgtEl>
                                          <p:spTgt spid="3">
                                            <p:txEl>
                                              <p:pRg st="11" end="1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animEffect transition="in" filter="fade">
                                      <p:cBhvr>
                                        <p:cTn id="37" dur="1000"/>
                                        <p:tgtEl>
                                          <p:spTgt spid="3">
                                            <p:txEl>
                                              <p:pRg st="12" end="12"/>
                                            </p:txEl>
                                          </p:spTgt>
                                        </p:tgtEl>
                                      </p:cBhvr>
                                    </p:animEffect>
                                    <p:anim calcmode="lin" valueType="num">
                                      <p:cBhvr>
                                        <p:cTn id="38"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46F5B-CC74-45A0-A401-F2390798764F}"/>
              </a:ext>
            </a:extLst>
          </p:cNvPr>
          <p:cNvSpPr>
            <a:spLocks noGrp="1"/>
          </p:cNvSpPr>
          <p:nvPr>
            <p:ph type="title"/>
          </p:nvPr>
        </p:nvSpPr>
        <p:spPr/>
        <p:txBody>
          <a:bodyPr/>
          <a:lstStyle/>
          <a:p>
            <a:pPr algn="r"/>
            <a:r>
              <a:rPr lang="en-GB" dirty="0" err="1"/>
              <a:t>Pseudoscalar</a:t>
            </a:r>
            <a:r>
              <a:rPr lang="en-GB" dirty="0"/>
              <a:t> Mesons </a:t>
            </a:r>
            <a:br>
              <a:rPr lang="en-GB" dirty="0"/>
            </a:br>
            <a:r>
              <a:rPr lang="en-GB" dirty="0"/>
              <a:t>as Bound-States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CA4BC6-ACF6-483C-A8EB-3CC46B5CF54E}"/>
                  </a:ext>
                </a:extLst>
              </p:cNvPr>
              <p:cNvSpPr>
                <a:spLocks noGrp="1"/>
              </p:cNvSpPr>
              <p:nvPr>
                <p:ph idx="1"/>
              </p:nvPr>
            </p:nvSpPr>
            <p:spPr>
              <a:xfrm>
                <a:off x="609600" y="1295401"/>
                <a:ext cx="10972800" cy="4525963"/>
              </a:xfrm>
            </p:spPr>
            <p:txBody>
              <a:bodyPr/>
              <a:lstStyle/>
              <a:p>
                <a:r>
                  <a:rPr lang="en-GB" dirty="0"/>
                  <a:t>With </a:t>
                </a:r>
                <a14:m>
                  <m:oMath xmlns:m="http://schemas.openxmlformats.org/officeDocument/2006/math">
                    <m:r>
                      <a:rPr lang="en-GB" i="1">
                        <a:latin typeface="Cambria Math" panose="02040503050406030204" pitchFamily="18" charset="0"/>
                      </a:rPr>
                      <m:t>𝑆</m:t>
                    </m:r>
                    <m:d>
                      <m:dPr>
                        <m:ctrlPr>
                          <a:rPr lang="en-GB" i="1">
                            <a:latin typeface="Cambria Math" panose="02040503050406030204" pitchFamily="18" charset="0"/>
                          </a:rPr>
                        </m:ctrlPr>
                      </m:dPr>
                      <m:e>
                        <m:r>
                          <a:rPr lang="en-GB" i="1">
                            <a:latin typeface="Cambria Math" panose="02040503050406030204" pitchFamily="18" charset="0"/>
                          </a:rPr>
                          <m:t>𝑝</m:t>
                        </m:r>
                      </m:e>
                    </m:d>
                    <m:r>
                      <a:rPr lang="en-GB" i="1">
                        <a:latin typeface="Cambria Math" panose="02040503050406030204" pitchFamily="18" charset="0"/>
                      </a:rPr>
                      <m:t>=</m:t>
                    </m:r>
                    <m:r>
                      <a:rPr lang="en-GB" i="1">
                        <a:latin typeface="Cambria Math" panose="02040503050406030204" pitchFamily="18" charset="0"/>
                      </a:rPr>
                      <m:t>1</m:t>
                    </m:r>
                    <m:r>
                      <a:rPr lang="en-GB" i="1">
                        <a:latin typeface="Cambria Math" panose="02040503050406030204" pitchFamily="18" charset="0"/>
                      </a:rPr>
                      <m:t>/[</m:t>
                    </m:r>
                    <m:r>
                      <a:rPr lang="en-GB" i="1">
                        <a:latin typeface="Cambria Math" panose="02040503050406030204" pitchFamily="18" charset="0"/>
                      </a:rPr>
                      <m:t>𝑖</m:t>
                    </m:r>
                    <m:r>
                      <m:rPr>
                        <m:nor/>
                      </m:rPr>
                      <a:rPr lang="en-GB"/>
                      <m:t>γ</m:t>
                    </m:r>
                    <m:r>
                      <m:rPr>
                        <m:nor/>
                      </m:rPr>
                      <a:rPr lang="en-GB"/>
                      <m:t>⋅</m:t>
                    </m:r>
                    <m:r>
                      <a:rPr lang="en-GB" i="1">
                        <a:latin typeface="Cambria Math" panose="02040503050406030204" pitchFamily="18" charset="0"/>
                      </a:rPr>
                      <m:t>𝑝</m:t>
                    </m:r>
                    <m:r>
                      <a:rPr lang="en-GB" i="1">
                        <a:latin typeface="Cambria Math" panose="02040503050406030204" pitchFamily="18" charset="0"/>
                      </a:rPr>
                      <m:t>+</m:t>
                    </m:r>
                    <m:r>
                      <a:rPr lang="en-GB" i="1">
                        <a:latin typeface="Cambria Math" panose="02040503050406030204" pitchFamily="18" charset="0"/>
                      </a:rPr>
                      <m:t>𝑀</m:t>
                    </m:r>
                    <m:r>
                      <a:rPr lang="en-GB" i="1">
                        <a:latin typeface="Cambria Math" panose="02040503050406030204" pitchFamily="18" charset="0"/>
                      </a:rPr>
                      <m:t>]</m:t>
                    </m:r>
                  </m:oMath>
                </a14:m>
                <a:r>
                  <a:rPr lang="en-GB" dirty="0"/>
                  <a:t>, only dynamical content of CI gap equation is determination of dressed-quark’s mass (</a:t>
                </a:r>
                <a:r>
                  <a:rPr lang="en-GB" i="1" dirty="0"/>
                  <a:t>f</a:t>
                </a:r>
                <a:r>
                  <a:rPr lang="en-GB" dirty="0"/>
                  <a:t> = flavour label):</a:t>
                </a:r>
              </a:p>
              <a:p>
                <a:endParaRPr lang="en-GB" dirty="0"/>
              </a:p>
              <a:p>
                <a:endParaRPr lang="en-GB" dirty="0"/>
              </a:p>
              <a:p>
                <a:r>
                  <a:rPr lang="en-GB" dirty="0"/>
                  <a:t>Follow [</a:t>
                </a:r>
                <a:r>
                  <a:rPr lang="en-GB" dirty="0" err="1"/>
                  <a:t>inSPIRE</a:t>
                </a:r>
                <a:r>
                  <a:rPr lang="en-GB" dirty="0"/>
                  <a:t>: Ebert:1996vx]</a:t>
                </a:r>
                <a:endParaRPr lang="en-AU" dirty="0"/>
              </a:p>
            </p:txBody>
          </p:sp>
        </mc:Choice>
        <mc:Fallback xmlns="">
          <p:sp>
            <p:nvSpPr>
              <p:cNvPr id="3" name="Content Placeholder 2">
                <a:extLst>
                  <a:ext uri="{FF2B5EF4-FFF2-40B4-BE49-F238E27FC236}">
                    <a16:creationId xmlns:a16="http://schemas.microsoft.com/office/drawing/2014/main" id="{83CA4BC6-ACF6-483C-A8EB-3CC46B5CF54E}"/>
                  </a:ext>
                </a:extLst>
              </p:cNvPr>
              <p:cNvSpPr>
                <a:spLocks noGrp="1" noRot="1" noChangeAspect="1" noMove="1" noResize="1" noEditPoints="1" noAdjustHandles="1" noChangeArrowheads="1" noChangeShapeType="1" noTextEdit="1"/>
              </p:cNvSpPr>
              <p:nvPr>
                <p:ph idx="1"/>
              </p:nvPr>
            </p:nvSpPr>
            <p:spPr>
              <a:xfrm>
                <a:off x="609600" y="1295401"/>
                <a:ext cx="10972800" cy="4525963"/>
              </a:xfrm>
              <a:blipFill>
                <a:blip r:embed="rId2"/>
                <a:stretch>
                  <a:fillRect l="-611" t="-943"/>
                </a:stretch>
              </a:blipFill>
            </p:spPr>
            <p:txBody>
              <a:bodyPr/>
              <a:lstStyle/>
              <a:p>
                <a:r>
                  <a:rPr lang="en-AU">
                    <a:noFill/>
                  </a:rPr>
                  <a:t> </a:t>
                </a:r>
              </a:p>
            </p:txBody>
          </p:sp>
        </mc:Fallback>
      </mc:AlternateContent>
      <p:sp>
        <p:nvSpPr>
          <p:cNvPr id="4" name="Date Placeholder 3">
            <a:extLst>
              <a:ext uri="{FF2B5EF4-FFF2-40B4-BE49-F238E27FC236}">
                <a16:creationId xmlns:a16="http://schemas.microsoft.com/office/drawing/2014/main" id="{A2D85446-B1FE-4C9E-978A-16A666D94836}"/>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B015AC35-A867-4222-BA3A-BA7FE94B33DF}"/>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EFFB6CE2-44DB-48F5-9DDE-A9B97A878AF7}"/>
              </a:ext>
            </a:extLst>
          </p:cNvPr>
          <p:cNvSpPr>
            <a:spLocks noGrp="1"/>
          </p:cNvSpPr>
          <p:nvPr>
            <p:ph type="sldNum" sz="quarter" idx="12"/>
          </p:nvPr>
        </p:nvSpPr>
        <p:spPr/>
        <p:txBody>
          <a:bodyPr/>
          <a:lstStyle/>
          <a:p>
            <a:fld id="{87034D8C-3CB4-402A-BC46-2AB14C0FE90A}" type="slidenum">
              <a:rPr lang="en-US" smtClean="0"/>
              <a:pPr/>
              <a:t>87</a:t>
            </a:fld>
            <a:endParaRPr lang="en-US"/>
          </a:p>
        </p:txBody>
      </p:sp>
      <p:pic>
        <p:nvPicPr>
          <p:cNvPr id="8" name="Picture 7">
            <a:extLst>
              <a:ext uri="{FF2B5EF4-FFF2-40B4-BE49-F238E27FC236}">
                <a16:creationId xmlns:a16="http://schemas.microsoft.com/office/drawing/2014/main" id="{9E8EDDCF-9365-4664-B266-A39285CFCA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2100472"/>
            <a:ext cx="4495800" cy="761008"/>
          </a:xfrm>
          <a:prstGeom prst="rect">
            <a:avLst/>
          </a:prstGeom>
        </p:spPr>
      </p:pic>
      <p:pic>
        <p:nvPicPr>
          <p:cNvPr id="12" name="Picture 11">
            <a:extLst>
              <a:ext uri="{FF2B5EF4-FFF2-40B4-BE49-F238E27FC236}">
                <a16:creationId xmlns:a16="http://schemas.microsoft.com/office/drawing/2014/main" id="{99072B62-9A84-4FA3-A94C-F673D36CD0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2200" y="3650044"/>
            <a:ext cx="4723788" cy="2351303"/>
          </a:xfrm>
          <a:prstGeom prst="rect">
            <a:avLst/>
          </a:prstGeom>
        </p:spPr>
      </p:pic>
      <p:sp>
        <p:nvSpPr>
          <p:cNvPr id="13" name="TextBox 12">
            <a:extLst>
              <a:ext uri="{FF2B5EF4-FFF2-40B4-BE49-F238E27FC236}">
                <a16:creationId xmlns:a16="http://schemas.microsoft.com/office/drawing/2014/main" id="{900D86FC-5629-470A-A938-9EC476C8524D}"/>
              </a:ext>
            </a:extLst>
          </p:cNvPr>
          <p:cNvSpPr txBox="1"/>
          <p:nvPr/>
        </p:nvSpPr>
        <p:spPr>
          <a:xfrm>
            <a:off x="7315200" y="5257801"/>
            <a:ext cx="3352800" cy="1200329"/>
          </a:xfrm>
          <a:prstGeom prst="rect">
            <a:avLst/>
          </a:prstGeom>
          <a:noFill/>
        </p:spPr>
        <p:txBody>
          <a:bodyPr wrap="square" rtlCol="0">
            <a:spAutoFit/>
          </a:bodyPr>
          <a:lstStyle/>
          <a:p>
            <a:r>
              <a:rPr lang="en-GB" i="1" dirty="0" err="1"/>
              <a:t>τ</a:t>
            </a:r>
            <a:r>
              <a:rPr lang="en-GB" baseline="-25000" dirty="0" err="1"/>
              <a:t>uv</a:t>
            </a:r>
            <a:r>
              <a:rPr lang="en-GB" dirty="0"/>
              <a:t> = 1/</a:t>
            </a:r>
            <a:r>
              <a:rPr lang="en-GB" i="1" dirty="0" err="1"/>
              <a:t>Λ</a:t>
            </a:r>
            <a:r>
              <a:rPr lang="en-GB" baseline="-25000" dirty="0" err="1"/>
              <a:t>uv</a:t>
            </a:r>
            <a:r>
              <a:rPr lang="en-GB" dirty="0"/>
              <a:t> &amp; </a:t>
            </a:r>
            <a:r>
              <a:rPr lang="en-GB" i="1" dirty="0" err="1"/>
              <a:t>τ</a:t>
            </a:r>
            <a:r>
              <a:rPr lang="en-GB" baseline="-25000" dirty="0" err="1"/>
              <a:t>ir</a:t>
            </a:r>
            <a:r>
              <a:rPr lang="en-GB" dirty="0"/>
              <a:t> = 1/</a:t>
            </a:r>
            <a:r>
              <a:rPr lang="en-GB" i="1" dirty="0" err="1"/>
              <a:t>Λ</a:t>
            </a:r>
            <a:r>
              <a:rPr lang="en-GB" baseline="-25000" dirty="0" err="1"/>
              <a:t>ir</a:t>
            </a:r>
            <a:endParaRPr lang="en-GB" baseline="-25000" dirty="0"/>
          </a:p>
          <a:p>
            <a:r>
              <a:rPr lang="en-GB" dirty="0"/>
              <a:t>are ultraviolet and infrared </a:t>
            </a:r>
            <a:r>
              <a:rPr lang="en-GB" dirty="0" err="1"/>
              <a:t>cutoffs</a:t>
            </a:r>
            <a:r>
              <a:rPr lang="en-GB" dirty="0"/>
              <a:t>. </a:t>
            </a:r>
          </a:p>
          <a:p>
            <a:r>
              <a:rPr lang="en-GB" i="1" dirty="0" err="1"/>
              <a:t>τ</a:t>
            </a:r>
            <a:r>
              <a:rPr lang="en-GB" baseline="-25000" dirty="0" err="1"/>
              <a:t>ir</a:t>
            </a:r>
            <a:r>
              <a:rPr lang="en-GB" baseline="-25000" dirty="0"/>
              <a:t> </a:t>
            </a:r>
            <a:r>
              <a:rPr lang="en-GB" dirty="0"/>
              <a:t>not necessary, but very useful </a:t>
            </a:r>
          </a:p>
        </p:txBody>
      </p:sp>
      <p:sp>
        <p:nvSpPr>
          <p:cNvPr id="15" name="Freeform: Shape 14">
            <a:extLst>
              <a:ext uri="{FF2B5EF4-FFF2-40B4-BE49-F238E27FC236}">
                <a16:creationId xmlns:a16="http://schemas.microsoft.com/office/drawing/2014/main" id="{EE2773E9-6297-461C-B53E-B6A9124471FF}"/>
              </a:ext>
            </a:extLst>
          </p:cNvPr>
          <p:cNvSpPr/>
          <p:nvPr/>
        </p:nvSpPr>
        <p:spPr bwMode="auto">
          <a:xfrm>
            <a:off x="8159202" y="2743200"/>
            <a:ext cx="1079643" cy="472610"/>
          </a:xfrm>
          <a:custGeom>
            <a:avLst/>
            <a:gdLst>
              <a:gd name="connsiteX0" fmla="*/ 0 w 1520576"/>
              <a:gd name="connsiteY0" fmla="*/ 0 h 523982"/>
              <a:gd name="connsiteX1" fmla="*/ 1232899 w 1520576"/>
              <a:gd name="connsiteY1" fmla="*/ 51371 h 523982"/>
              <a:gd name="connsiteX2" fmla="*/ 1520576 w 1520576"/>
              <a:gd name="connsiteY2" fmla="*/ 523982 h 523982"/>
              <a:gd name="connsiteX3" fmla="*/ 1520576 w 1520576"/>
              <a:gd name="connsiteY3" fmla="*/ 523982 h 523982"/>
            </a:gdLst>
            <a:ahLst/>
            <a:cxnLst>
              <a:cxn ang="0">
                <a:pos x="connsiteX0" y="connsiteY0"/>
              </a:cxn>
              <a:cxn ang="0">
                <a:pos x="connsiteX1" y="connsiteY1"/>
              </a:cxn>
              <a:cxn ang="0">
                <a:pos x="connsiteX2" y="connsiteY2"/>
              </a:cxn>
              <a:cxn ang="0">
                <a:pos x="connsiteX3" y="connsiteY3"/>
              </a:cxn>
            </a:cxnLst>
            <a:rect l="l" t="t" r="r" b="b"/>
            <a:pathLst>
              <a:path w="1520576" h="523982">
                <a:moveTo>
                  <a:pt x="0" y="0"/>
                </a:moveTo>
                <a:lnTo>
                  <a:pt x="1232899" y="51371"/>
                </a:lnTo>
                <a:cubicBezTo>
                  <a:pt x="1486328" y="138701"/>
                  <a:pt x="1520576" y="523982"/>
                  <a:pt x="1520576" y="523982"/>
                </a:cubicBezTo>
                <a:lnTo>
                  <a:pt x="1520576" y="523982"/>
                </a:lnTo>
              </a:path>
            </a:pathLst>
          </a:custGeom>
          <a:noFill/>
          <a:ln w="9525" cap="flat" cmpd="sng" algn="ctr">
            <a:solidFill>
              <a:srgbClr val="008000"/>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GB">
              <a:latin typeface="Calibri" pitchFamily="34" charset="0"/>
            </a:endParaRPr>
          </a:p>
        </p:txBody>
      </p:sp>
      <p:pic>
        <p:nvPicPr>
          <p:cNvPr id="19" name="Picture 18">
            <a:extLst>
              <a:ext uri="{FF2B5EF4-FFF2-40B4-BE49-F238E27FC236}">
                <a16:creationId xmlns:a16="http://schemas.microsoft.com/office/drawing/2014/main" id="{1091BEBE-68ED-4EC9-8DD4-C8837AC88E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0626" y="3200401"/>
            <a:ext cx="3397250" cy="1799797"/>
          </a:xfrm>
          <a:prstGeom prst="rect">
            <a:avLst/>
          </a:prstGeom>
        </p:spPr>
      </p:pic>
      <p:cxnSp>
        <p:nvCxnSpPr>
          <p:cNvPr id="21" name="Straight Arrow Connector 20">
            <a:extLst>
              <a:ext uri="{FF2B5EF4-FFF2-40B4-BE49-F238E27FC236}">
                <a16:creationId xmlns:a16="http://schemas.microsoft.com/office/drawing/2014/main" id="{C228CCB3-8380-4BBE-B30F-AFF3A725623C}"/>
              </a:ext>
            </a:extLst>
          </p:cNvPr>
          <p:cNvCxnSpPr/>
          <p:nvPr/>
        </p:nvCxnSpPr>
        <p:spPr bwMode="auto">
          <a:xfrm flipH="1">
            <a:off x="6400800" y="3429001"/>
            <a:ext cx="685188" cy="221043"/>
          </a:xfrm>
          <a:prstGeom prst="straightConnector1">
            <a:avLst/>
          </a:prstGeom>
          <a:noFill/>
          <a:ln w="9525" cap="flat" cmpd="sng" algn="ctr">
            <a:solidFill>
              <a:srgbClr val="008000"/>
            </a:solidFill>
            <a:prstDash val="solid"/>
            <a:round/>
            <a:headEnd type="none" w="med" len="med"/>
            <a:tailEnd type="triangle"/>
          </a:ln>
          <a:effectLst/>
        </p:spPr>
      </p:cxnSp>
    </p:spTree>
    <p:extLst>
      <p:ext uri="{BB962C8B-B14F-4D97-AF65-F5344CB8AC3E}">
        <p14:creationId xmlns:p14="http://schemas.microsoft.com/office/powerpoint/2010/main" val="3985141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circle(in)">
                                      <p:cBhvr>
                                        <p:cTn id="7" dur="2000"/>
                                        <p:tgtEl>
                                          <p:spTgt spid="19"/>
                                        </p:tgtEl>
                                      </p:cBhvr>
                                    </p:animEffect>
                                  </p:childTnLst>
                                </p:cTn>
                              </p:par>
                              <p:par>
                                <p:cTn id="8" presetID="6" presetClass="entr" presetSubtype="16"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circle(in)">
                                      <p:cBhvr>
                                        <p:cTn id="10" dur="2000"/>
                                        <p:tgtEl>
                                          <p:spTgt spid="21"/>
                                        </p:tgtEl>
                                      </p:cBhvr>
                                    </p:animEffect>
                                  </p:childTnLst>
                                </p:cTn>
                              </p:par>
                              <p:par>
                                <p:cTn id="11" presetID="6" presetClass="entr" presetSubtype="16"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circle(in)">
                                      <p:cBhvr>
                                        <p:cTn id="13" dur="2000"/>
                                        <p:tgtEl>
                                          <p:spTgt spid="12"/>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circle(in)">
                                      <p:cBhvr>
                                        <p:cTn id="16" dur="2000"/>
                                        <p:tgtEl>
                                          <p:spTgt spid="15"/>
                                        </p:tgtEl>
                                      </p:cBhvr>
                                    </p:animEffect>
                                  </p:childTnLst>
                                </p:cTn>
                              </p:par>
                              <p:par>
                                <p:cTn id="17" presetID="16" presetClass="entr" presetSubtype="21"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arn(inVertical)">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circle(in)">
                                      <p:cBhvr>
                                        <p:cTn id="24"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06531-AB52-4D35-947E-670D7174AAF2}"/>
              </a:ext>
            </a:extLst>
          </p:cNvPr>
          <p:cNvSpPr>
            <a:spLocks noGrp="1"/>
          </p:cNvSpPr>
          <p:nvPr>
            <p:ph type="title"/>
          </p:nvPr>
        </p:nvSpPr>
        <p:spPr/>
        <p:txBody>
          <a:bodyPr/>
          <a:lstStyle/>
          <a:p>
            <a:pPr algn="r"/>
            <a:r>
              <a:rPr lang="en-GB" dirty="0" err="1"/>
              <a:t>Pseudoscalar</a:t>
            </a:r>
            <a:r>
              <a:rPr lang="en-GB" dirty="0"/>
              <a:t> Mesons </a:t>
            </a:r>
            <a:br>
              <a:rPr lang="en-GB" dirty="0"/>
            </a:br>
            <a:r>
              <a:rPr lang="en-GB" dirty="0"/>
              <a:t>as Bound-States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02F2A5E-AE68-47AC-A212-84B5162EE0D4}"/>
                  </a:ext>
                </a:extLst>
              </p:cNvPr>
              <p:cNvSpPr>
                <a:spLocks noGrp="1"/>
              </p:cNvSpPr>
              <p:nvPr>
                <p:ph idx="1"/>
              </p:nvPr>
            </p:nvSpPr>
            <p:spPr>
              <a:xfrm>
                <a:off x="609600" y="990600"/>
                <a:ext cx="10972800" cy="4525963"/>
              </a:xfrm>
            </p:spPr>
            <p:txBody>
              <a:bodyPr/>
              <a:lstStyle/>
              <a:p>
                <a:r>
                  <a:rPr lang="en-GB" dirty="0"/>
                  <a:t>Why </a:t>
                </a:r>
                <a:r>
                  <a:rPr lang="en-GB" i="1" dirty="0" err="1"/>
                  <a:t>Λ</a:t>
                </a:r>
                <a:r>
                  <a:rPr lang="en-GB" baseline="-25000" dirty="0" err="1"/>
                  <a:t>ir</a:t>
                </a:r>
                <a:r>
                  <a:rPr lang="en-GB" dirty="0"/>
                  <a:t> ≠ 0, </a:t>
                </a:r>
                <a:r>
                  <a:rPr lang="en-GB" i="1" dirty="0"/>
                  <a:t>i.e</a:t>
                </a:r>
                <a:r>
                  <a:rPr lang="en-GB" dirty="0"/>
                  <a:t>. </a:t>
                </a:r>
                <a:r>
                  <a:rPr lang="en-GB" i="1" dirty="0" err="1"/>
                  <a:t>τ</a:t>
                </a:r>
                <a:r>
                  <a:rPr lang="en-GB" baseline="-25000" dirty="0" err="1"/>
                  <a:t>ir</a:t>
                </a:r>
                <a:r>
                  <a:rPr lang="en-GB" baseline="-25000" dirty="0"/>
                  <a:t> </a:t>
                </a:r>
                <a:r>
                  <a:rPr lang="en-GB" dirty="0"/>
                  <a:t>&lt; ∞?</a:t>
                </a:r>
              </a:p>
              <a:p>
                <a:r>
                  <a:rPr lang="en-GB" dirty="0"/>
                  <a:t>Answer: </a:t>
                </a:r>
              </a:p>
              <a:p>
                <a:pPr marL="0" indent="0">
                  <a:buNone/>
                </a:pPr>
                <a:r>
                  <a:rPr lang="en-GB" dirty="0"/>
                  <a:t>	with  </a:t>
                </a:r>
                <a14:m>
                  <m:oMath xmlns:m="http://schemas.openxmlformats.org/officeDocument/2006/math">
                    <m:f>
                      <m:fPr>
                        <m:ctrlPr>
                          <a:rPr lang="en-GB" sz="2400" i="1">
                            <a:latin typeface="Cambria Math" panose="02040503050406030204" pitchFamily="18" charset="0"/>
                          </a:rPr>
                        </m:ctrlPr>
                      </m:fPr>
                      <m:num>
                        <m:r>
                          <a:rPr lang="en-GB" sz="2400" i="1">
                            <a:latin typeface="Cambria Math" panose="02040503050406030204" pitchFamily="18" charset="0"/>
                          </a:rPr>
                          <m:t>1</m:t>
                        </m:r>
                      </m:num>
                      <m:den>
                        <m:r>
                          <a:rPr lang="en-GB" sz="2400" i="1">
                            <a:latin typeface="Cambria Math" panose="02040503050406030204" pitchFamily="18" charset="0"/>
                          </a:rPr>
                          <m:t>𝑠</m:t>
                        </m:r>
                        <m:r>
                          <a:rPr lang="en-GB" sz="2400" i="1">
                            <a:latin typeface="Cambria Math" panose="02040503050406030204" pitchFamily="18" charset="0"/>
                          </a:rPr>
                          <m:t>+</m:t>
                        </m:r>
                        <m:sSup>
                          <m:sSupPr>
                            <m:ctrlPr>
                              <a:rPr lang="en-GB" sz="2400" i="1">
                                <a:latin typeface="Cambria Math" panose="02040503050406030204" pitchFamily="18" charset="0"/>
                              </a:rPr>
                            </m:ctrlPr>
                          </m:sSupPr>
                          <m:e>
                            <m:r>
                              <a:rPr lang="en-GB" sz="2400" i="1">
                                <a:latin typeface="Cambria Math" panose="02040503050406030204" pitchFamily="18" charset="0"/>
                              </a:rPr>
                              <m:t>𝑀</m:t>
                            </m:r>
                          </m:e>
                          <m:sup>
                            <m:r>
                              <a:rPr lang="en-GB" sz="2400" i="1">
                                <a:latin typeface="Cambria Math" panose="02040503050406030204" pitchFamily="18" charset="0"/>
                              </a:rPr>
                              <m:t>2</m:t>
                            </m:r>
                          </m:sup>
                        </m:sSup>
                        <m:r>
                          <a:rPr lang="en-GB" sz="2400" i="1">
                            <a:latin typeface="Cambria Math" panose="02040503050406030204" pitchFamily="18" charset="0"/>
                          </a:rPr>
                          <m:t> </m:t>
                        </m:r>
                      </m:den>
                    </m:f>
                    <m:r>
                      <m:rPr>
                        <m:nor/>
                      </m:rPr>
                      <a:rPr lang="en-GB" sz="2400"/>
                      <m:t>→</m:t>
                    </m:r>
                  </m:oMath>
                </a14:m>
                <a:endParaRPr lang="en-GB" sz="2400" dirty="0"/>
              </a:p>
              <a:p>
                <a:pPr lvl="1">
                  <a:spcBef>
                    <a:spcPts val="1200"/>
                  </a:spcBef>
                </a:pPr>
                <a:r>
                  <a:rPr lang="en-GB" dirty="0"/>
                  <a:t>then for </a:t>
                </a:r>
                <a14:m>
                  <m:oMath xmlns:m="http://schemas.openxmlformats.org/officeDocument/2006/math">
                    <m:r>
                      <a:rPr lang="en-GB" i="1">
                        <a:latin typeface="Cambria Math" panose="02040503050406030204" pitchFamily="18" charset="0"/>
                      </a:rPr>
                      <m:t>𝑠</m:t>
                    </m:r>
                    <m:r>
                      <a:rPr lang="en-GB" i="1">
                        <a:latin typeface="Cambria Math" panose="02040503050406030204" pitchFamily="18" charset="0"/>
                      </a:rPr>
                      <m:t>+</m:t>
                    </m:r>
                    <m:sSup>
                      <m:sSupPr>
                        <m:ctrlPr>
                          <a:rPr lang="en-GB" i="1">
                            <a:latin typeface="Cambria Math" panose="02040503050406030204" pitchFamily="18" charset="0"/>
                          </a:rPr>
                        </m:ctrlPr>
                      </m:sSupPr>
                      <m:e>
                        <m:r>
                          <a:rPr lang="en-GB" i="1">
                            <a:latin typeface="Cambria Math" panose="02040503050406030204" pitchFamily="18" charset="0"/>
                          </a:rPr>
                          <m:t>𝑀</m:t>
                        </m:r>
                      </m:e>
                      <m:sup>
                        <m:r>
                          <a:rPr lang="en-GB" i="1">
                            <a:latin typeface="Cambria Math" panose="02040503050406030204" pitchFamily="18" charset="0"/>
                          </a:rPr>
                          <m:t>2</m:t>
                        </m:r>
                      </m:sup>
                    </m:sSup>
                  </m:oMath>
                </a14:m>
                <a:r>
                  <a:rPr lang="en-GB" dirty="0"/>
                  <a:t> ≃ 0, propagator becomes = </a:t>
                </a:r>
                <a14:m>
                  <m:oMath xmlns:m="http://schemas.openxmlformats.org/officeDocument/2006/math">
                    <m:sSubSup>
                      <m:sSubSupPr>
                        <m:ctrlPr>
                          <a:rPr lang="en-GB" i="1" smtClean="0">
                            <a:latin typeface="Cambria Math" panose="02040503050406030204" pitchFamily="18" charset="0"/>
                          </a:rPr>
                        </m:ctrlPr>
                      </m:sSubSupPr>
                      <m:e>
                        <m:r>
                          <m:rPr>
                            <m:nor/>
                          </m:rPr>
                          <a:rPr lang="en-GB"/>
                          <m:t>τ</m:t>
                        </m:r>
                      </m:e>
                      <m:sub>
                        <m:r>
                          <a:rPr lang="en-GB" b="0" i="1" smtClean="0">
                            <a:latin typeface="Cambria Math" panose="02040503050406030204" pitchFamily="18" charset="0"/>
                          </a:rPr>
                          <m:t>𝑖𝑟</m:t>
                        </m:r>
                      </m:sub>
                      <m:sup>
                        <m:r>
                          <a:rPr lang="en-GB" b="0" i="1" smtClean="0">
                            <a:latin typeface="Cambria Math" panose="02040503050406030204" pitchFamily="18" charset="0"/>
                          </a:rPr>
                          <m:t>2</m:t>
                        </m:r>
                      </m:sup>
                    </m:sSubSup>
                    <m:r>
                      <a:rPr lang="en-GB" b="0" i="1" smtClean="0">
                        <a:latin typeface="Cambria Math" panose="02040503050406030204" pitchFamily="18" charset="0"/>
                      </a:rPr>
                      <m:t>−</m:t>
                    </m:r>
                    <m:sSubSup>
                      <m:sSubSupPr>
                        <m:ctrlPr>
                          <a:rPr lang="en-GB" i="1">
                            <a:latin typeface="Cambria Math" panose="02040503050406030204" pitchFamily="18" charset="0"/>
                          </a:rPr>
                        </m:ctrlPr>
                      </m:sSubSupPr>
                      <m:e>
                        <m:r>
                          <m:rPr>
                            <m:nor/>
                          </m:rPr>
                          <a:rPr lang="en-GB"/>
                          <m:t>τ</m:t>
                        </m:r>
                      </m:e>
                      <m:sub>
                        <m:r>
                          <a:rPr lang="en-GB" b="0" i="1" smtClean="0">
                            <a:latin typeface="Cambria Math" panose="02040503050406030204" pitchFamily="18" charset="0"/>
                          </a:rPr>
                          <m:t>𝑢𝑣</m:t>
                        </m:r>
                      </m:sub>
                      <m:sup>
                        <m:r>
                          <a:rPr lang="en-GB" i="1">
                            <a:latin typeface="Cambria Math" panose="02040503050406030204" pitchFamily="18" charset="0"/>
                          </a:rPr>
                          <m:t>2</m:t>
                        </m:r>
                      </m:sup>
                    </m:sSubSup>
                  </m:oMath>
                </a14:m>
                <a:endParaRPr lang="en-GB" dirty="0"/>
              </a:p>
              <a:p>
                <a:pPr lvl="1"/>
                <a:r>
                  <a:rPr lang="en-GB" dirty="0"/>
                  <a:t>free-particle pole is avoided!</a:t>
                </a:r>
              </a:p>
              <a:p>
                <a:r>
                  <a:rPr lang="en-GB" dirty="0"/>
                  <a:t>Using the IR cutoff, one has a rudimentary expression of quark confinement</a:t>
                </a:r>
              </a:p>
              <a:p>
                <a:pPr lvl="1"/>
                <a:r>
                  <a:rPr lang="en-GB" dirty="0"/>
                  <a:t>Referring to Cauchy theorem for integration in complex plane and propagator theory</a:t>
                </a:r>
              </a:p>
              <a:p>
                <a:pPr lvl="1"/>
                <a:r>
                  <a:rPr lang="en-GB" dirty="0"/>
                  <a:t>No quark-connected singularities that can produce an imaginary part in a matrix element</a:t>
                </a:r>
              </a:p>
              <a:p>
                <a:pPr lvl="1"/>
                <a:r>
                  <a:rPr lang="en-GB" dirty="0"/>
                  <a:t>Quarks cannot escape the bound state and propagate to a detector</a:t>
                </a:r>
              </a:p>
              <a:p>
                <a:r>
                  <a:rPr lang="en-GB" dirty="0"/>
                  <a:t>A natural choice is </a:t>
                </a:r>
                <a:r>
                  <a:rPr lang="en-GB" i="1" dirty="0" err="1"/>
                  <a:t>Λ</a:t>
                </a:r>
                <a:r>
                  <a:rPr lang="en-GB" baseline="-25000" dirty="0" err="1"/>
                  <a:t>ir</a:t>
                </a:r>
                <a:r>
                  <a:rPr lang="en-GB" baseline="-25000" dirty="0"/>
                  <a:t> </a:t>
                </a:r>
                <a:r>
                  <a:rPr lang="en-GB" dirty="0"/>
                  <a:t>= </a:t>
                </a:r>
                <a:r>
                  <a:rPr lang="en-GB" i="1" dirty="0"/>
                  <a:t>Λ</a:t>
                </a:r>
                <a:r>
                  <a:rPr lang="en-GB" baseline="-25000" dirty="0"/>
                  <a:t>QCD </a:t>
                </a:r>
                <a:r>
                  <a:rPr lang="en-GB" dirty="0"/>
                  <a:t>= 0.24 GeV</a:t>
                </a:r>
              </a:p>
              <a:p>
                <a:r>
                  <a:rPr lang="en-GB" dirty="0"/>
                  <a:t>Use this scheme for every integrand, </a:t>
                </a:r>
                <a:r>
                  <a:rPr lang="en-GB" i="1" dirty="0"/>
                  <a:t>e.g</a:t>
                </a:r>
                <a:r>
                  <a:rPr lang="en-GB" dirty="0"/>
                  <a:t>. those in the BSE</a:t>
                </a:r>
              </a:p>
              <a:p>
                <a:pPr lvl="1"/>
                <a:r>
                  <a:rPr lang="en-GB" dirty="0"/>
                  <a:t>If one has 1/[s+M</a:t>
                </a:r>
                <a:r>
                  <a:rPr lang="en-GB" baseline="30000" dirty="0"/>
                  <a:t>2</a:t>
                </a:r>
                <a:r>
                  <a:rPr lang="en-GB" dirty="0"/>
                  <a:t>]</a:t>
                </a:r>
                <a:r>
                  <a:rPr lang="en-GB" baseline="30000" dirty="0"/>
                  <a:t>2</a:t>
                </a:r>
                <a:r>
                  <a:rPr lang="en-GB" dirty="0"/>
                  <a:t>, then use 1/[s+M</a:t>
                </a:r>
                <a:r>
                  <a:rPr lang="en-GB" baseline="30000" dirty="0"/>
                  <a:t>2</a:t>
                </a:r>
                <a:r>
                  <a:rPr lang="en-GB" dirty="0"/>
                  <a:t>]</a:t>
                </a:r>
                <a:r>
                  <a:rPr lang="en-GB" baseline="30000" dirty="0"/>
                  <a:t>2</a:t>
                </a:r>
                <a:r>
                  <a:rPr lang="en-GB" dirty="0"/>
                  <a:t> = - (d/dM</a:t>
                </a:r>
                <a:r>
                  <a:rPr lang="en-GB" baseline="30000" dirty="0"/>
                  <a:t>2</a:t>
                </a:r>
                <a:r>
                  <a:rPr lang="en-GB" dirty="0"/>
                  <a:t>) 1/[s+M</a:t>
                </a:r>
                <a:r>
                  <a:rPr lang="en-GB" baseline="30000" dirty="0"/>
                  <a:t>2</a:t>
                </a:r>
                <a:r>
                  <a:rPr lang="en-GB" dirty="0"/>
                  <a:t>]</a:t>
                </a:r>
              </a:p>
            </p:txBody>
          </p:sp>
        </mc:Choice>
        <mc:Fallback>
          <p:sp>
            <p:nvSpPr>
              <p:cNvPr id="3" name="Content Placeholder 2">
                <a:extLst>
                  <a:ext uri="{FF2B5EF4-FFF2-40B4-BE49-F238E27FC236}">
                    <a16:creationId xmlns:a16="http://schemas.microsoft.com/office/drawing/2014/main" id="{402F2A5E-AE68-47AC-A212-84B5162EE0D4}"/>
                  </a:ext>
                </a:extLst>
              </p:cNvPr>
              <p:cNvSpPr>
                <a:spLocks noGrp="1" noRot="1" noChangeAspect="1" noMove="1" noResize="1" noEditPoints="1" noAdjustHandles="1" noChangeArrowheads="1" noChangeShapeType="1" noTextEdit="1"/>
              </p:cNvSpPr>
              <p:nvPr>
                <p:ph idx="1"/>
              </p:nvPr>
            </p:nvSpPr>
            <p:spPr>
              <a:xfrm>
                <a:off x="609600" y="990600"/>
                <a:ext cx="10972800" cy="4525963"/>
              </a:xfrm>
              <a:blipFill>
                <a:blip r:embed="rId2"/>
                <a:stretch>
                  <a:fillRect l="-611" t="-943" b="-12129"/>
                </a:stretch>
              </a:blipFill>
            </p:spPr>
            <p:txBody>
              <a:bodyPr/>
              <a:lstStyle/>
              <a:p>
                <a:r>
                  <a:rPr lang="en-AU">
                    <a:noFill/>
                  </a:rPr>
                  <a:t> </a:t>
                </a:r>
              </a:p>
            </p:txBody>
          </p:sp>
        </mc:Fallback>
      </mc:AlternateContent>
      <p:sp>
        <p:nvSpPr>
          <p:cNvPr id="4" name="Date Placeholder 3">
            <a:extLst>
              <a:ext uri="{FF2B5EF4-FFF2-40B4-BE49-F238E27FC236}">
                <a16:creationId xmlns:a16="http://schemas.microsoft.com/office/drawing/2014/main" id="{76BE23EE-62A9-4FF7-A97C-67930D723195}"/>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E3736040-84F0-4313-9139-3AF5F4448DAB}"/>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3E928E91-2D5A-4230-BC43-124E6D1A7E12}"/>
              </a:ext>
            </a:extLst>
          </p:cNvPr>
          <p:cNvSpPr>
            <a:spLocks noGrp="1"/>
          </p:cNvSpPr>
          <p:nvPr>
            <p:ph type="sldNum" sz="quarter" idx="12"/>
          </p:nvPr>
        </p:nvSpPr>
        <p:spPr/>
        <p:txBody>
          <a:bodyPr/>
          <a:lstStyle/>
          <a:p>
            <a:fld id="{87034D8C-3CB4-402A-BC46-2AB14C0FE90A}" type="slidenum">
              <a:rPr lang="en-US" smtClean="0"/>
              <a:pPr/>
              <a:t>88</a:t>
            </a:fld>
            <a:endParaRPr lang="en-US"/>
          </a:p>
        </p:txBody>
      </p:sp>
      <p:pic>
        <p:nvPicPr>
          <p:cNvPr id="8" name="Picture 7">
            <a:extLst>
              <a:ext uri="{FF2B5EF4-FFF2-40B4-BE49-F238E27FC236}">
                <a16:creationId xmlns:a16="http://schemas.microsoft.com/office/drawing/2014/main" id="{435F6ED5-56F6-4309-8439-A8DAA66349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591" y="1778569"/>
            <a:ext cx="2844800" cy="635000"/>
          </a:xfrm>
          <a:prstGeom prst="rect">
            <a:avLst/>
          </a:prstGeom>
        </p:spPr>
      </p:pic>
    </p:spTree>
    <p:extLst>
      <p:ext uri="{BB962C8B-B14F-4D97-AF65-F5344CB8AC3E}">
        <p14:creationId xmlns:p14="http://schemas.microsoft.com/office/powerpoint/2010/main" val="2380055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anim calcmode="lin" valueType="num">
                                      <p:cBhvr>
                                        <p:cTn id="1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1000"/>
                                        <p:tgtEl>
                                          <p:spTgt spid="3">
                                            <p:txEl>
                                              <p:pRg st="4" end="4"/>
                                            </p:txEl>
                                          </p:spTgt>
                                        </p:tgtEl>
                                      </p:cBhvr>
                                    </p:animEffect>
                                    <p:anim calcmode="lin" valueType="num">
                                      <p:cBhvr>
                                        <p:cTn id="2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5" presetID="6" presetClass="entr" presetSubtype="16"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circle(in)">
                                      <p:cBhvr>
                                        <p:cTn id="27" dur="20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additive="base">
                                        <p:cTn id="32"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 calcmode="lin" valueType="num">
                                      <p:cBhvr additive="base">
                                        <p:cTn id="36"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 calcmode="lin" valueType="num">
                                      <p:cBhvr additive="base">
                                        <p:cTn id="40"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 calcmode="lin" valueType="num">
                                      <p:cBhvr additive="base">
                                        <p:cTn id="44"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barn(inVertical)">
                                      <p:cBhvr>
                                        <p:cTn id="50" dur="500"/>
                                        <p:tgtEl>
                                          <p:spTgt spid="3">
                                            <p:txEl>
                                              <p:pRg st="9" end="9"/>
                                            </p:txEl>
                                          </p:spTgt>
                                        </p:tgtEl>
                                      </p:cBhvr>
                                    </p:animEffect>
                                  </p:childTnLst>
                                </p:cTn>
                              </p:par>
                              <p:par>
                                <p:cTn id="51" presetID="16" presetClass="entr" presetSubtype="21" fill="hold" nodeType="with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animEffect transition="in" filter="barn(inVertical)">
                                      <p:cBhvr>
                                        <p:cTn id="53" dur="500"/>
                                        <p:tgtEl>
                                          <p:spTgt spid="3">
                                            <p:txEl>
                                              <p:pRg st="10" end="10"/>
                                            </p:txEl>
                                          </p:spTgt>
                                        </p:tgtEl>
                                      </p:cBhvr>
                                    </p:animEffect>
                                  </p:childTnLst>
                                </p:cTn>
                              </p:par>
                              <p:par>
                                <p:cTn id="54" presetID="16" presetClass="entr" presetSubtype="21" fill="hold" nodeType="withEffect">
                                  <p:stCondLst>
                                    <p:cond delay="0"/>
                                  </p:stCondLst>
                                  <p:childTnLst>
                                    <p:set>
                                      <p:cBhvr>
                                        <p:cTn id="55" dur="1" fill="hold">
                                          <p:stCondLst>
                                            <p:cond delay="0"/>
                                          </p:stCondLst>
                                        </p:cTn>
                                        <p:tgtEl>
                                          <p:spTgt spid="3">
                                            <p:txEl>
                                              <p:pRg st="11" end="11"/>
                                            </p:txEl>
                                          </p:spTgt>
                                        </p:tgtEl>
                                        <p:attrNameLst>
                                          <p:attrName>style.visibility</p:attrName>
                                        </p:attrNameLst>
                                      </p:cBhvr>
                                      <p:to>
                                        <p:strVal val="visible"/>
                                      </p:to>
                                    </p:set>
                                    <p:animEffect transition="in" filter="barn(inVertical)">
                                      <p:cBhvr>
                                        <p:cTn id="56"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BABC5-F7A4-44E7-919B-09A78CFEAB9B}"/>
              </a:ext>
            </a:extLst>
          </p:cNvPr>
          <p:cNvSpPr>
            <a:spLocks noGrp="1"/>
          </p:cNvSpPr>
          <p:nvPr>
            <p:ph type="title"/>
          </p:nvPr>
        </p:nvSpPr>
        <p:spPr/>
        <p:txBody>
          <a:bodyPr/>
          <a:lstStyle/>
          <a:p>
            <a:pPr algn="r"/>
            <a:r>
              <a:rPr lang="en-GB" dirty="0" err="1"/>
              <a:t>Pseudoscalar</a:t>
            </a:r>
            <a:r>
              <a:rPr lang="en-GB" dirty="0"/>
              <a:t> Mesons </a:t>
            </a:r>
            <a:br>
              <a:rPr lang="en-GB" dirty="0"/>
            </a:br>
            <a:r>
              <a:rPr lang="en-GB" dirty="0"/>
              <a:t>as Bound-States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2E7F3AA-B426-4B9F-AB3B-3C59AA698C99}"/>
                  </a:ext>
                </a:extLst>
              </p:cNvPr>
              <p:cNvSpPr>
                <a:spLocks noGrp="1"/>
              </p:cNvSpPr>
              <p:nvPr>
                <p:ph idx="1"/>
              </p:nvPr>
            </p:nvSpPr>
            <p:spPr/>
            <p:txBody>
              <a:bodyPr/>
              <a:lstStyle/>
              <a:p>
                <a:r>
                  <a:rPr lang="en-AU" dirty="0"/>
                  <a:t>Preserving the vector and axial-vector Ward-Green-Takahashi identities is crucial when studying NG-bosons associated with axial/chiral symmetry!</a:t>
                </a:r>
              </a:p>
              <a:p>
                <a:pPr lvl="1"/>
                <a:r>
                  <a:rPr lang="en-AU" dirty="0"/>
                  <a:t>It is nonsense to study emergent systems in a theory where the conditions for emergence are explicitly violated!</a:t>
                </a:r>
              </a:p>
              <a:p>
                <a:r>
                  <a:rPr lang="en-AU" dirty="0"/>
                  <a:t>The m = 0 axial-vector WGT identity states:</a:t>
                </a:r>
              </a:p>
              <a:p>
                <a:endParaRPr lang="en-AU" dirty="0"/>
              </a:p>
              <a:p>
                <a:pPr lvl="1"/>
                <a:r>
                  <a:rPr lang="en-AU" dirty="0"/>
                  <a:t> (</a:t>
                </a:r>
                <a:r>
                  <a:rPr lang="en-AU" i="1" dirty="0"/>
                  <a:t>k</a:t>
                </a:r>
                <a:r>
                  <a:rPr lang="en-AU" baseline="-25000" dirty="0"/>
                  <a:t>+</a:t>
                </a:r>
                <a:r>
                  <a:rPr lang="en-AU" dirty="0"/>
                  <a:t> = </a:t>
                </a:r>
                <a:r>
                  <a:rPr lang="en-AU" i="1" dirty="0" err="1"/>
                  <a:t>k</a:t>
                </a:r>
                <a:r>
                  <a:rPr lang="en-AU" dirty="0" err="1"/>
                  <a:t>+</a:t>
                </a:r>
                <a:r>
                  <a:rPr lang="en-AU" i="1" dirty="0" err="1"/>
                  <a:t>P</a:t>
                </a:r>
                <a:r>
                  <a:rPr lang="en-AU" dirty="0"/>
                  <a:t>)</a:t>
                </a:r>
                <a:endParaRPr lang="en-GB" dirty="0"/>
              </a:p>
              <a:p>
                <a:r>
                  <a:rPr lang="en-GB" i="1" dirty="0"/>
                  <a:t>Γ</a:t>
                </a:r>
                <a:r>
                  <a:rPr lang="en-GB" baseline="-25000" dirty="0"/>
                  <a:t>5μ</a:t>
                </a:r>
                <a:r>
                  <a:rPr lang="en-GB" dirty="0"/>
                  <a:t> is the axial-vector vertex</a:t>
                </a:r>
              </a:p>
              <a:p>
                <a:endParaRPr lang="en-GB" dirty="0"/>
              </a:p>
              <a:p>
                <a:endParaRPr lang="en-GB" dirty="0"/>
              </a:p>
              <a:p>
                <a:r>
                  <a:rPr lang="en-GB" dirty="0"/>
                  <a:t>(How) Is this identity satisfied using </a:t>
                </a:r>
                <a14:m>
                  <m:oMath xmlns:m="http://schemas.openxmlformats.org/officeDocument/2006/math">
                    <m:r>
                      <a:rPr lang="en-GB" i="1">
                        <a:latin typeface="Cambria Math" panose="02040503050406030204" pitchFamily="18" charset="0"/>
                      </a:rPr>
                      <m:t>𝑆</m:t>
                    </m:r>
                    <m:d>
                      <m:dPr>
                        <m:ctrlPr>
                          <a:rPr lang="en-GB" i="1">
                            <a:latin typeface="Cambria Math" panose="02040503050406030204" pitchFamily="18" charset="0"/>
                          </a:rPr>
                        </m:ctrlPr>
                      </m:dPr>
                      <m:e>
                        <m:r>
                          <a:rPr lang="en-GB" i="1">
                            <a:latin typeface="Cambria Math" panose="02040503050406030204" pitchFamily="18" charset="0"/>
                          </a:rPr>
                          <m:t>𝑝</m:t>
                        </m:r>
                      </m:e>
                    </m:d>
                    <m:r>
                      <a:rPr lang="en-GB" i="1">
                        <a:latin typeface="Cambria Math" panose="02040503050406030204" pitchFamily="18" charset="0"/>
                      </a:rPr>
                      <m:t>=1/[</m:t>
                    </m:r>
                    <m:r>
                      <a:rPr lang="en-GB" i="1">
                        <a:latin typeface="Cambria Math" panose="02040503050406030204" pitchFamily="18" charset="0"/>
                      </a:rPr>
                      <m:t>𝑖</m:t>
                    </m:r>
                    <m:r>
                      <m:rPr>
                        <m:nor/>
                      </m:rPr>
                      <a:rPr lang="en-GB"/>
                      <m:t>γ</m:t>
                    </m:r>
                    <m:r>
                      <m:rPr>
                        <m:nor/>
                      </m:rPr>
                      <a:rPr lang="en-GB"/>
                      <m:t>⋅</m:t>
                    </m:r>
                    <m:r>
                      <a:rPr lang="en-GB" i="1">
                        <a:latin typeface="Cambria Math" panose="02040503050406030204" pitchFamily="18" charset="0"/>
                      </a:rPr>
                      <m:t>𝑝</m:t>
                    </m:r>
                    <m:r>
                      <a:rPr lang="en-GB" i="1">
                        <a:latin typeface="Cambria Math" panose="02040503050406030204" pitchFamily="18" charset="0"/>
                      </a:rPr>
                      <m:t>+</m:t>
                    </m:r>
                    <m:r>
                      <a:rPr lang="en-GB" i="1">
                        <a:latin typeface="Cambria Math" panose="02040503050406030204" pitchFamily="18" charset="0"/>
                      </a:rPr>
                      <m:t>𝑀</m:t>
                    </m:r>
                    <m:r>
                      <a:rPr lang="en-GB" i="1">
                        <a:latin typeface="Cambria Math" panose="02040503050406030204" pitchFamily="18" charset="0"/>
                      </a:rPr>
                      <m:t>]</m:t>
                    </m:r>
                  </m:oMath>
                </a14:m>
                <a:r>
                  <a:rPr lang="en-GB" dirty="0"/>
                  <a:t> ?</a:t>
                </a:r>
              </a:p>
            </p:txBody>
          </p:sp>
        </mc:Choice>
        <mc:Fallback>
          <p:sp>
            <p:nvSpPr>
              <p:cNvPr id="3" name="Content Placeholder 2">
                <a:extLst>
                  <a:ext uri="{FF2B5EF4-FFF2-40B4-BE49-F238E27FC236}">
                    <a16:creationId xmlns:a16="http://schemas.microsoft.com/office/drawing/2014/main" id="{72E7F3AA-B426-4B9F-AB3B-3C59AA698C99}"/>
                  </a:ext>
                </a:extLst>
              </p:cNvPr>
              <p:cNvSpPr>
                <a:spLocks noGrp="1" noRot="1" noChangeAspect="1" noMove="1" noResize="1" noEditPoints="1" noAdjustHandles="1" noChangeArrowheads="1" noChangeShapeType="1" noTextEdit="1"/>
              </p:cNvSpPr>
              <p:nvPr>
                <p:ph idx="1"/>
              </p:nvPr>
            </p:nvSpPr>
            <p:spPr>
              <a:blipFill>
                <a:blip r:embed="rId2"/>
                <a:stretch>
                  <a:fillRect l="-611" t="-943"/>
                </a:stretch>
              </a:blipFill>
            </p:spPr>
            <p:txBody>
              <a:bodyPr/>
              <a:lstStyle/>
              <a:p>
                <a:r>
                  <a:rPr lang="en-AU">
                    <a:noFill/>
                  </a:rPr>
                  <a:t> </a:t>
                </a:r>
              </a:p>
            </p:txBody>
          </p:sp>
        </mc:Fallback>
      </mc:AlternateContent>
      <p:sp>
        <p:nvSpPr>
          <p:cNvPr id="4" name="Date Placeholder 3">
            <a:extLst>
              <a:ext uri="{FF2B5EF4-FFF2-40B4-BE49-F238E27FC236}">
                <a16:creationId xmlns:a16="http://schemas.microsoft.com/office/drawing/2014/main" id="{FBC44619-F7FE-472F-BDA1-2E9A67A6EA9E}"/>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F86FFA1C-0D1A-4929-9E4F-578F6045D6A4}"/>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C32C43A5-C254-48B5-93DE-EB117555FD43}"/>
              </a:ext>
            </a:extLst>
          </p:cNvPr>
          <p:cNvSpPr>
            <a:spLocks noGrp="1"/>
          </p:cNvSpPr>
          <p:nvPr>
            <p:ph type="sldNum" sz="quarter" idx="12"/>
          </p:nvPr>
        </p:nvSpPr>
        <p:spPr/>
        <p:txBody>
          <a:bodyPr/>
          <a:lstStyle/>
          <a:p>
            <a:fld id="{87034D8C-3CB4-402A-BC46-2AB14C0FE90A}" type="slidenum">
              <a:rPr lang="en-US" smtClean="0"/>
              <a:pPr/>
              <a:t>89</a:t>
            </a:fld>
            <a:endParaRPr lang="en-US"/>
          </a:p>
        </p:txBody>
      </p:sp>
      <p:pic>
        <p:nvPicPr>
          <p:cNvPr id="8" name="Picture 7">
            <a:extLst>
              <a:ext uri="{FF2B5EF4-FFF2-40B4-BE49-F238E27FC236}">
                <a16:creationId xmlns:a16="http://schemas.microsoft.com/office/drawing/2014/main" id="{E27A1A34-5AEE-410F-B492-95C53D7805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4731" y="3499822"/>
            <a:ext cx="5282539" cy="355556"/>
          </a:xfrm>
          <a:prstGeom prst="rect">
            <a:avLst/>
          </a:prstGeom>
        </p:spPr>
      </p:pic>
      <p:pic>
        <p:nvPicPr>
          <p:cNvPr id="10" name="Picture 9">
            <a:extLst>
              <a:ext uri="{FF2B5EF4-FFF2-40B4-BE49-F238E27FC236}">
                <a16:creationId xmlns:a16="http://schemas.microsoft.com/office/drawing/2014/main" id="{0DD918F2-7326-43FF-9691-1F1AE33BEC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9016" y="4610200"/>
            <a:ext cx="6653968" cy="80000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BD22689-F8F1-4FAD-862B-C643F9B20C45}"/>
                  </a:ext>
                </a:extLst>
              </p:cNvPr>
              <p:cNvSpPr txBox="1"/>
              <p:nvPr/>
            </p:nvSpPr>
            <p:spPr>
              <a:xfrm>
                <a:off x="5410201" y="4678950"/>
                <a:ext cx="925917" cy="655051"/>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2000" i="1">
                              <a:latin typeface="Cambria Math" panose="02040503050406030204" pitchFamily="18" charset="0"/>
                            </a:rPr>
                          </m:ctrlPr>
                        </m:fPr>
                        <m:num>
                          <m:r>
                            <a:rPr lang="en-GB" sz="2000" i="1">
                              <a:latin typeface="Cambria Math" panose="02040503050406030204" pitchFamily="18" charset="0"/>
                            </a:rPr>
                            <m:t>16</m:t>
                          </m:r>
                          <m:r>
                            <m:rPr>
                              <m:nor/>
                            </m:rPr>
                            <a:rPr lang="en-GB" sz="2000"/>
                            <m:t>π</m:t>
                          </m:r>
                        </m:num>
                        <m:den>
                          <m:r>
                            <a:rPr lang="en-GB" sz="2000" i="1">
                              <a:latin typeface="Cambria Math" panose="02040503050406030204" pitchFamily="18" charset="0"/>
                            </a:rPr>
                            <m:t>3</m:t>
                          </m:r>
                        </m:den>
                      </m:f>
                      <m:f>
                        <m:fPr>
                          <m:ctrlPr>
                            <a:rPr lang="en-GB" sz="2000" i="1">
                              <a:latin typeface="Cambria Math" panose="02040503050406030204" pitchFamily="18" charset="0"/>
                            </a:rPr>
                          </m:ctrlPr>
                        </m:fPr>
                        <m:num>
                          <m:sSub>
                            <m:sSubPr>
                              <m:ctrlPr>
                                <a:rPr lang="en-GB" sz="2000" i="1">
                                  <a:latin typeface="Cambria Math" panose="02040503050406030204" pitchFamily="18" charset="0"/>
                                </a:rPr>
                              </m:ctrlPr>
                            </m:sSubPr>
                            <m:e>
                              <m:r>
                                <m:rPr>
                                  <m:nor/>
                                </m:rPr>
                                <a:rPr lang="en-GB" sz="2000"/>
                                <m:t>α</m:t>
                              </m:r>
                            </m:e>
                            <m:sub>
                              <m:r>
                                <a:rPr lang="en-GB" sz="2000" i="1">
                                  <a:latin typeface="Cambria Math" panose="02040503050406030204" pitchFamily="18" charset="0"/>
                                </a:rPr>
                                <m:t>𝐼𝑅</m:t>
                              </m:r>
                            </m:sub>
                          </m:sSub>
                        </m:num>
                        <m:den>
                          <m:sSubSup>
                            <m:sSubSupPr>
                              <m:ctrlPr>
                                <a:rPr lang="en-GB" sz="2000" i="1">
                                  <a:latin typeface="Cambria Math" panose="02040503050406030204" pitchFamily="18" charset="0"/>
                                </a:rPr>
                              </m:ctrlPr>
                            </m:sSubSupPr>
                            <m:e>
                              <m:r>
                                <a:rPr lang="en-GB" sz="2000" i="1">
                                  <a:latin typeface="Cambria Math" panose="02040503050406030204" pitchFamily="18" charset="0"/>
                                </a:rPr>
                                <m:t>𝑚</m:t>
                              </m:r>
                            </m:e>
                            <m:sub>
                              <m:r>
                                <a:rPr lang="en-GB" sz="2000" i="1">
                                  <a:latin typeface="Cambria Math" panose="02040503050406030204" pitchFamily="18" charset="0"/>
                                </a:rPr>
                                <m:t>𝐺</m:t>
                              </m:r>
                            </m:sub>
                            <m:sup>
                              <m:r>
                                <a:rPr lang="en-GB" sz="2000" i="1">
                                  <a:latin typeface="Cambria Math" panose="02040503050406030204" pitchFamily="18" charset="0"/>
                                </a:rPr>
                                <m:t>2</m:t>
                              </m:r>
                            </m:sup>
                          </m:sSubSup>
                        </m:den>
                      </m:f>
                    </m:oMath>
                  </m:oMathPara>
                </a14:m>
                <a:endParaRPr lang="en-GB" sz="2000" dirty="0"/>
              </a:p>
            </p:txBody>
          </p:sp>
        </mc:Choice>
        <mc:Fallback xmlns="">
          <p:sp>
            <p:nvSpPr>
              <p:cNvPr id="11" name="TextBox 10">
                <a:extLst>
                  <a:ext uri="{FF2B5EF4-FFF2-40B4-BE49-F238E27FC236}">
                    <a16:creationId xmlns:a16="http://schemas.microsoft.com/office/drawing/2014/main" id="{2BD22689-F8F1-4FAD-862B-C643F9B20C45}"/>
                  </a:ext>
                </a:extLst>
              </p:cNvPr>
              <p:cNvSpPr txBox="1">
                <a:spLocks noRot="1" noChangeAspect="1" noMove="1" noResize="1" noEditPoints="1" noAdjustHandles="1" noChangeArrowheads="1" noChangeShapeType="1" noTextEdit="1"/>
              </p:cNvSpPr>
              <p:nvPr/>
            </p:nvSpPr>
            <p:spPr>
              <a:xfrm>
                <a:off x="5410201" y="4678950"/>
                <a:ext cx="925917" cy="655051"/>
              </a:xfrm>
              <a:prstGeom prst="rect">
                <a:avLst/>
              </a:prstGeom>
              <a:blipFill>
                <a:blip r:embed="rId5"/>
                <a:stretch>
                  <a:fillRect/>
                </a:stretch>
              </a:blipFill>
            </p:spPr>
            <p:txBody>
              <a:bodyPr/>
              <a:lstStyle/>
              <a:p>
                <a:r>
                  <a:rPr lang="en-AU">
                    <a:noFill/>
                  </a:rPr>
                  <a:t> </a:t>
                </a:r>
              </a:p>
            </p:txBody>
          </p:sp>
        </mc:Fallback>
      </mc:AlternateContent>
    </p:spTree>
    <p:extLst>
      <p:ext uri="{BB962C8B-B14F-4D97-AF65-F5344CB8AC3E}">
        <p14:creationId xmlns:p14="http://schemas.microsoft.com/office/powerpoint/2010/main" val="318578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arn(inVertical)">
                                      <p:cBhvr>
                                        <p:cTn id="7" dur="500"/>
                                        <p:tgtEl>
                                          <p:spTgt spid="3">
                                            <p:txEl>
                                              <p:pRg st="2" end="2"/>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arn(inVertical)">
                                      <p:cBhvr>
                                        <p:cTn id="10" dur="500"/>
                                        <p:tgtEl>
                                          <p:spTgt spid="3">
                                            <p:txEl>
                                              <p:pRg st="4" end="4"/>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barn(inVertical)">
                                      <p:cBhvr>
                                        <p:cTn id="13" dur="500"/>
                                        <p:tgtEl>
                                          <p:spTgt spid="3">
                                            <p:txEl>
                                              <p:pRg st="5" end="5"/>
                                            </p:txEl>
                                          </p:spTgt>
                                        </p:tgtEl>
                                      </p:cBhvr>
                                    </p:animEffect>
                                  </p:childTnLst>
                                </p:cTn>
                              </p:par>
                              <p:par>
                                <p:cTn id="14" presetID="6" presetClass="entr" presetSubtype="16"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circle(in)">
                                      <p:cBhvr>
                                        <p:cTn id="16" dur="2000"/>
                                        <p:tgtEl>
                                          <p:spTgt spid="8"/>
                                        </p:tgtEl>
                                      </p:cBhvr>
                                    </p:animEffect>
                                  </p:childTnLst>
                                </p:cTn>
                              </p:par>
                              <p:par>
                                <p:cTn id="17" presetID="6" presetClass="entr" presetSubtype="16"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circle(in)">
                                      <p:cBhvr>
                                        <p:cTn id="19" dur="2000"/>
                                        <p:tgtEl>
                                          <p:spTgt spid="10"/>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circle(in)">
                                      <p:cBhvr>
                                        <p:cTn id="22" dur="20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50" presetClass="entr" presetSubtype="0" decel="10000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 calcmode="lin" valueType="num">
                                      <p:cBhvr>
                                        <p:cTn id="27" dur="1000" fill="hold"/>
                                        <p:tgtEl>
                                          <p:spTgt spid="3">
                                            <p:txEl>
                                              <p:pRg st="8" end="8"/>
                                            </p:txEl>
                                          </p:spTgt>
                                        </p:tgtEl>
                                        <p:attrNameLst>
                                          <p:attrName>ppt_w</p:attrName>
                                        </p:attrNameLst>
                                      </p:cBhvr>
                                      <p:tavLst>
                                        <p:tav tm="0">
                                          <p:val>
                                            <p:strVal val="#ppt_w+.3"/>
                                          </p:val>
                                        </p:tav>
                                        <p:tav tm="100000">
                                          <p:val>
                                            <p:strVal val="#ppt_w"/>
                                          </p:val>
                                        </p:tav>
                                      </p:tavLst>
                                    </p:anim>
                                    <p:anim calcmode="lin" valueType="num">
                                      <p:cBhvr>
                                        <p:cTn id="28" dur="1000" fill="hold"/>
                                        <p:tgtEl>
                                          <p:spTgt spid="3">
                                            <p:txEl>
                                              <p:pRg st="8" end="8"/>
                                            </p:txEl>
                                          </p:spTgt>
                                        </p:tgtEl>
                                        <p:attrNameLst>
                                          <p:attrName>ppt_h</p:attrName>
                                        </p:attrNameLst>
                                      </p:cBhvr>
                                      <p:tavLst>
                                        <p:tav tm="0">
                                          <p:val>
                                            <p:strVal val="#ppt_h"/>
                                          </p:val>
                                        </p:tav>
                                        <p:tav tm="100000">
                                          <p:val>
                                            <p:strVal val="#ppt_h"/>
                                          </p:val>
                                        </p:tav>
                                      </p:tavLst>
                                    </p:anim>
                                    <p:animEffect transition="in" filter="fade">
                                      <p:cBhvr>
                                        <p:cTn id="29" dur="1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A361C0-0307-9B10-3474-764B243F498D}"/>
            </a:ext>
          </a:extLst>
        </p:cNvPr>
        <p:cNvGrpSpPr/>
        <p:nvPr/>
      </p:nvGrpSpPr>
      <p:grpSpPr>
        <a:xfrm>
          <a:off x="0" y="0"/>
          <a:ext cx="0" cy="0"/>
          <a:chOff x="0" y="0"/>
          <a:chExt cx="0" cy="0"/>
        </a:xfrm>
      </p:grpSpPr>
      <p:pic>
        <p:nvPicPr>
          <p:cNvPr id="13" name="Picture 12" descr="A logo of a molecule&#10;&#10;AI-generated content may be incorrect.">
            <a:extLst>
              <a:ext uri="{FF2B5EF4-FFF2-40B4-BE49-F238E27FC236}">
                <a16:creationId xmlns:a16="http://schemas.microsoft.com/office/drawing/2014/main" id="{EBB90BAC-8CEF-7AEB-626D-76901ED439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12677" y="706259"/>
            <a:ext cx="3593555" cy="3716335"/>
          </a:xfrm>
          <a:prstGeom prst="rect">
            <a:avLst/>
          </a:prstGeom>
        </p:spPr>
      </p:pic>
      <p:sp>
        <p:nvSpPr>
          <p:cNvPr id="2" name="Title 1">
            <a:extLst>
              <a:ext uri="{FF2B5EF4-FFF2-40B4-BE49-F238E27FC236}">
                <a16:creationId xmlns:a16="http://schemas.microsoft.com/office/drawing/2014/main" id="{FEA01BEB-A324-436F-3E71-2A563CDB9E49}"/>
              </a:ext>
            </a:extLst>
          </p:cNvPr>
          <p:cNvSpPr>
            <a:spLocks noGrp="1"/>
          </p:cNvSpPr>
          <p:nvPr>
            <p:ph type="title"/>
          </p:nvPr>
        </p:nvSpPr>
        <p:spPr/>
        <p:txBody>
          <a:bodyPr/>
          <a:lstStyle/>
          <a:p>
            <a:pPr algn="r"/>
            <a:r>
              <a:rPr lang="en-US" sz="3600" dirty="0"/>
              <a:t>Standard Model</a:t>
            </a:r>
            <a:br>
              <a:rPr lang="en-US" sz="3600" dirty="0"/>
            </a:br>
            <a:r>
              <a:rPr lang="en-US" sz="3600" dirty="0"/>
              <a:t>- History</a:t>
            </a:r>
          </a:p>
        </p:txBody>
      </p:sp>
      <p:sp>
        <p:nvSpPr>
          <p:cNvPr id="3" name="Content Placeholder 2">
            <a:extLst>
              <a:ext uri="{FF2B5EF4-FFF2-40B4-BE49-F238E27FC236}">
                <a16:creationId xmlns:a16="http://schemas.microsoft.com/office/drawing/2014/main" id="{AE66D4CE-9DD6-6EB4-CEE6-672D27419339}"/>
              </a:ext>
            </a:extLst>
          </p:cNvPr>
          <p:cNvSpPr>
            <a:spLocks noGrp="1"/>
          </p:cNvSpPr>
          <p:nvPr>
            <p:ph idx="1"/>
          </p:nvPr>
        </p:nvSpPr>
        <p:spPr>
          <a:xfrm>
            <a:off x="685800" y="1189040"/>
            <a:ext cx="4419600" cy="4525963"/>
          </a:xfrm>
        </p:spPr>
        <p:txBody>
          <a:bodyPr/>
          <a:lstStyle/>
          <a:p>
            <a:r>
              <a:rPr lang="en-US" dirty="0"/>
              <a:t>In the early 20th Century, the only particles of matter known to exist were the proton, neutron, and electron.  </a:t>
            </a:r>
          </a:p>
          <a:p>
            <a:r>
              <a:rPr lang="en-US" dirty="0"/>
              <a:t>Pion discovered in 1947</a:t>
            </a:r>
          </a:p>
          <a:p>
            <a:r>
              <a:rPr lang="en-US" dirty="0"/>
              <a:t>For the everyday physicist … </a:t>
            </a:r>
          </a:p>
          <a:p>
            <a:r>
              <a:rPr lang="en-US" dirty="0"/>
              <a:t>Basic questions:</a:t>
            </a:r>
          </a:p>
          <a:p>
            <a:pPr lvl="1"/>
            <a:r>
              <a:rPr lang="en-US" sz="2200" dirty="0"/>
              <a:t>what do these (quark model) pictures mean?</a:t>
            </a:r>
          </a:p>
          <a:p>
            <a:pPr lvl="1"/>
            <a:r>
              <a:rPr lang="en-US" sz="2200" dirty="0"/>
              <a:t>are they realistic in </a:t>
            </a:r>
            <a:r>
              <a:rPr lang="en-US" sz="2200" i="1" dirty="0"/>
              <a:t>any</a:t>
            </a:r>
            <a:r>
              <a:rPr lang="en-US" sz="2200" dirty="0"/>
              <a:t> sense?</a:t>
            </a:r>
          </a:p>
          <a:p>
            <a:pPr lvl="1"/>
            <a:r>
              <a:rPr lang="en-US" sz="2200" dirty="0"/>
              <a:t>why is pion mass so much smaller than proton mass?</a:t>
            </a:r>
          </a:p>
          <a:p>
            <a:pPr lvl="1"/>
            <a:r>
              <a:rPr lang="en-US" sz="2200" dirty="0"/>
              <a:t>what theory can explain these systems?</a:t>
            </a:r>
          </a:p>
        </p:txBody>
      </p:sp>
      <p:sp>
        <p:nvSpPr>
          <p:cNvPr id="4" name="Date Placeholder 3">
            <a:extLst>
              <a:ext uri="{FF2B5EF4-FFF2-40B4-BE49-F238E27FC236}">
                <a16:creationId xmlns:a16="http://schemas.microsoft.com/office/drawing/2014/main" id="{59ACF7CF-4999-3563-AE66-1D160D297DCB}"/>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73DC260D-A370-AF3E-69A8-9E82FB8F744D}"/>
              </a:ext>
            </a:extLst>
          </p:cNvPr>
          <p:cNvSpPr>
            <a:spLocks noGrp="1"/>
          </p:cNvSpPr>
          <p:nvPr>
            <p:ph type="ftr" sz="quarter" idx="11"/>
          </p:nvPr>
        </p:nvSpPr>
        <p:spPr/>
        <p:txBody>
          <a:bodyPr/>
          <a:lstStyle/>
          <a:p>
            <a:r>
              <a:rPr lang="en-US" i="0"/>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D77E8272-70AB-8851-0F09-B84936ECD1D7}"/>
              </a:ext>
            </a:extLst>
          </p:cNvPr>
          <p:cNvSpPr>
            <a:spLocks noGrp="1"/>
          </p:cNvSpPr>
          <p:nvPr>
            <p:ph type="sldNum" sz="quarter" idx="12"/>
          </p:nvPr>
        </p:nvSpPr>
        <p:spPr/>
        <p:txBody>
          <a:bodyPr/>
          <a:lstStyle/>
          <a:p>
            <a:fld id="{87034D8C-3CB4-402A-BC46-2AB14C0FE90A}" type="slidenum">
              <a:rPr lang="en-US" smtClean="0"/>
              <a:pPr/>
              <a:t>9</a:t>
            </a:fld>
            <a:endParaRPr lang="en-US"/>
          </a:p>
        </p:txBody>
      </p:sp>
      <p:pic>
        <p:nvPicPr>
          <p:cNvPr id="15" name="Picture 14" descr="A logo of a blue and yellow circle with white letters&#10;&#10;AI-generated content may be incorrect.">
            <a:extLst>
              <a:ext uri="{FF2B5EF4-FFF2-40B4-BE49-F238E27FC236}">
                <a16:creationId xmlns:a16="http://schemas.microsoft.com/office/drawing/2014/main" id="{420A65E5-FBE8-6AD8-7E7E-80576E6272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7600" y="2209800"/>
            <a:ext cx="5257800" cy="5257800"/>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3FDEED2-409E-186E-DA6E-A64EB62EDA5B}"/>
                  </a:ext>
                </a:extLst>
              </p:cNvPr>
              <p:cNvSpPr txBox="1"/>
              <p:nvPr/>
            </p:nvSpPr>
            <p:spPr>
              <a:xfrm>
                <a:off x="4907284" y="4669883"/>
                <a:ext cx="3204339" cy="992451"/>
              </a:xfrm>
              <a:prstGeom prst="rect">
                <a:avLst/>
              </a:prstGeom>
              <a:noFill/>
            </p:spPr>
            <p:txBody>
              <a:bodyPr wrap="none" rtlCol="0">
                <a:spAutoFit/>
              </a:bodyPr>
              <a:lstStyle/>
              <a:p>
                <a:r>
                  <a:rPr lang="en-AU" sz="2800" dirty="0">
                    <a:ln w="0"/>
                    <a:solidFill>
                      <a:schemeClr val="accent1"/>
                    </a:solidFill>
                    <a:effectLst>
                      <a:outerShdw blurRad="38100" dist="25400" dir="5400000" algn="ctr" rotWithShape="0">
                        <a:srgbClr val="6E747A">
                          <a:alpha val="43000"/>
                        </a:srgbClr>
                      </a:outerShdw>
                    </a:effectLst>
                  </a:rPr>
                  <a:t>proton = baryon</a:t>
                </a:r>
              </a:p>
              <a:p>
                <a14:m>
                  <m:oMath xmlns:m="http://schemas.openxmlformats.org/officeDocument/2006/math">
                    <m:r>
                      <m:rPr>
                        <m:sty m:val="p"/>
                      </m:rPr>
                      <a:rPr lang="en-AU" sz="2800" b="0" i="0"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mas</m:t>
                    </m:r>
                    <m:sSub>
                      <m:sSubPr>
                        <m:ctrlPr>
                          <a:rPr lang="en-AU" sz="2800" b="0"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ctrlPr>
                      </m:sSubPr>
                      <m:e>
                        <m:r>
                          <m:rPr>
                            <m:sty m:val="p"/>
                          </m:rPr>
                          <a:rPr lang="en-AU" sz="2800" b="0" i="0"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s</m:t>
                        </m:r>
                      </m:e>
                      <m:sub>
                        <m:r>
                          <m:rPr>
                            <m:sty m:val="p"/>
                          </m:rPr>
                          <a:rPr lang="en-AU" sz="2800" b="0" i="0"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proton</m:t>
                        </m:r>
                      </m:sub>
                    </m:sSub>
                    <m:r>
                      <a:rPr lang="en-AU" sz="2800" b="0"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m:t>
                    </m:r>
                    <m:r>
                      <a:rPr lang="en-AU" sz="2800" b="0"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1</m:t>
                    </m:r>
                  </m:oMath>
                </a14:m>
                <a:r>
                  <a:rPr lang="en-AU" sz="2800" dirty="0">
                    <a:ln w="0"/>
                    <a:solidFill>
                      <a:schemeClr val="accent1"/>
                    </a:solidFill>
                    <a:effectLst>
                      <a:outerShdw blurRad="38100" dist="25400" dir="5400000" algn="ctr" rotWithShape="0">
                        <a:srgbClr val="6E747A">
                          <a:alpha val="43000"/>
                        </a:srgbClr>
                      </a:outerShdw>
                    </a:effectLst>
                  </a:rPr>
                  <a:t> GeV</a:t>
                </a:r>
              </a:p>
            </p:txBody>
          </p:sp>
        </mc:Choice>
        <mc:Fallback xmlns="">
          <p:sp>
            <p:nvSpPr>
              <p:cNvPr id="16" name="TextBox 15">
                <a:extLst>
                  <a:ext uri="{FF2B5EF4-FFF2-40B4-BE49-F238E27FC236}">
                    <a16:creationId xmlns:a16="http://schemas.microsoft.com/office/drawing/2014/main" id="{43FDEED2-409E-186E-DA6E-A64EB62EDA5B}"/>
                  </a:ext>
                </a:extLst>
              </p:cNvPr>
              <p:cNvSpPr txBox="1">
                <a:spLocks noRot="1" noChangeAspect="1" noMove="1" noResize="1" noEditPoints="1" noAdjustHandles="1" noChangeArrowheads="1" noChangeShapeType="1" noTextEdit="1"/>
              </p:cNvSpPr>
              <p:nvPr/>
            </p:nvSpPr>
            <p:spPr>
              <a:xfrm>
                <a:off x="4907284" y="4669883"/>
                <a:ext cx="3204339" cy="992451"/>
              </a:xfrm>
              <a:prstGeom prst="rect">
                <a:avLst/>
              </a:prstGeom>
              <a:blipFill>
                <a:blip r:embed="rId5"/>
                <a:stretch>
                  <a:fillRect l="-4563" t="-6135" r="-3612" b="-16564"/>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63B8FEC-CD69-D7C6-62AB-D6A2C1CC6F8E}"/>
                  </a:ext>
                </a:extLst>
              </p:cNvPr>
              <p:cNvSpPr txBox="1"/>
              <p:nvPr/>
            </p:nvSpPr>
            <p:spPr>
              <a:xfrm>
                <a:off x="8591471" y="1828800"/>
                <a:ext cx="3441455" cy="987322"/>
              </a:xfrm>
              <a:prstGeom prst="rect">
                <a:avLst/>
              </a:prstGeom>
              <a:noFill/>
            </p:spPr>
            <p:txBody>
              <a:bodyPr wrap="none" rtlCol="0">
                <a:spAutoFit/>
              </a:bodyPr>
              <a:lstStyle/>
              <a:p>
                <a:r>
                  <a:rPr lang="en-AU" sz="2800" dirty="0">
                    <a:ln w="0"/>
                    <a:solidFill>
                      <a:schemeClr val="accent1"/>
                    </a:solidFill>
                    <a:effectLst>
                      <a:outerShdw blurRad="38100" dist="25400" dir="5400000" algn="ctr" rotWithShape="0">
                        <a:srgbClr val="6E747A">
                          <a:alpha val="43000"/>
                        </a:srgbClr>
                      </a:outerShdw>
                    </a:effectLst>
                  </a:rPr>
                  <a:t>pion = meson</a:t>
                </a:r>
              </a:p>
              <a:p>
                <a14:m>
                  <m:oMath xmlns:m="http://schemas.openxmlformats.org/officeDocument/2006/math">
                    <m:r>
                      <m:rPr>
                        <m:sty m:val="p"/>
                      </m:rPr>
                      <a:rPr lang="en-AU" sz="2800" b="0" i="0"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mas</m:t>
                    </m:r>
                    <m:sSub>
                      <m:sSubPr>
                        <m:ctrlPr>
                          <a:rPr lang="en-AU" sz="2800" b="0"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ctrlPr>
                      </m:sSubPr>
                      <m:e>
                        <m:r>
                          <m:rPr>
                            <m:sty m:val="p"/>
                          </m:rPr>
                          <a:rPr lang="en-AU" sz="2800" b="0" i="0"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s</m:t>
                        </m:r>
                      </m:e>
                      <m:sub>
                        <m:r>
                          <m:rPr>
                            <m:sty m:val="p"/>
                          </m:rPr>
                          <a:rPr lang="en-AU" sz="2800" b="0" i="0"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pion</m:t>
                        </m:r>
                      </m:sub>
                    </m:sSub>
                    <m:r>
                      <a:rPr lang="en-AU" sz="2800" b="0"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m:t>
                    </m:r>
                    <m:r>
                      <a:rPr lang="en-AU" sz="2800" b="0"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0</m:t>
                    </m:r>
                    <m:r>
                      <a:rPr lang="en-AU" sz="2800" b="0"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m:t>
                    </m:r>
                    <m:r>
                      <a:rPr lang="en-AU" sz="2800" b="0"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14</m:t>
                    </m:r>
                  </m:oMath>
                </a14:m>
                <a:r>
                  <a:rPr lang="en-AU" sz="2800" dirty="0">
                    <a:ln w="0"/>
                    <a:solidFill>
                      <a:schemeClr val="accent1"/>
                    </a:solidFill>
                    <a:effectLst>
                      <a:outerShdw blurRad="38100" dist="25400" dir="5400000" algn="ctr" rotWithShape="0">
                        <a:srgbClr val="6E747A">
                          <a:alpha val="43000"/>
                        </a:srgbClr>
                      </a:outerShdw>
                    </a:effectLst>
                  </a:rPr>
                  <a:t> GeV</a:t>
                </a:r>
              </a:p>
            </p:txBody>
          </p:sp>
        </mc:Choice>
        <mc:Fallback xmlns="">
          <p:sp>
            <p:nvSpPr>
              <p:cNvPr id="17" name="TextBox 16">
                <a:extLst>
                  <a:ext uri="{FF2B5EF4-FFF2-40B4-BE49-F238E27FC236}">
                    <a16:creationId xmlns:a16="http://schemas.microsoft.com/office/drawing/2014/main" id="{263B8FEC-CD69-D7C6-62AB-D6A2C1CC6F8E}"/>
                  </a:ext>
                </a:extLst>
              </p:cNvPr>
              <p:cNvSpPr txBox="1">
                <a:spLocks noRot="1" noChangeAspect="1" noMove="1" noResize="1" noEditPoints="1" noAdjustHandles="1" noChangeArrowheads="1" noChangeShapeType="1" noTextEdit="1"/>
              </p:cNvSpPr>
              <p:nvPr/>
            </p:nvSpPr>
            <p:spPr>
              <a:xfrm>
                <a:off x="8591471" y="1828800"/>
                <a:ext cx="3441455" cy="987322"/>
              </a:xfrm>
              <a:prstGeom prst="rect">
                <a:avLst/>
              </a:prstGeom>
              <a:blipFill>
                <a:blip r:embed="rId6"/>
                <a:stretch>
                  <a:fillRect l="-4071" t="-6790" r="-1416" b="-17284"/>
                </a:stretch>
              </a:blipFill>
            </p:spPr>
            <p:txBody>
              <a:bodyPr/>
              <a:lstStyle/>
              <a:p>
                <a:r>
                  <a:rPr lang="en-AU">
                    <a:noFill/>
                  </a:rPr>
                  <a:t> </a:t>
                </a:r>
              </a:p>
            </p:txBody>
          </p:sp>
        </mc:Fallback>
      </mc:AlternateContent>
    </p:spTree>
    <p:extLst>
      <p:ext uri="{BB962C8B-B14F-4D97-AF65-F5344CB8AC3E}">
        <p14:creationId xmlns:p14="http://schemas.microsoft.com/office/powerpoint/2010/main" val="648640829"/>
      </p:ext>
    </p:extLst>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barn(inVertical)">
                                      <p:cBhvr>
                                        <p:cTn id="14" dur="500"/>
                                        <p:tgtEl>
                                          <p:spTgt spid="3">
                                            <p:txEl>
                                              <p:pRg st="2" end="2"/>
                                            </p:txEl>
                                          </p:spTgt>
                                        </p:tgtEl>
                                      </p:cBhvr>
                                    </p:animEffect>
                                  </p:childTnLst>
                                </p:cTn>
                              </p:par>
                              <p:par>
                                <p:cTn id="15" presetID="6" presetClass="entr" presetSubtype="16"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circle(in)">
                                      <p:cBhvr>
                                        <p:cTn id="17" dur="2000"/>
                                        <p:tgtEl>
                                          <p:spTgt spid="16"/>
                                        </p:tgtEl>
                                      </p:cBhvr>
                                    </p:animEffect>
                                  </p:childTnLst>
                                </p:cTn>
                              </p:par>
                              <p:par>
                                <p:cTn id="18" presetID="6" presetClass="entr" presetSubtype="16"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circle(in)">
                                      <p:cBhvr>
                                        <p:cTn id="20" dur="2000"/>
                                        <p:tgtEl>
                                          <p:spTgt spid="13"/>
                                        </p:tgtEl>
                                      </p:cBhvr>
                                    </p:animEffect>
                                  </p:childTnLst>
                                </p:cTn>
                              </p:par>
                              <p:par>
                                <p:cTn id="21" presetID="6" presetClass="entr" presetSubtype="16"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circle(in)">
                                      <p:cBhvr>
                                        <p:cTn id="23" dur="2000"/>
                                        <p:tgtEl>
                                          <p:spTgt spid="17"/>
                                        </p:tgtEl>
                                      </p:cBhvr>
                                    </p:animEffect>
                                  </p:childTnLst>
                                </p:cTn>
                              </p:par>
                              <p:par>
                                <p:cTn id="24" presetID="6" presetClass="entr" presetSubtype="16"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circle(in)">
                                      <p:cBhvr>
                                        <p:cTn id="26" dur="20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barn(inVertical)">
                                      <p:cBhvr>
                                        <p:cTn id="31" dur="500"/>
                                        <p:tgtEl>
                                          <p:spTgt spid="3">
                                            <p:txEl>
                                              <p:pRg st="3" end="3"/>
                                            </p:txEl>
                                          </p:spTgt>
                                        </p:tgtEl>
                                      </p:cBhvr>
                                    </p:animEffect>
                                  </p:childTnLst>
                                </p:cTn>
                              </p:par>
                              <p:par>
                                <p:cTn id="32" presetID="16" presetClass="entr" presetSubtype="21" fill="hold" nodeType="with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barn(inVertical)">
                                      <p:cBhvr>
                                        <p:cTn id="34" dur="500"/>
                                        <p:tgtEl>
                                          <p:spTgt spid="3">
                                            <p:txEl>
                                              <p:pRg st="4" end="4"/>
                                            </p:txEl>
                                          </p:spTgt>
                                        </p:tgtEl>
                                      </p:cBhvr>
                                    </p:animEffect>
                                  </p:childTnLst>
                                </p:cTn>
                              </p:par>
                              <p:par>
                                <p:cTn id="35" presetID="16" presetClass="entr" presetSubtype="21"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barn(inVertical)">
                                      <p:cBhvr>
                                        <p:cTn id="37" dur="500"/>
                                        <p:tgtEl>
                                          <p:spTgt spid="3">
                                            <p:txEl>
                                              <p:pRg st="5" end="5"/>
                                            </p:txEl>
                                          </p:spTgt>
                                        </p:tgtEl>
                                      </p:cBhvr>
                                    </p:animEffect>
                                  </p:childTnLst>
                                </p:cTn>
                              </p:par>
                              <p:par>
                                <p:cTn id="38" presetID="16" presetClass="entr" presetSubtype="21" fill="hold"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barn(inVertical)">
                                      <p:cBhvr>
                                        <p:cTn id="40" dur="500"/>
                                        <p:tgtEl>
                                          <p:spTgt spid="3">
                                            <p:txEl>
                                              <p:pRg st="6" end="6"/>
                                            </p:txEl>
                                          </p:spTgt>
                                        </p:tgtEl>
                                      </p:cBhvr>
                                    </p:animEffect>
                                  </p:childTnLst>
                                </p:cTn>
                              </p:par>
                              <p:par>
                                <p:cTn id="41" presetID="16" presetClass="entr" presetSubtype="21" fill="hold"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barn(inVertical)">
                                      <p:cBhvr>
                                        <p:cTn id="4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F1EFC-8E35-4C65-BD4A-CF831B4A865F}"/>
              </a:ext>
            </a:extLst>
          </p:cNvPr>
          <p:cNvSpPr>
            <a:spLocks noGrp="1"/>
          </p:cNvSpPr>
          <p:nvPr>
            <p:ph type="title"/>
          </p:nvPr>
        </p:nvSpPr>
        <p:spPr/>
        <p:txBody>
          <a:bodyPr/>
          <a:lstStyle/>
          <a:p>
            <a:pPr algn="r"/>
            <a:r>
              <a:rPr lang="en-GB" dirty="0" err="1"/>
              <a:t>Pseudoscalar</a:t>
            </a:r>
            <a:r>
              <a:rPr lang="en-GB" dirty="0"/>
              <a:t> Mesons </a:t>
            </a:r>
            <a:br>
              <a:rPr lang="en-GB" dirty="0"/>
            </a:br>
            <a:r>
              <a:rPr lang="en-GB" dirty="0"/>
              <a:t>as Bound-States</a:t>
            </a:r>
          </a:p>
        </p:txBody>
      </p:sp>
      <p:sp>
        <p:nvSpPr>
          <p:cNvPr id="3" name="Content Placeholder 2">
            <a:extLst>
              <a:ext uri="{FF2B5EF4-FFF2-40B4-BE49-F238E27FC236}">
                <a16:creationId xmlns:a16="http://schemas.microsoft.com/office/drawing/2014/main" id="{4825C8BD-CA71-4733-A873-83F4CB7D3348}"/>
              </a:ext>
            </a:extLst>
          </p:cNvPr>
          <p:cNvSpPr>
            <a:spLocks noGrp="1"/>
          </p:cNvSpPr>
          <p:nvPr>
            <p:ph idx="1"/>
          </p:nvPr>
        </p:nvSpPr>
        <p:spPr>
          <a:xfrm>
            <a:off x="609600" y="1295401"/>
            <a:ext cx="10972800" cy="4525963"/>
          </a:xfrm>
        </p:spPr>
        <p:txBody>
          <a:bodyPr/>
          <a:lstStyle/>
          <a:p>
            <a:pPr>
              <a:spcAft>
                <a:spcPts val="1800"/>
              </a:spcAft>
            </a:pPr>
            <a:r>
              <a:rPr lang="en-GB" dirty="0"/>
              <a:t>Insert propagator into AV WGT identity … satisfied if, and only if: </a:t>
            </a:r>
          </a:p>
          <a:p>
            <a:endParaRPr lang="en-GB" dirty="0"/>
          </a:p>
          <a:p>
            <a:endParaRPr lang="en-GB" dirty="0"/>
          </a:p>
          <a:p>
            <a:endParaRPr lang="en-GB" dirty="0"/>
          </a:p>
          <a:p>
            <a:pPr marL="457200" indent="-457200">
              <a:buFont typeface="+mj-lt"/>
              <a:buAutoNum type="alphaUcPeriod"/>
            </a:pPr>
            <a:r>
              <a:rPr lang="en-GB" dirty="0"/>
              <a:t>Line 1 = chiral-limit quark gap equation … so the identity can only be satisfied so long as the gap equation is satisfied</a:t>
            </a:r>
          </a:p>
          <a:p>
            <a:pPr marL="457200" indent="-457200">
              <a:buFont typeface="+mj-lt"/>
              <a:buAutoNum type="alphaUcPeriod"/>
            </a:pPr>
            <a:r>
              <a:rPr lang="en-GB" dirty="0"/>
              <a:t>Line 2 = </a:t>
            </a:r>
            <a:r>
              <a:rPr lang="en-AU" dirty="0"/>
              <a:t>entirely new: </a:t>
            </a:r>
          </a:p>
          <a:p>
            <a:pPr marL="914400" lvl="1" indent="-514350">
              <a:buFont typeface="+mj-lt"/>
              <a:buAutoNum type="romanLcPeriod"/>
            </a:pPr>
            <a:r>
              <a:rPr lang="en-AU" dirty="0"/>
              <a:t>AV WGT identity is satisfied if, and only if, the model is regularised so as to ensure there are no quadratic or logarithmic divergence</a:t>
            </a:r>
          </a:p>
          <a:p>
            <a:pPr marL="400050" lvl="1" indent="0">
              <a:buNone/>
            </a:pPr>
            <a:r>
              <a:rPr lang="en-AU" sz="2200" dirty="0"/>
              <a:t>Unsurprisingly, these are the just the circumstances under which a shift in integration variables is permitted, an operation required in order to prove the AV WGT identity</a:t>
            </a:r>
            <a:endParaRPr lang="en-GB" sz="2200" dirty="0"/>
          </a:p>
        </p:txBody>
      </p:sp>
      <p:sp>
        <p:nvSpPr>
          <p:cNvPr id="4" name="Date Placeholder 3">
            <a:extLst>
              <a:ext uri="{FF2B5EF4-FFF2-40B4-BE49-F238E27FC236}">
                <a16:creationId xmlns:a16="http://schemas.microsoft.com/office/drawing/2014/main" id="{CF7AE80B-D53A-4BC8-80F1-197269EE056E}"/>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20C8157A-1539-4B0C-BFDD-5D02681BDF31}"/>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4D5EDD09-DDD5-47E7-B5D0-C47D4387C03B}"/>
              </a:ext>
            </a:extLst>
          </p:cNvPr>
          <p:cNvSpPr>
            <a:spLocks noGrp="1"/>
          </p:cNvSpPr>
          <p:nvPr>
            <p:ph type="sldNum" sz="quarter" idx="12"/>
          </p:nvPr>
        </p:nvSpPr>
        <p:spPr/>
        <p:txBody>
          <a:bodyPr/>
          <a:lstStyle/>
          <a:p>
            <a:fld id="{87034D8C-3CB4-402A-BC46-2AB14C0FE90A}" type="slidenum">
              <a:rPr lang="en-US" smtClean="0"/>
              <a:pPr/>
              <a:t>90</a:t>
            </a:fld>
            <a:endParaRPr lang="en-US"/>
          </a:p>
        </p:txBody>
      </p:sp>
      <p:pic>
        <p:nvPicPr>
          <p:cNvPr id="8" name="Picture 7">
            <a:extLst>
              <a:ext uri="{FF2B5EF4-FFF2-40B4-BE49-F238E27FC236}">
                <a16:creationId xmlns:a16="http://schemas.microsoft.com/office/drawing/2014/main" id="{1AA423B8-C266-442F-B8B2-13C25750C1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1" y="1758593"/>
            <a:ext cx="3822431" cy="142493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24BA2E0-24AF-45A0-ADE1-7270B53E57BE}"/>
                  </a:ext>
                </a:extLst>
              </p:cNvPr>
              <p:cNvSpPr txBox="1"/>
              <p:nvPr/>
            </p:nvSpPr>
            <p:spPr>
              <a:xfrm>
                <a:off x="5152232" y="1752601"/>
                <a:ext cx="925917" cy="655051"/>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2000" i="1">
                              <a:latin typeface="Cambria Math" panose="02040503050406030204" pitchFamily="18" charset="0"/>
                            </a:rPr>
                          </m:ctrlPr>
                        </m:fPr>
                        <m:num>
                          <m:r>
                            <a:rPr lang="en-GB" sz="2000" i="1">
                              <a:latin typeface="Cambria Math" panose="02040503050406030204" pitchFamily="18" charset="0"/>
                            </a:rPr>
                            <m:t>16</m:t>
                          </m:r>
                        </m:num>
                        <m:den>
                          <m:r>
                            <a:rPr lang="en-GB" sz="2000" i="1">
                              <a:latin typeface="Cambria Math" panose="02040503050406030204" pitchFamily="18" charset="0"/>
                            </a:rPr>
                            <m:t>3</m:t>
                          </m:r>
                        </m:den>
                      </m:f>
                      <m:f>
                        <m:fPr>
                          <m:ctrlPr>
                            <a:rPr lang="en-GB" sz="2000" i="1">
                              <a:latin typeface="Cambria Math" panose="02040503050406030204" pitchFamily="18" charset="0"/>
                            </a:rPr>
                          </m:ctrlPr>
                        </m:fPr>
                        <m:num>
                          <m:r>
                            <a:rPr lang="en-GB" sz="2000" i="1">
                              <a:latin typeface="Cambria Math" panose="02040503050406030204" pitchFamily="18" charset="0"/>
                            </a:rPr>
                            <m:t>4</m:t>
                          </m:r>
                          <m:r>
                            <m:rPr>
                              <m:nor/>
                            </m:rPr>
                            <a:rPr lang="en-GB" sz="2000"/>
                            <m:t>π</m:t>
                          </m:r>
                          <m:r>
                            <a:rPr lang="en-GB" sz="2000" i="1">
                              <a:latin typeface="Cambria Math" panose="02040503050406030204" pitchFamily="18" charset="0"/>
                            </a:rPr>
                            <m:t> </m:t>
                          </m:r>
                          <m:sSub>
                            <m:sSubPr>
                              <m:ctrlPr>
                                <a:rPr lang="en-GB" sz="2000" i="1">
                                  <a:latin typeface="Cambria Math" panose="02040503050406030204" pitchFamily="18" charset="0"/>
                                </a:rPr>
                              </m:ctrlPr>
                            </m:sSubPr>
                            <m:e>
                              <m:r>
                                <m:rPr>
                                  <m:nor/>
                                </m:rPr>
                                <a:rPr lang="en-GB" sz="2000"/>
                                <m:t>α</m:t>
                              </m:r>
                            </m:e>
                            <m:sub>
                              <m:r>
                                <a:rPr lang="en-GB" sz="2000" i="1">
                                  <a:latin typeface="Cambria Math" panose="02040503050406030204" pitchFamily="18" charset="0"/>
                                </a:rPr>
                                <m:t>𝐼𝑅</m:t>
                              </m:r>
                            </m:sub>
                          </m:sSub>
                        </m:num>
                        <m:den>
                          <m:sSubSup>
                            <m:sSubSupPr>
                              <m:ctrlPr>
                                <a:rPr lang="en-GB" sz="2000" i="1">
                                  <a:latin typeface="Cambria Math" panose="02040503050406030204" pitchFamily="18" charset="0"/>
                                </a:rPr>
                              </m:ctrlPr>
                            </m:sSubSupPr>
                            <m:e>
                              <m:r>
                                <a:rPr lang="en-GB" sz="2000" i="1">
                                  <a:latin typeface="Cambria Math" panose="02040503050406030204" pitchFamily="18" charset="0"/>
                                </a:rPr>
                                <m:t>𝑚</m:t>
                              </m:r>
                            </m:e>
                            <m:sub>
                              <m:r>
                                <a:rPr lang="en-GB" sz="2000" i="1">
                                  <a:latin typeface="Cambria Math" panose="02040503050406030204" pitchFamily="18" charset="0"/>
                                </a:rPr>
                                <m:t>𝐺</m:t>
                              </m:r>
                            </m:sub>
                            <m:sup>
                              <m:r>
                                <a:rPr lang="en-GB" sz="2000" i="1">
                                  <a:latin typeface="Cambria Math" panose="02040503050406030204" pitchFamily="18" charset="0"/>
                                </a:rPr>
                                <m:t>2</m:t>
                              </m:r>
                            </m:sup>
                          </m:sSubSup>
                        </m:den>
                      </m:f>
                    </m:oMath>
                  </m:oMathPara>
                </a14:m>
                <a:endParaRPr lang="en-GB" sz="2000" dirty="0"/>
              </a:p>
            </p:txBody>
          </p:sp>
        </mc:Choice>
        <mc:Fallback xmlns="">
          <p:sp>
            <p:nvSpPr>
              <p:cNvPr id="9" name="TextBox 8">
                <a:extLst>
                  <a:ext uri="{FF2B5EF4-FFF2-40B4-BE49-F238E27FC236}">
                    <a16:creationId xmlns:a16="http://schemas.microsoft.com/office/drawing/2014/main" id="{124BA2E0-24AF-45A0-ADE1-7270B53E57BE}"/>
                  </a:ext>
                </a:extLst>
              </p:cNvPr>
              <p:cNvSpPr txBox="1">
                <a:spLocks noRot="1" noChangeAspect="1" noMove="1" noResize="1" noEditPoints="1" noAdjustHandles="1" noChangeArrowheads="1" noChangeShapeType="1" noTextEdit="1"/>
              </p:cNvSpPr>
              <p:nvPr/>
            </p:nvSpPr>
            <p:spPr>
              <a:xfrm>
                <a:off x="5152232" y="1752601"/>
                <a:ext cx="925917" cy="655051"/>
              </a:xfrm>
              <a:prstGeom prst="rect">
                <a:avLst/>
              </a:prstGeom>
              <a:blipFill>
                <a:blip r:embed="rId3"/>
                <a:stretch>
                  <a:fillRect r="-10526"/>
                </a:stretch>
              </a:blipFill>
            </p:spPr>
            <p:txBody>
              <a:bodyPr/>
              <a:lstStyle/>
              <a:p>
                <a:r>
                  <a:rPr lang="en-AU">
                    <a:noFill/>
                  </a:rPr>
                  <a:t> </a:t>
                </a:r>
              </a:p>
            </p:txBody>
          </p:sp>
        </mc:Fallback>
      </mc:AlternateContent>
      <p:sp>
        <p:nvSpPr>
          <p:cNvPr id="10" name="TextBox 9">
            <a:extLst>
              <a:ext uri="{FF2B5EF4-FFF2-40B4-BE49-F238E27FC236}">
                <a16:creationId xmlns:a16="http://schemas.microsoft.com/office/drawing/2014/main" id="{1B98E38E-3BDB-457C-A65E-10384552DE63}"/>
              </a:ext>
            </a:extLst>
          </p:cNvPr>
          <p:cNvSpPr txBox="1"/>
          <p:nvPr/>
        </p:nvSpPr>
        <p:spPr>
          <a:xfrm flipH="1">
            <a:off x="7416231" y="1633453"/>
            <a:ext cx="411481" cy="430887"/>
          </a:xfrm>
          <a:prstGeom prst="rect">
            <a:avLst/>
          </a:prstGeom>
          <a:solidFill>
            <a:schemeClr val="bg1"/>
          </a:solidFill>
        </p:spPr>
        <p:txBody>
          <a:bodyPr wrap="square" rtlCol="0">
            <a:spAutoFit/>
          </a:bodyPr>
          <a:lstStyle/>
          <a:p>
            <a:r>
              <a:rPr lang="en-GB" sz="2200" i="1" dirty="0"/>
              <a:t>M</a:t>
            </a:r>
          </a:p>
        </p:txBody>
      </p:sp>
    </p:spTree>
    <p:extLst>
      <p:ext uri="{BB962C8B-B14F-4D97-AF65-F5344CB8AC3E}">
        <p14:creationId xmlns:p14="http://schemas.microsoft.com/office/powerpoint/2010/main" val="281372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ipe(down)">
                                      <p:cBhvr>
                                        <p:cTn id="7" dur="500"/>
                                        <p:tgtEl>
                                          <p:spTgt spid="3">
                                            <p:txEl>
                                              <p:pRg st="5" end="5"/>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wipe(down)">
                                      <p:cBhvr>
                                        <p:cTn id="10" dur="500"/>
                                        <p:tgtEl>
                                          <p:spTgt spid="3">
                                            <p:txEl>
                                              <p:pRg st="6" end="6"/>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wipe(down)">
                                      <p:cBhvr>
                                        <p:cTn id="1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F5DFA-C1CE-489D-92B8-61C836DE165C}"/>
              </a:ext>
            </a:extLst>
          </p:cNvPr>
          <p:cNvSpPr>
            <a:spLocks noGrp="1"/>
          </p:cNvSpPr>
          <p:nvPr>
            <p:ph type="title"/>
          </p:nvPr>
        </p:nvSpPr>
        <p:spPr/>
        <p:txBody>
          <a:bodyPr/>
          <a:lstStyle/>
          <a:p>
            <a:pPr algn="r"/>
            <a:r>
              <a:rPr lang="en-GB" dirty="0" err="1"/>
              <a:t>Pseudoscalar</a:t>
            </a:r>
            <a:r>
              <a:rPr lang="en-GB" dirty="0"/>
              <a:t> Mesons </a:t>
            </a:r>
            <a:br>
              <a:rPr lang="en-GB" dirty="0"/>
            </a:br>
            <a:r>
              <a:rPr lang="en-GB" dirty="0"/>
              <a:t>as Bound-States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136165-D1E2-48FC-92E8-CE46750B9607}"/>
                  </a:ext>
                </a:extLst>
              </p:cNvPr>
              <p:cNvSpPr>
                <a:spLocks noGrp="1"/>
              </p:cNvSpPr>
              <p:nvPr>
                <p:ph idx="1"/>
              </p:nvPr>
            </p:nvSpPr>
            <p:spPr>
              <a:xfrm>
                <a:off x="609599" y="1112837"/>
                <a:ext cx="10972799" cy="5360988"/>
              </a:xfrm>
            </p:spPr>
            <p:txBody>
              <a:bodyPr/>
              <a:lstStyle/>
              <a:p>
                <a:r>
                  <a:rPr lang="en-GB" dirty="0"/>
                  <a:t>Lesson: the contact interaction can be defined sensibly </a:t>
                </a:r>
              </a:p>
              <a:p>
                <a:pPr marL="400050" lvl="1" indent="0">
                  <a:buNone/>
                </a:pPr>
                <a:r>
                  <a:rPr lang="en-GB" sz="2200" dirty="0"/>
                  <a:t>if, and only  if, one contains the symmetry constraints in the regularisation prescription</a:t>
                </a:r>
              </a:p>
              <a:p>
                <a:r>
                  <a:rPr lang="en-GB" dirty="0"/>
                  <a:t>For example, </a:t>
                </a:r>
              </a:p>
              <a:p>
                <a:pPr marL="400050" lvl="1" indent="0">
                  <a:buNone/>
                </a:pPr>
                <a:r>
                  <a:rPr lang="en-GB" sz="2200" dirty="0"/>
                  <a:t>Line 2 ⇒ </a:t>
                </a:r>
                <a14:m>
                  <m:oMath xmlns:m="http://schemas.openxmlformats.org/officeDocument/2006/math">
                    <m:nary>
                      <m:naryPr>
                        <m:ctrlPr>
                          <a:rPr lang="en-GB" sz="2200" i="1">
                            <a:latin typeface="Cambria Math" panose="02040503050406030204" pitchFamily="18" charset="0"/>
                          </a:rPr>
                        </m:ctrlPr>
                      </m:naryPr>
                      <m:sub>
                        <m:r>
                          <m:rPr>
                            <m:brk m:alnAt="23"/>
                          </m:rPr>
                          <a:rPr lang="en-GB" sz="2200" i="1">
                            <a:latin typeface="Cambria Math" panose="02040503050406030204" pitchFamily="18" charset="0"/>
                          </a:rPr>
                          <m:t>0</m:t>
                        </m:r>
                      </m:sub>
                      <m:sup>
                        <m:r>
                          <a:rPr lang="en-GB" sz="2200" i="1">
                            <a:latin typeface="Cambria Math" panose="02040503050406030204" pitchFamily="18" charset="0"/>
                          </a:rPr>
                          <m:t>1</m:t>
                        </m:r>
                      </m:sup>
                      <m:e>
                        <m:r>
                          <a:rPr lang="en-GB" sz="2200" i="1">
                            <a:latin typeface="Cambria Math" panose="02040503050406030204" pitchFamily="18" charset="0"/>
                          </a:rPr>
                          <m:t>𝑑</m:t>
                        </m:r>
                        <m:r>
                          <m:rPr>
                            <m:nor/>
                          </m:rPr>
                          <a:rPr lang="en-GB" sz="2200"/>
                          <m:t>α</m:t>
                        </m:r>
                      </m:e>
                    </m:nary>
                    <m:r>
                      <a:rPr lang="en-GB" sz="2200" i="1">
                        <a:latin typeface="Cambria Math" panose="02040503050406030204" pitchFamily="18" charset="0"/>
                      </a:rPr>
                      <m:t> </m:t>
                    </m:r>
                    <m:d>
                      <m:dPr>
                        <m:begChr m:val="["/>
                        <m:endChr m:val="]"/>
                        <m:ctrlPr>
                          <a:rPr lang="en-GB" sz="2200" i="1">
                            <a:latin typeface="Cambria Math" panose="02040503050406030204" pitchFamily="18" charset="0"/>
                          </a:rPr>
                        </m:ctrlPr>
                      </m:dPr>
                      <m:e>
                        <m:sSubSup>
                          <m:sSubSupPr>
                            <m:ctrlPr>
                              <a:rPr lang="en-GB" sz="2200" i="1">
                                <a:latin typeface="Cambria Math" panose="02040503050406030204" pitchFamily="18" charset="0"/>
                              </a:rPr>
                            </m:ctrlPr>
                          </m:sSubSupPr>
                          <m:e>
                            <m:r>
                              <a:rPr lang="en-GB" sz="2200" i="1">
                                <a:latin typeface="Cambria Math" panose="02040503050406030204" pitchFamily="18" charset="0"/>
                              </a:rPr>
                              <m:t>𝐶</m:t>
                            </m:r>
                          </m:e>
                          <m:sub>
                            <m:r>
                              <a:rPr lang="en-GB" sz="2200" i="1">
                                <a:latin typeface="Cambria Math" panose="02040503050406030204" pitchFamily="18" charset="0"/>
                              </a:rPr>
                              <m:t>0</m:t>
                            </m:r>
                          </m:sub>
                          <m:sup>
                            <m:r>
                              <a:rPr lang="en-GB" sz="2200" i="1">
                                <a:latin typeface="Cambria Math" panose="02040503050406030204" pitchFamily="18" charset="0"/>
                              </a:rPr>
                              <m:t>𝑖𝑢</m:t>
                            </m:r>
                          </m:sup>
                        </m:sSubSup>
                        <m:d>
                          <m:dPr>
                            <m:ctrlPr>
                              <a:rPr lang="en-GB" sz="2200" i="1">
                                <a:latin typeface="Cambria Math" panose="02040503050406030204" pitchFamily="18" charset="0"/>
                              </a:rPr>
                            </m:ctrlPr>
                          </m:dPr>
                          <m:e>
                            <m:r>
                              <a:rPr lang="en-GB" sz="2200" i="1">
                                <a:latin typeface="Cambria Math" panose="02040503050406030204" pitchFamily="18" charset="0"/>
                              </a:rPr>
                              <m:t>𝑤</m:t>
                            </m:r>
                            <m:d>
                              <m:dPr>
                                <m:ctrlPr>
                                  <a:rPr lang="en-GB" sz="2200" i="1">
                                    <a:latin typeface="Cambria Math" panose="02040503050406030204" pitchFamily="18" charset="0"/>
                                  </a:rPr>
                                </m:ctrlPr>
                              </m:dPr>
                              <m:e>
                                <m:r>
                                  <m:rPr>
                                    <m:nor/>
                                  </m:rPr>
                                  <a:rPr lang="en-GB" sz="2200"/>
                                  <m:t>α</m:t>
                                </m:r>
                              </m:e>
                            </m:d>
                          </m:e>
                        </m:d>
                        <m:r>
                          <a:rPr lang="en-GB" sz="2200" i="1">
                            <a:latin typeface="Cambria Math" panose="02040503050406030204" pitchFamily="18" charset="0"/>
                          </a:rPr>
                          <m:t>+</m:t>
                        </m:r>
                        <m:sSubSup>
                          <m:sSubSupPr>
                            <m:ctrlPr>
                              <a:rPr lang="en-GB" sz="2200" i="1">
                                <a:latin typeface="Cambria Math" panose="02040503050406030204" pitchFamily="18" charset="0"/>
                              </a:rPr>
                            </m:ctrlPr>
                          </m:sSubSupPr>
                          <m:e>
                            <m:r>
                              <a:rPr lang="en-GB" sz="2200" i="1">
                                <a:latin typeface="Cambria Math" panose="02040503050406030204" pitchFamily="18" charset="0"/>
                              </a:rPr>
                              <m:t>𝐶</m:t>
                            </m:r>
                          </m:e>
                          <m:sub>
                            <m:r>
                              <a:rPr lang="en-GB" sz="2200" i="1">
                                <a:latin typeface="Cambria Math" panose="02040503050406030204" pitchFamily="18" charset="0"/>
                              </a:rPr>
                              <m:t>1</m:t>
                            </m:r>
                          </m:sub>
                          <m:sup>
                            <m:r>
                              <a:rPr lang="en-GB" sz="2200" i="1">
                                <a:latin typeface="Cambria Math" panose="02040503050406030204" pitchFamily="18" charset="0"/>
                              </a:rPr>
                              <m:t>𝑖𝑢</m:t>
                            </m:r>
                          </m:sup>
                        </m:sSubSup>
                        <m:d>
                          <m:dPr>
                            <m:ctrlPr>
                              <a:rPr lang="en-GB" sz="2200" i="1">
                                <a:latin typeface="Cambria Math" panose="02040503050406030204" pitchFamily="18" charset="0"/>
                              </a:rPr>
                            </m:ctrlPr>
                          </m:dPr>
                          <m:e>
                            <m:r>
                              <a:rPr lang="en-GB" sz="2200" i="1">
                                <a:latin typeface="Cambria Math" panose="02040503050406030204" pitchFamily="18" charset="0"/>
                              </a:rPr>
                              <m:t>𝑤</m:t>
                            </m:r>
                            <m:d>
                              <m:dPr>
                                <m:ctrlPr>
                                  <a:rPr lang="en-GB" sz="2200" i="1">
                                    <a:latin typeface="Cambria Math" panose="02040503050406030204" pitchFamily="18" charset="0"/>
                                  </a:rPr>
                                </m:ctrlPr>
                              </m:dPr>
                              <m:e>
                                <m:r>
                                  <m:rPr>
                                    <m:nor/>
                                  </m:rPr>
                                  <a:rPr lang="en-GB" sz="2200"/>
                                  <m:t>α</m:t>
                                </m:r>
                              </m:e>
                            </m:d>
                          </m:e>
                        </m:d>
                      </m:e>
                    </m:d>
                    <m:r>
                      <a:rPr lang="en-GB" sz="2200" i="1">
                        <a:latin typeface="Cambria Math" panose="02040503050406030204" pitchFamily="18" charset="0"/>
                      </a:rPr>
                      <m:t>=</m:t>
                    </m:r>
                    <m:r>
                      <a:rPr lang="en-GB" sz="2200" i="1">
                        <a:latin typeface="Cambria Math" panose="02040503050406030204" pitchFamily="18" charset="0"/>
                      </a:rPr>
                      <m:t>0</m:t>
                    </m:r>
                  </m:oMath>
                </a14:m>
                <a:endParaRPr lang="en-GB" sz="2200" dirty="0"/>
              </a:p>
              <a:p>
                <a:pPr marL="400050" lvl="1" indent="0">
                  <a:buNone/>
                </a:pPr>
                <a:r>
                  <a:rPr lang="en-GB" sz="2200" dirty="0"/>
                  <a:t>where </a:t>
                </a:r>
                <a14:m>
                  <m:oMath xmlns:m="http://schemas.openxmlformats.org/officeDocument/2006/math">
                    <m:sSubSup>
                      <m:sSubSupPr>
                        <m:ctrlPr>
                          <a:rPr lang="en-GB" sz="2200" i="1">
                            <a:latin typeface="Cambria Math" panose="02040503050406030204" pitchFamily="18" charset="0"/>
                          </a:rPr>
                        </m:ctrlPr>
                      </m:sSubSupPr>
                      <m:e>
                        <m:r>
                          <a:rPr lang="en-GB" sz="2200" i="1">
                            <a:latin typeface="Cambria Math" panose="02040503050406030204" pitchFamily="18" charset="0"/>
                          </a:rPr>
                          <m:t>𝐶</m:t>
                        </m:r>
                      </m:e>
                      <m:sub>
                        <m:r>
                          <a:rPr lang="en-GB" sz="2200" i="1">
                            <a:latin typeface="Cambria Math" panose="02040503050406030204" pitchFamily="18" charset="0"/>
                          </a:rPr>
                          <m:t>1</m:t>
                        </m:r>
                      </m:sub>
                      <m:sup>
                        <m:r>
                          <a:rPr lang="en-GB" sz="2200" i="1">
                            <a:latin typeface="Cambria Math" panose="02040503050406030204" pitchFamily="18" charset="0"/>
                          </a:rPr>
                          <m:t>𝑖𝑢</m:t>
                        </m:r>
                      </m:sup>
                    </m:sSubSup>
                    <m:r>
                      <a:rPr lang="en-GB" sz="2200" i="1">
                        <a:latin typeface="Cambria Math" panose="02040503050406030204" pitchFamily="18" charset="0"/>
                      </a:rPr>
                      <m:t>(</m:t>
                    </m:r>
                    <m:r>
                      <m:rPr>
                        <m:nor/>
                      </m:rPr>
                      <a:rPr lang="en-GB" sz="2200"/>
                      <m:t>σ</m:t>
                    </m:r>
                    <m:r>
                      <m:rPr>
                        <m:nor/>
                      </m:rPr>
                      <a:rPr lang="en-GB" sz="2200"/>
                      <m:t>) = </m:t>
                    </m:r>
                    <m:r>
                      <m:rPr>
                        <m:nor/>
                      </m:rPr>
                      <a:rPr lang="en-GB" sz="2200"/>
                      <m:t>−</m:t>
                    </m:r>
                    <m:r>
                      <m:rPr>
                        <m:nor/>
                      </m:rPr>
                      <a:rPr lang="en-GB" sz="2200"/>
                      <m:t>σ</m:t>
                    </m:r>
                  </m:oMath>
                </a14:m>
                <a:r>
                  <a:rPr lang="en-GB" sz="2200" dirty="0"/>
                  <a:t> </a:t>
                </a:r>
                <a14:m>
                  <m:oMath xmlns:m="http://schemas.openxmlformats.org/officeDocument/2006/math">
                    <m:f>
                      <m:fPr>
                        <m:ctrlPr>
                          <a:rPr lang="en-GB" sz="2200" i="1" dirty="0">
                            <a:latin typeface="Cambria Math" panose="02040503050406030204" pitchFamily="18" charset="0"/>
                          </a:rPr>
                        </m:ctrlPr>
                      </m:fPr>
                      <m:num>
                        <m:r>
                          <a:rPr lang="en-GB" sz="2200" i="1" dirty="0">
                            <a:latin typeface="Cambria Math" panose="02040503050406030204" pitchFamily="18" charset="0"/>
                          </a:rPr>
                          <m:t>𝑑</m:t>
                        </m:r>
                      </m:num>
                      <m:den>
                        <m:r>
                          <a:rPr lang="en-GB" sz="2200" i="1" dirty="0">
                            <a:latin typeface="Cambria Math" panose="02040503050406030204" pitchFamily="18" charset="0"/>
                          </a:rPr>
                          <m:t>𝑑</m:t>
                        </m:r>
                        <m:r>
                          <m:rPr>
                            <m:nor/>
                          </m:rPr>
                          <a:rPr lang="en-GB" sz="2200"/>
                          <m:t>σ</m:t>
                        </m:r>
                      </m:den>
                    </m:f>
                    <m:sSubSup>
                      <m:sSubSupPr>
                        <m:ctrlPr>
                          <a:rPr lang="en-GB" sz="2200" i="1">
                            <a:latin typeface="Cambria Math" panose="02040503050406030204" pitchFamily="18" charset="0"/>
                          </a:rPr>
                        </m:ctrlPr>
                      </m:sSubSupPr>
                      <m:e>
                        <m:r>
                          <a:rPr lang="en-GB" sz="2200" i="1">
                            <a:latin typeface="Cambria Math" panose="02040503050406030204" pitchFamily="18" charset="0"/>
                          </a:rPr>
                          <m:t>𝐶</m:t>
                        </m:r>
                      </m:e>
                      <m:sub>
                        <m:r>
                          <a:rPr lang="en-GB" sz="2200" i="1">
                            <a:latin typeface="Cambria Math" panose="02040503050406030204" pitchFamily="18" charset="0"/>
                          </a:rPr>
                          <m:t>1</m:t>
                        </m:r>
                      </m:sub>
                      <m:sup>
                        <m:r>
                          <a:rPr lang="en-GB" sz="2200" i="1">
                            <a:latin typeface="Cambria Math" panose="02040503050406030204" pitchFamily="18" charset="0"/>
                          </a:rPr>
                          <m:t>𝑖𝑢</m:t>
                        </m:r>
                      </m:sup>
                    </m:sSubSup>
                    <m:r>
                      <a:rPr lang="en-GB" sz="2200" i="1">
                        <a:latin typeface="Cambria Math" panose="02040503050406030204" pitchFamily="18" charset="0"/>
                      </a:rPr>
                      <m:t>(</m:t>
                    </m:r>
                    <m:r>
                      <m:rPr>
                        <m:nor/>
                      </m:rPr>
                      <a:rPr lang="en-GB" sz="2200"/>
                      <m:t>σ</m:t>
                    </m:r>
                    <m:r>
                      <m:rPr>
                        <m:nor/>
                      </m:rPr>
                      <a:rPr lang="en-GB" sz="2200"/>
                      <m:t>)</m:t>
                    </m:r>
                  </m:oMath>
                </a14:m>
                <a:endParaRPr lang="en-GB" sz="2200" dirty="0"/>
              </a:p>
              <a:p>
                <a:r>
                  <a:rPr lang="en-GB" dirty="0"/>
                  <a:t>Using this identity, one obtains NG-boson BSE in chiral limit</a:t>
                </a:r>
              </a:p>
              <a:p>
                <a:endParaRPr lang="en-GB" dirty="0"/>
              </a:p>
            </p:txBody>
          </p:sp>
        </mc:Choice>
        <mc:Fallback xmlns="">
          <p:sp>
            <p:nvSpPr>
              <p:cNvPr id="3" name="Content Placeholder 2">
                <a:extLst>
                  <a:ext uri="{FF2B5EF4-FFF2-40B4-BE49-F238E27FC236}">
                    <a16:creationId xmlns:a16="http://schemas.microsoft.com/office/drawing/2014/main" id="{0A136165-D1E2-48FC-92E8-CE46750B9607}"/>
                  </a:ext>
                </a:extLst>
              </p:cNvPr>
              <p:cNvSpPr>
                <a:spLocks noGrp="1" noRot="1" noChangeAspect="1" noMove="1" noResize="1" noEditPoints="1" noAdjustHandles="1" noChangeArrowheads="1" noChangeShapeType="1" noTextEdit="1"/>
              </p:cNvSpPr>
              <p:nvPr>
                <p:ph idx="1"/>
              </p:nvPr>
            </p:nvSpPr>
            <p:spPr>
              <a:xfrm>
                <a:off x="609599" y="1112837"/>
                <a:ext cx="10972799" cy="5360988"/>
              </a:xfrm>
              <a:blipFill>
                <a:blip r:embed="rId2"/>
                <a:stretch>
                  <a:fillRect l="-611" t="-796"/>
                </a:stretch>
              </a:blipFill>
            </p:spPr>
            <p:txBody>
              <a:bodyPr/>
              <a:lstStyle/>
              <a:p>
                <a:r>
                  <a:rPr lang="en-AU">
                    <a:noFill/>
                  </a:rPr>
                  <a:t> </a:t>
                </a:r>
              </a:p>
            </p:txBody>
          </p:sp>
        </mc:Fallback>
      </mc:AlternateContent>
      <p:sp>
        <p:nvSpPr>
          <p:cNvPr id="4" name="Date Placeholder 3">
            <a:extLst>
              <a:ext uri="{FF2B5EF4-FFF2-40B4-BE49-F238E27FC236}">
                <a16:creationId xmlns:a16="http://schemas.microsoft.com/office/drawing/2014/main" id="{B2EE1057-88FE-4A68-A368-E38A7E231E6E}"/>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D6C2EF7A-7185-487C-888D-28F89DE96692}"/>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417B3BBA-7EE6-4CAE-B6A2-A0D9ACE0AC59}"/>
              </a:ext>
            </a:extLst>
          </p:cNvPr>
          <p:cNvSpPr>
            <a:spLocks noGrp="1"/>
          </p:cNvSpPr>
          <p:nvPr>
            <p:ph type="sldNum" sz="quarter" idx="12"/>
          </p:nvPr>
        </p:nvSpPr>
        <p:spPr/>
        <p:txBody>
          <a:bodyPr/>
          <a:lstStyle/>
          <a:p>
            <a:fld id="{87034D8C-3CB4-402A-BC46-2AB14C0FE90A}" type="slidenum">
              <a:rPr lang="en-US" smtClean="0"/>
              <a:pPr/>
              <a:t>91</a:t>
            </a:fld>
            <a:endParaRPr lang="en-US"/>
          </a:p>
        </p:txBody>
      </p:sp>
      <p:pic>
        <p:nvPicPr>
          <p:cNvPr id="8" name="Picture 7">
            <a:extLst>
              <a:ext uri="{FF2B5EF4-FFF2-40B4-BE49-F238E27FC236}">
                <a16:creationId xmlns:a16="http://schemas.microsoft.com/office/drawing/2014/main" id="{714187C1-9998-491C-857B-2405F9D060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4254500"/>
            <a:ext cx="5219700" cy="774700"/>
          </a:xfrm>
          <a:prstGeom prst="rect">
            <a:avLst/>
          </a:prstGeom>
        </p:spPr>
      </p:pic>
      <p:pic>
        <p:nvPicPr>
          <p:cNvPr id="10" name="Picture 9">
            <a:extLst>
              <a:ext uri="{FF2B5EF4-FFF2-40B4-BE49-F238E27FC236}">
                <a16:creationId xmlns:a16="http://schemas.microsoft.com/office/drawing/2014/main" id="{AD13753E-B6C3-4DBA-87A1-343CEB7953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8400" y="5293562"/>
            <a:ext cx="4953000" cy="622059"/>
          </a:xfrm>
          <a:prstGeom prst="rect">
            <a:avLst/>
          </a:prstGeom>
        </p:spPr>
      </p:pic>
    </p:spTree>
    <p:extLst>
      <p:ext uri="{BB962C8B-B14F-4D97-AF65-F5344CB8AC3E}">
        <p14:creationId xmlns:p14="http://schemas.microsoft.com/office/powerpoint/2010/main" val="440952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circle(in)">
                                      <p:cBhvr>
                                        <p:cTn id="7" dur="2000"/>
                                        <p:tgtEl>
                                          <p:spTgt spid="3">
                                            <p:txEl>
                                              <p:pRg st="2" end="2"/>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circle(in)">
                                      <p:cBhvr>
                                        <p:cTn id="10" dur="2000"/>
                                        <p:tgtEl>
                                          <p:spTgt spid="3">
                                            <p:txEl>
                                              <p:pRg st="3" end="3"/>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circle(in)">
                                      <p:cBhvr>
                                        <p:cTn id="13" dur="20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circle(in)">
                                      <p:cBhvr>
                                        <p:cTn id="18" dur="2000"/>
                                        <p:tgtEl>
                                          <p:spTgt spid="8"/>
                                        </p:tgtEl>
                                      </p:cBhvr>
                                    </p:animEffect>
                                  </p:childTnLst>
                                </p:cTn>
                              </p:par>
                              <p:par>
                                <p:cTn id="19" presetID="6" presetClass="entr" presetSubtype="16"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circle(in)">
                                      <p:cBhvr>
                                        <p:cTn id="21" dur="2000"/>
                                        <p:tgtEl>
                                          <p:spTgt spid="10"/>
                                        </p:tgtEl>
                                      </p:cBhvr>
                                    </p:animEffect>
                                  </p:childTnLst>
                                </p:cTn>
                              </p:par>
                              <p:par>
                                <p:cTn id="22" presetID="6" presetClass="entr" presetSubtype="16"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circle(in)">
                                      <p:cBhvr>
                                        <p:cTn id="24"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6959D-45D3-43D0-96CE-7D7280987374}"/>
              </a:ext>
            </a:extLst>
          </p:cNvPr>
          <p:cNvSpPr>
            <a:spLocks noGrp="1"/>
          </p:cNvSpPr>
          <p:nvPr>
            <p:ph type="title"/>
          </p:nvPr>
        </p:nvSpPr>
        <p:spPr/>
        <p:txBody>
          <a:bodyPr/>
          <a:lstStyle/>
          <a:p>
            <a:pPr algn="r"/>
            <a:r>
              <a:rPr lang="en-GB" sz="3200" b="0" dirty="0" err="1">
                <a:ln w="0"/>
                <a:solidFill>
                  <a:schemeClr val="accent1"/>
                </a:solidFill>
                <a:effectLst>
                  <a:outerShdw blurRad="38100" dist="25400" dir="5400000" algn="ctr" rotWithShape="0">
                    <a:srgbClr val="6E747A">
                      <a:alpha val="43000"/>
                    </a:srgbClr>
                  </a:outerShdw>
                </a:effectLst>
              </a:rPr>
              <a:t>Pseudoscalar</a:t>
            </a:r>
            <a:r>
              <a:rPr lang="en-GB" sz="3200" b="0" dirty="0">
                <a:ln w="0"/>
                <a:solidFill>
                  <a:schemeClr val="accent1"/>
                </a:solidFill>
                <a:effectLst>
                  <a:outerShdw blurRad="38100" dist="25400" dir="5400000" algn="ctr" rotWithShape="0">
                    <a:srgbClr val="6E747A">
                      <a:alpha val="43000"/>
                    </a:srgbClr>
                  </a:outerShdw>
                </a:effectLst>
              </a:rPr>
              <a:t> Mesons </a:t>
            </a:r>
            <a:br>
              <a:rPr lang="en-GB" sz="3200" b="0" dirty="0">
                <a:ln w="0"/>
                <a:solidFill>
                  <a:schemeClr val="accent1"/>
                </a:solidFill>
                <a:effectLst>
                  <a:outerShdw blurRad="38100" dist="25400" dir="5400000" algn="ctr" rotWithShape="0">
                    <a:srgbClr val="6E747A">
                      <a:alpha val="43000"/>
                    </a:srgbClr>
                  </a:outerShdw>
                </a:effectLst>
              </a:rPr>
            </a:br>
            <a:r>
              <a:rPr lang="en-GB" sz="3200" b="0" dirty="0">
                <a:ln w="0"/>
                <a:solidFill>
                  <a:schemeClr val="accent1"/>
                </a:solidFill>
                <a:effectLst>
                  <a:outerShdw blurRad="38100" dist="25400" dir="5400000" algn="ctr" rotWithShape="0">
                    <a:srgbClr val="6E747A">
                      <a:alpha val="43000"/>
                    </a:srgbClr>
                  </a:outerShdw>
                </a:effectLst>
              </a:rPr>
              <a:t>as Bound-States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77700E8-9D7E-4281-8E22-A10FC2BEA32C}"/>
                  </a:ext>
                </a:extLst>
              </p:cNvPr>
              <p:cNvSpPr>
                <a:spLocks noGrp="1"/>
              </p:cNvSpPr>
              <p:nvPr>
                <p:ph idx="1"/>
              </p:nvPr>
            </p:nvSpPr>
            <p:spPr>
              <a:xfrm>
                <a:off x="609600" y="1371600"/>
                <a:ext cx="10972800" cy="4525963"/>
              </a:xfrm>
            </p:spPr>
            <p:txBody>
              <a:bodyPr/>
              <a:lstStyle/>
              <a:p>
                <a:r>
                  <a:rPr lang="en-GB" dirty="0"/>
                  <a:t>BSE … consider </a:t>
                </a:r>
                <a14:m>
                  <m:oMath xmlns:m="http://schemas.openxmlformats.org/officeDocument/2006/math">
                    <m:sSup>
                      <m:sSupPr>
                        <m:ctrlPr>
                          <a:rPr lang="en-AU" b="0" i="1" smtClean="0">
                            <a:latin typeface="Cambria Math" panose="02040503050406030204" pitchFamily="18" charset="0"/>
                          </a:rPr>
                        </m:ctrlPr>
                      </m:sSupPr>
                      <m:e>
                        <m:r>
                          <a:rPr lang="en-AU" b="0" i="1" smtClean="0">
                            <a:latin typeface="Cambria Math" panose="02040503050406030204" pitchFamily="18" charset="0"/>
                          </a:rPr>
                          <m:t>𝑄</m:t>
                        </m:r>
                      </m:e>
                      <m:sup>
                        <m:r>
                          <a:rPr lang="en-AU" b="0" i="1" smtClean="0">
                            <a:latin typeface="Cambria Math" panose="02040503050406030204" pitchFamily="18" charset="0"/>
                          </a:rPr>
                          <m:t>2</m:t>
                        </m:r>
                      </m:sup>
                    </m:sSup>
                    <m:r>
                      <a:rPr lang="en-AU" b="0" i="1" smtClean="0">
                        <a:latin typeface="Cambria Math" panose="02040503050406030204" pitchFamily="18" charset="0"/>
                      </a:rPr>
                      <m:t>=−</m:t>
                    </m:r>
                    <m:sSubSup>
                      <m:sSubSupPr>
                        <m:ctrlPr>
                          <a:rPr lang="en-AU" b="0" i="1" smtClean="0">
                            <a:latin typeface="Cambria Math" panose="02040503050406030204" pitchFamily="18" charset="0"/>
                          </a:rPr>
                        </m:ctrlPr>
                      </m:sSubSupPr>
                      <m:e>
                        <m:r>
                          <a:rPr lang="en-AU" b="0" i="1" smtClean="0">
                            <a:latin typeface="Cambria Math" panose="02040503050406030204" pitchFamily="18" charset="0"/>
                          </a:rPr>
                          <m:t>𝑚</m:t>
                        </m:r>
                      </m:e>
                      <m:sub>
                        <m:r>
                          <a:rPr lang="en-AU" b="0" i="1" smtClean="0">
                            <a:latin typeface="Cambria Math" panose="02040503050406030204" pitchFamily="18" charset="0"/>
                          </a:rPr>
                          <m:t>𝑁𝐺</m:t>
                        </m:r>
                      </m:sub>
                      <m:sup>
                        <m:r>
                          <a:rPr lang="en-AU" b="0" i="1" smtClean="0">
                            <a:latin typeface="Cambria Math" panose="02040503050406030204" pitchFamily="18" charset="0"/>
                          </a:rPr>
                          <m:t>2</m:t>
                        </m:r>
                      </m:sup>
                    </m:sSubSup>
                    <m:r>
                      <a:rPr lang="en-AU" b="0" i="1" smtClean="0">
                        <a:latin typeface="Cambria Math" panose="02040503050406030204" pitchFamily="18" charset="0"/>
                      </a:rPr>
                      <m:t>=</m:t>
                    </m:r>
                    <m:r>
                      <a:rPr lang="en-AU" b="0" i="1" smtClean="0">
                        <a:latin typeface="Cambria Math" panose="02040503050406030204" pitchFamily="18" charset="0"/>
                      </a:rPr>
                      <m:t>0</m:t>
                    </m:r>
                  </m:oMath>
                </a14:m>
                <a:r>
                  <a:rPr lang="en-GB" dirty="0"/>
                  <a:t> … first line</a:t>
                </a:r>
              </a:p>
              <a:p>
                <a:pPr marL="400050" lvl="1" indent="0">
                  <a:buNone/>
                </a:pP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𝐸</m:t>
                        </m:r>
                      </m:e>
                      <m:sub>
                        <m:sSup>
                          <m:sSupPr>
                            <m:ctrlPr>
                              <a:rPr lang="en-GB" i="1" smtClean="0">
                                <a:latin typeface="Cambria Math" panose="02040503050406030204" pitchFamily="18" charset="0"/>
                              </a:rPr>
                            </m:ctrlPr>
                          </m:sSupPr>
                          <m:e>
                            <m:r>
                              <a:rPr lang="en-GB" b="0" i="1" smtClean="0">
                                <a:latin typeface="Cambria Math" panose="02040503050406030204" pitchFamily="18" charset="0"/>
                              </a:rPr>
                              <m:t>0</m:t>
                            </m:r>
                          </m:e>
                          <m:sup>
                            <m:r>
                              <a:rPr lang="en-GB" b="0" i="1" smtClean="0">
                                <a:latin typeface="Cambria Math" panose="02040503050406030204" pitchFamily="18" charset="0"/>
                              </a:rPr>
                              <m:t>−</m:t>
                            </m:r>
                          </m:sup>
                        </m:sSup>
                      </m:sub>
                    </m:sSub>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4</m:t>
                        </m:r>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𝑎</m:t>
                            </m:r>
                          </m:e>
                          <m:sub>
                            <m:r>
                              <a:rPr lang="en-GB" b="0" i="1" smtClean="0">
                                <a:latin typeface="Cambria Math" panose="02040503050406030204" pitchFamily="18" charset="0"/>
                              </a:rPr>
                              <m:t>𝐼𝑅</m:t>
                            </m:r>
                          </m:sub>
                        </m:sSub>
                      </m:num>
                      <m:den>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3</m:t>
                            </m:r>
                            <m:r>
                              <m:rPr>
                                <m:nor/>
                              </m:rPr>
                              <a:rPr lang="en-GB"/>
                              <m:t>π</m:t>
                            </m:r>
                            <m:r>
                              <a:rPr lang="en-GB" b="0" i="1" smtClean="0">
                                <a:latin typeface="Cambria Math" panose="02040503050406030204" pitchFamily="18" charset="0"/>
                              </a:rPr>
                              <m:t>𝑚</m:t>
                            </m:r>
                          </m:e>
                          <m:sub>
                            <m:r>
                              <a:rPr lang="en-GB" b="0" i="1" smtClean="0">
                                <a:latin typeface="Cambria Math" panose="02040503050406030204" pitchFamily="18" charset="0"/>
                              </a:rPr>
                              <m:t>𝐺</m:t>
                            </m:r>
                          </m:sub>
                          <m:sup>
                            <m:r>
                              <a:rPr lang="en-GB" b="0" i="1" smtClean="0">
                                <a:latin typeface="Cambria Math" panose="02040503050406030204" pitchFamily="18" charset="0"/>
                              </a:rPr>
                              <m:t>2</m:t>
                            </m:r>
                          </m:sup>
                        </m:sSubSup>
                      </m:den>
                    </m:f>
                    <m:r>
                      <a:rPr lang="en-GB" b="0" i="0" smtClean="0">
                        <a:latin typeface="Cambria Math" panose="02040503050406030204" pitchFamily="18" charset="0"/>
                      </a:rPr>
                      <m:t> </m:t>
                    </m:r>
                    <m:r>
                      <a:rPr lang="en-GB" b="0" i="1" smtClean="0">
                        <a:latin typeface="Cambria Math" panose="02040503050406030204" pitchFamily="18" charset="0"/>
                      </a:rPr>
                      <m:t> </m:t>
                    </m:r>
                  </m:oMath>
                </a14:m>
                <a:r>
                  <a:rPr lang="en-GB" dirty="0"/>
                  <a:t> </a:t>
                </a:r>
              </a:p>
              <a:p>
                <a:pPr marL="400050" lvl="1" indent="0">
                  <a:buNone/>
                </a:pPr>
                <a:r>
                  <a:rPr lang="en-GB" dirty="0"/>
                  <a:t>But this is exactly the chiral-limit gap equation!</a:t>
                </a:r>
              </a:p>
              <a:p>
                <a:r>
                  <a:rPr lang="en-GB" dirty="0"/>
                  <a:t>Plainly:</a:t>
                </a:r>
              </a:p>
              <a:p>
                <a:pPr lvl="1">
                  <a:buFont typeface="Wingdings" panose="05000000000000000000" pitchFamily="2" charset="2"/>
                  <a:buChar char="ü"/>
                </a:pPr>
                <a:r>
                  <a:rPr lang="en-GB" dirty="0"/>
                  <a:t> If ∃ M ≠ 0 solution of the chiral-limit gap equation, then the NG-boson exists because the solution of this equation is </a:t>
                </a:r>
                <a14:m>
                  <m:oMath xmlns:m="http://schemas.openxmlformats.org/officeDocument/2006/math">
                    <m:sSub>
                      <m:sSubPr>
                        <m:ctrlPr>
                          <a:rPr lang="en-AU" b="0" i="1" smtClean="0">
                            <a:latin typeface="Cambria Math" panose="02040503050406030204" pitchFamily="18" charset="0"/>
                          </a:rPr>
                        </m:ctrlPr>
                      </m:sSubPr>
                      <m:e>
                        <m:r>
                          <a:rPr lang="en-AU" b="0" i="1" smtClean="0">
                            <a:latin typeface="Cambria Math" panose="02040503050406030204" pitchFamily="18" charset="0"/>
                          </a:rPr>
                          <m:t>𝐸</m:t>
                        </m:r>
                      </m:e>
                      <m:sub>
                        <m:sSup>
                          <m:sSupPr>
                            <m:ctrlPr>
                              <a:rPr lang="en-AU" b="0" i="1" smtClean="0">
                                <a:latin typeface="Cambria Math" panose="02040503050406030204" pitchFamily="18" charset="0"/>
                              </a:rPr>
                            </m:ctrlPr>
                          </m:sSupPr>
                          <m:e>
                            <m:r>
                              <a:rPr lang="en-AU" b="0" i="1" smtClean="0">
                                <a:latin typeface="Cambria Math" panose="02040503050406030204" pitchFamily="18" charset="0"/>
                              </a:rPr>
                              <m:t>0</m:t>
                            </m:r>
                          </m:e>
                          <m:sup>
                            <m:r>
                              <a:rPr lang="en-AU" b="0" i="1" smtClean="0">
                                <a:latin typeface="Cambria Math" panose="02040503050406030204" pitchFamily="18" charset="0"/>
                              </a:rPr>
                              <m:t>−</m:t>
                            </m:r>
                          </m:sup>
                        </m:sSup>
                      </m:sub>
                    </m:sSub>
                    <m:r>
                      <a:rPr lang="en-AU" b="0" i="1" smtClean="0">
                        <a:latin typeface="Cambria Math" panose="02040503050406030204" pitchFamily="18" charset="0"/>
                      </a:rPr>
                      <m:t>=</m:t>
                    </m:r>
                    <m:r>
                      <a:rPr lang="en-AU" b="0" i="1" smtClean="0">
                        <a:latin typeface="Cambria Math" panose="02040503050406030204" pitchFamily="18" charset="0"/>
                      </a:rPr>
                      <m:t>𝑀</m:t>
                    </m:r>
                  </m:oMath>
                </a14:m>
                <a:r>
                  <a:rPr lang="en-GB" dirty="0"/>
                  <a:t> and once automatically has a nonzero wave function for he state</a:t>
                </a:r>
              </a:p>
              <a:p>
                <a:pPr lvl="1">
                  <a:buFont typeface="Wingdings" panose="05000000000000000000" pitchFamily="2" charset="2"/>
                  <a:buChar char="ü"/>
                </a:pPr>
                <a:r>
                  <a:rPr lang="en-GB" dirty="0"/>
                  <a:t>Equally if NG-boson exists, </a:t>
                </a:r>
                <a:r>
                  <a:rPr lang="en-GB" i="1" dirty="0"/>
                  <a:t>i.e</a:t>
                </a:r>
                <a:r>
                  <a:rPr lang="en-GB" dirty="0"/>
                  <a:t>.</a:t>
                </a:r>
                <a14:m>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 </m:t>
                        </m:r>
                        <m:r>
                          <a:rPr lang="en-GB" i="1">
                            <a:latin typeface="Cambria Math" panose="02040503050406030204" pitchFamily="18" charset="0"/>
                          </a:rPr>
                          <m:t>𝐸</m:t>
                        </m:r>
                      </m:e>
                      <m:sub>
                        <m:sSup>
                          <m:sSupPr>
                            <m:ctrlPr>
                              <a:rPr lang="en-GB" i="1">
                                <a:latin typeface="Cambria Math" panose="02040503050406030204" pitchFamily="18" charset="0"/>
                              </a:rPr>
                            </m:ctrlPr>
                          </m:sSupPr>
                          <m:e>
                            <m:r>
                              <a:rPr lang="en-GB" i="1">
                                <a:latin typeface="Cambria Math" panose="02040503050406030204" pitchFamily="18" charset="0"/>
                              </a:rPr>
                              <m:t>0</m:t>
                            </m:r>
                          </m:e>
                          <m:sup>
                            <m:r>
                              <a:rPr lang="en-GB" i="1">
                                <a:latin typeface="Cambria Math" panose="02040503050406030204" pitchFamily="18" charset="0"/>
                              </a:rPr>
                              <m:t>−</m:t>
                            </m:r>
                          </m:sup>
                        </m:sSup>
                      </m:sub>
                    </m:sSub>
                    <m:r>
                      <m:rPr>
                        <m:nor/>
                      </m:rPr>
                      <a:rPr lang="en-GB" dirty="0" smtClean="0"/>
                      <m:t>≠ </m:t>
                    </m:r>
                    <m:r>
                      <m:rPr>
                        <m:nor/>
                      </m:rPr>
                      <a:rPr lang="en-GB" dirty="0" smtClean="0"/>
                      <m:t>0</m:t>
                    </m:r>
                  </m:oMath>
                </a14:m>
                <a:r>
                  <a:rPr lang="en-GB" dirty="0"/>
                  <a:t>, then chiral-limit gap equation must support M ≠ 0 solution.</a:t>
                </a:r>
              </a:p>
              <a:p>
                <a:pPr>
                  <a:buFont typeface="Wingdings" panose="05000000000000000000" pitchFamily="2" charset="2"/>
                  <a:buChar char="v"/>
                </a:pPr>
                <a:r>
                  <a:rPr lang="en-GB" dirty="0"/>
                  <a:t>NG Boson exists if, and only if, chiral symmetry is dynamically broken</a:t>
                </a:r>
              </a:p>
              <a:p>
                <a:pPr lvl="1">
                  <a:buFont typeface="Wingdings" panose="05000000000000000000" pitchFamily="2" charset="2"/>
                  <a:buChar char="ü"/>
                </a:pPr>
                <a:r>
                  <a:rPr lang="en-GB" sz="2200" dirty="0"/>
                  <a:t>No fine tuning involved</a:t>
                </a:r>
              </a:p>
              <a:p>
                <a:pPr lvl="1">
                  <a:buFont typeface="Wingdings" panose="05000000000000000000" pitchFamily="2" charset="2"/>
                  <a:buChar char="ü"/>
                </a:pPr>
                <a14:m>
                  <m:oMath xmlns:m="http://schemas.openxmlformats.org/officeDocument/2006/math">
                    <m:sSub>
                      <m:sSubPr>
                        <m:ctrlPr>
                          <a:rPr lang="en-GB" sz="2200" i="1">
                            <a:latin typeface="Cambria Math" panose="02040503050406030204" pitchFamily="18" charset="0"/>
                          </a:rPr>
                        </m:ctrlPr>
                      </m:sSubPr>
                      <m:e>
                        <m:r>
                          <a:rPr lang="en-GB" sz="2200" i="1">
                            <a:latin typeface="Cambria Math" panose="02040503050406030204" pitchFamily="18" charset="0"/>
                          </a:rPr>
                          <m:t>𝐸</m:t>
                        </m:r>
                      </m:e>
                      <m:sub>
                        <m:sSup>
                          <m:sSupPr>
                            <m:ctrlPr>
                              <a:rPr lang="en-GB" sz="2200" i="1">
                                <a:latin typeface="Cambria Math" panose="02040503050406030204" pitchFamily="18" charset="0"/>
                              </a:rPr>
                            </m:ctrlPr>
                          </m:sSupPr>
                          <m:e>
                            <m:r>
                              <a:rPr lang="en-GB" sz="2200" i="1">
                                <a:latin typeface="Cambria Math" panose="02040503050406030204" pitchFamily="18" charset="0"/>
                              </a:rPr>
                              <m:t>0</m:t>
                            </m:r>
                          </m:e>
                          <m:sup>
                            <m:r>
                              <a:rPr lang="en-GB" sz="2200" i="1">
                                <a:latin typeface="Cambria Math" panose="02040503050406030204" pitchFamily="18" charset="0"/>
                              </a:rPr>
                              <m:t>−</m:t>
                            </m:r>
                          </m:sup>
                        </m:sSup>
                      </m:sub>
                    </m:sSub>
                    <m:r>
                      <a:rPr lang="en-GB" sz="2200" i="1">
                        <a:latin typeface="Cambria Math" panose="02040503050406030204" pitchFamily="18" charset="0"/>
                        <a:ea typeface="Cambria Math" panose="02040503050406030204" pitchFamily="18" charset="0"/>
                      </a:rPr>
                      <m:t>∝</m:t>
                    </m:r>
                    <m:r>
                      <a:rPr lang="en-GB" sz="2200" i="1">
                        <a:latin typeface="Cambria Math" panose="02040503050406030204" pitchFamily="18" charset="0"/>
                        <a:ea typeface="Cambria Math" panose="02040503050406030204" pitchFamily="18" charset="0"/>
                      </a:rPr>
                      <m:t>𝑀</m:t>
                    </m:r>
                  </m:oMath>
                </a14:m>
                <a:endParaRPr lang="en-GB" sz="2200" dirty="0"/>
              </a:p>
            </p:txBody>
          </p:sp>
        </mc:Choice>
        <mc:Fallback>
          <p:sp>
            <p:nvSpPr>
              <p:cNvPr id="3" name="Content Placeholder 2">
                <a:extLst>
                  <a:ext uri="{FF2B5EF4-FFF2-40B4-BE49-F238E27FC236}">
                    <a16:creationId xmlns:a16="http://schemas.microsoft.com/office/drawing/2014/main" id="{F77700E8-9D7E-4281-8E22-A10FC2BEA32C}"/>
                  </a:ext>
                </a:extLst>
              </p:cNvPr>
              <p:cNvSpPr>
                <a:spLocks noGrp="1" noRot="1" noChangeAspect="1" noMove="1" noResize="1" noEditPoints="1" noAdjustHandles="1" noChangeArrowheads="1" noChangeShapeType="1" noTextEdit="1"/>
              </p:cNvSpPr>
              <p:nvPr>
                <p:ph idx="1"/>
              </p:nvPr>
            </p:nvSpPr>
            <p:spPr>
              <a:xfrm>
                <a:off x="609600" y="1371600"/>
                <a:ext cx="10972800" cy="4525963"/>
              </a:xfrm>
              <a:blipFill>
                <a:blip r:embed="rId2"/>
                <a:stretch>
                  <a:fillRect l="-611" t="-674" b="-4852"/>
                </a:stretch>
              </a:blipFill>
            </p:spPr>
            <p:txBody>
              <a:bodyPr/>
              <a:lstStyle/>
              <a:p>
                <a:r>
                  <a:rPr lang="en-AU">
                    <a:noFill/>
                  </a:rPr>
                  <a:t> </a:t>
                </a:r>
              </a:p>
            </p:txBody>
          </p:sp>
        </mc:Fallback>
      </mc:AlternateContent>
      <p:sp>
        <p:nvSpPr>
          <p:cNvPr id="4" name="Date Placeholder 3">
            <a:extLst>
              <a:ext uri="{FF2B5EF4-FFF2-40B4-BE49-F238E27FC236}">
                <a16:creationId xmlns:a16="http://schemas.microsoft.com/office/drawing/2014/main" id="{84AEB580-54E7-4343-939F-C444BB244DB4}"/>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EFC7D8E2-3895-443A-A862-3FBC29641A0A}"/>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395440A5-93E2-4D85-8F08-92B9010AF19E}"/>
              </a:ext>
            </a:extLst>
          </p:cNvPr>
          <p:cNvSpPr>
            <a:spLocks noGrp="1"/>
          </p:cNvSpPr>
          <p:nvPr>
            <p:ph type="sldNum" sz="quarter" idx="12"/>
          </p:nvPr>
        </p:nvSpPr>
        <p:spPr/>
        <p:txBody>
          <a:bodyPr/>
          <a:lstStyle/>
          <a:p>
            <a:fld id="{87034D8C-3CB4-402A-BC46-2AB14C0FE90A}" type="slidenum">
              <a:rPr lang="en-US" smtClean="0"/>
              <a:pPr/>
              <a:t>92</a:t>
            </a:fld>
            <a:endParaRPr lang="en-US"/>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D64CF19-ED6C-4CDE-8AF3-784B856E3A58}"/>
                  </a:ext>
                </a:extLst>
              </p:cNvPr>
              <p:cNvSpPr txBox="1"/>
              <p:nvPr/>
            </p:nvSpPr>
            <p:spPr>
              <a:xfrm>
                <a:off x="2438400" y="1905000"/>
                <a:ext cx="131561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000" i="1">
                              <a:latin typeface="Cambria Math" panose="02040503050406030204" pitchFamily="18" charset="0"/>
                            </a:rPr>
                          </m:ctrlPr>
                        </m:sSubPr>
                        <m:e>
                          <m:r>
                            <a:rPr lang="en-GB" sz="2000" i="1">
                              <a:latin typeface="Cambria Math" panose="02040503050406030204" pitchFamily="18" charset="0"/>
                            </a:rPr>
                            <m:t>𝐶</m:t>
                          </m:r>
                        </m:e>
                        <m:sub>
                          <m:r>
                            <a:rPr lang="en-GB" sz="2000" i="1">
                              <a:latin typeface="Cambria Math" panose="02040503050406030204" pitchFamily="18" charset="0"/>
                            </a:rPr>
                            <m:t>0</m:t>
                          </m:r>
                        </m:sub>
                      </m:sSub>
                      <m:r>
                        <a:rPr lang="en-GB" sz="2000" i="1">
                          <a:latin typeface="Cambria Math" panose="02040503050406030204" pitchFamily="18" charset="0"/>
                        </a:rPr>
                        <m:t>(</m:t>
                      </m:r>
                      <m:sSup>
                        <m:sSupPr>
                          <m:ctrlPr>
                            <a:rPr lang="en-GB" sz="2000" i="1">
                              <a:latin typeface="Cambria Math" panose="02040503050406030204" pitchFamily="18" charset="0"/>
                            </a:rPr>
                          </m:ctrlPr>
                        </m:sSupPr>
                        <m:e>
                          <m:r>
                            <a:rPr lang="en-GB" sz="2000" i="1">
                              <a:latin typeface="Cambria Math" panose="02040503050406030204" pitchFamily="18" charset="0"/>
                            </a:rPr>
                            <m:t>𝑀</m:t>
                          </m:r>
                        </m:e>
                        <m:sup>
                          <m:r>
                            <a:rPr lang="en-GB" sz="2000" i="1">
                              <a:latin typeface="Cambria Math" panose="02040503050406030204" pitchFamily="18" charset="0"/>
                            </a:rPr>
                            <m:t>2</m:t>
                          </m:r>
                        </m:sup>
                      </m:sSup>
                      <m:r>
                        <a:rPr lang="en-GB" sz="2000" i="1">
                          <a:latin typeface="Cambria Math" panose="02040503050406030204" pitchFamily="18" charset="0"/>
                        </a:rPr>
                        <m:t>)</m:t>
                      </m:r>
                      <m:sSub>
                        <m:sSubPr>
                          <m:ctrlPr>
                            <a:rPr lang="en-GB" sz="2000" i="1">
                              <a:latin typeface="Cambria Math" panose="02040503050406030204" pitchFamily="18" charset="0"/>
                            </a:rPr>
                          </m:ctrlPr>
                        </m:sSubPr>
                        <m:e>
                          <m:r>
                            <a:rPr lang="en-GB" sz="2000" i="1">
                              <a:latin typeface="Cambria Math" panose="02040503050406030204" pitchFamily="18" charset="0"/>
                            </a:rPr>
                            <m:t> </m:t>
                          </m:r>
                          <m:r>
                            <a:rPr lang="en-GB" sz="2000" i="1">
                              <a:latin typeface="Cambria Math" panose="02040503050406030204" pitchFamily="18" charset="0"/>
                            </a:rPr>
                            <m:t>𝐸</m:t>
                          </m:r>
                        </m:e>
                        <m:sub>
                          <m:sSup>
                            <m:sSupPr>
                              <m:ctrlPr>
                                <a:rPr lang="en-GB" sz="2000" i="1">
                                  <a:latin typeface="Cambria Math" panose="02040503050406030204" pitchFamily="18" charset="0"/>
                                </a:rPr>
                              </m:ctrlPr>
                            </m:sSupPr>
                            <m:e>
                              <m:r>
                                <a:rPr lang="en-GB" sz="2000" i="1">
                                  <a:latin typeface="Cambria Math" panose="02040503050406030204" pitchFamily="18" charset="0"/>
                                </a:rPr>
                                <m:t>0</m:t>
                              </m:r>
                            </m:e>
                            <m:sup>
                              <m:r>
                                <a:rPr lang="en-GB" sz="2000" i="1">
                                  <a:latin typeface="Cambria Math" panose="02040503050406030204" pitchFamily="18" charset="0"/>
                                </a:rPr>
                                <m:t>−</m:t>
                              </m:r>
                            </m:sup>
                          </m:sSup>
                        </m:sub>
                      </m:sSub>
                    </m:oMath>
                  </m:oMathPara>
                </a14:m>
                <a:endParaRPr lang="en-GB" dirty="0"/>
              </a:p>
            </p:txBody>
          </p:sp>
        </mc:Choice>
        <mc:Fallback>
          <p:sp>
            <p:nvSpPr>
              <p:cNvPr id="7" name="TextBox 6">
                <a:extLst>
                  <a:ext uri="{FF2B5EF4-FFF2-40B4-BE49-F238E27FC236}">
                    <a16:creationId xmlns:a16="http://schemas.microsoft.com/office/drawing/2014/main" id="{9D64CF19-ED6C-4CDE-8AF3-784B856E3A58}"/>
                  </a:ext>
                </a:extLst>
              </p:cNvPr>
              <p:cNvSpPr txBox="1">
                <a:spLocks noRot="1" noChangeAspect="1" noMove="1" noResize="1" noEditPoints="1" noAdjustHandles="1" noChangeArrowheads="1" noChangeShapeType="1" noTextEdit="1"/>
              </p:cNvSpPr>
              <p:nvPr/>
            </p:nvSpPr>
            <p:spPr>
              <a:xfrm>
                <a:off x="2438400" y="1905000"/>
                <a:ext cx="1315617" cy="307777"/>
              </a:xfrm>
              <a:prstGeom prst="rect">
                <a:avLst/>
              </a:prstGeom>
              <a:blipFill>
                <a:blip r:embed="rId3"/>
                <a:stretch>
                  <a:fillRect l="-3704" t="-4000" b="-34000"/>
                </a:stretch>
              </a:blipFill>
            </p:spPr>
            <p:txBody>
              <a:bodyPr/>
              <a:lstStyle/>
              <a:p>
                <a:r>
                  <a:rPr lang="en-AU">
                    <a:noFill/>
                  </a:rPr>
                  <a:t> </a:t>
                </a:r>
              </a:p>
            </p:txBody>
          </p:sp>
        </mc:Fallback>
      </mc:AlternateContent>
      <p:sp>
        <p:nvSpPr>
          <p:cNvPr id="8" name="Rectangle 7">
            <a:extLst>
              <a:ext uri="{FF2B5EF4-FFF2-40B4-BE49-F238E27FC236}">
                <a16:creationId xmlns:a16="http://schemas.microsoft.com/office/drawing/2014/main" id="{BADCE639-55CB-464A-9C21-1B29C401A2E9}"/>
              </a:ext>
            </a:extLst>
          </p:cNvPr>
          <p:cNvSpPr/>
          <p:nvPr/>
        </p:nvSpPr>
        <p:spPr bwMode="auto">
          <a:xfrm>
            <a:off x="7010400" y="5257801"/>
            <a:ext cx="2057400" cy="57911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GB">
              <a:latin typeface="Calibri" pitchFamily="34" charset="0"/>
            </a:endParaRPr>
          </a:p>
        </p:txBody>
      </p:sp>
      <p:sp>
        <p:nvSpPr>
          <p:cNvPr id="9" name="TextBox 8">
            <a:extLst>
              <a:ext uri="{FF2B5EF4-FFF2-40B4-BE49-F238E27FC236}">
                <a16:creationId xmlns:a16="http://schemas.microsoft.com/office/drawing/2014/main" id="{9F22EC09-BC7C-4142-837A-8475C3EA31B2}"/>
              </a:ext>
            </a:extLst>
          </p:cNvPr>
          <p:cNvSpPr txBox="1"/>
          <p:nvPr/>
        </p:nvSpPr>
        <p:spPr>
          <a:xfrm>
            <a:off x="5486401" y="5832738"/>
            <a:ext cx="2392001" cy="461665"/>
          </a:xfrm>
          <a:prstGeom prst="rect">
            <a:avLst/>
          </a:prstGeom>
          <a:noFill/>
        </p:spPr>
        <p:txBody>
          <a:bodyPr wrap="none" rtlCol="0">
            <a:spAutoFit/>
          </a:bodyPr>
          <a:lstStyle/>
          <a:p>
            <a:r>
              <a:rPr lang="en-GB" sz="2400" b="1" i="1" dirty="0">
                <a:solidFill>
                  <a:srgbClr val="6600CC"/>
                </a:solidFill>
              </a:rPr>
              <a:t>2-body ⇔ 1-body</a:t>
            </a:r>
          </a:p>
        </p:txBody>
      </p:sp>
    </p:spTree>
    <p:extLst>
      <p:ext uri="{BB962C8B-B14F-4D97-AF65-F5344CB8AC3E}">
        <p14:creationId xmlns:p14="http://schemas.microsoft.com/office/powerpoint/2010/main" val="1284307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arn(inVertical)">
                                      <p:cBhvr>
                                        <p:cTn id="7" dur="500"/>
                                        <p:tgtEl>
                                          <p:spTgt spid="3">
                                            <p:txEl>
                                              <p:pRg st="3" end="3"/>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arn(inVertical)">
                                      <p:cBhvr>
                                        <p:cTn id="10" dur="500"/>
                                        <p:tgtEl>
                                          <p:spTgt spid="3">
                                            <p:txEl>
                                              <p:pRg st="4" end="4"/>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barn(inVertical)">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barn(inVertical)">
                                      <p:cBhvr>
                                        <p:cTn id="18" dur="500"/>
                                        <p:tgtEl>
                                          <p:spTgt spid="3">
                                            <p:txEl>
                                              <p:pRg st="6" end="6"/>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barn(inVertical)">
                                      <p:cBhvr>
                                        <p:cTn id="21" dur="500"/>
                                        <p:tgtEl>
                                          <p:spTgt spid="3">
                                            <p:txEl>
                                              <p:pRg st="7" end="7"/>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barn(inVertical)">
                                      <p:cBhvr>
                                        <p:cTn id="24" dur="500"/>
                                        <p:tgtEl>
                                          <p:spTgt spid="3">
                                            <p:txEl>
                                              <p:pRg st="8" end="8"/>
                                            </p:txEl>
                                          </p:spTgt>
                                        </p:tgtEl>
                                      </p:cBhvr>
                                    </p:animEffect>
                                  </p:childTnLst>
                                </p:cTn>
                              </p:par>
                              <p:par>
                                <p:cTn id="25" presetID="6" presetClass="entr" presetSubtype="16"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circle(in)">
                                      <p:cBhvr>
                                        <p:cTn id="2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illenniumPrize.gif">
            <a:extLst>
              <a:ext uri="{FF2B5EF4-FFF2-40B4-BE49-F238E27FC236}">
                <a16:creationId xmlns:a16="http://schemas.microsoft.com/office/drawing/2014/main" id="{71ED756C-A619-4A5C-A62E-CA651DDCBB05}"/>
              </a:ext>
            </a:extLst>
          </p:cNvPr>
          <p:cNvPicPr>
            <a:picLocks noChangeAspect="1"/>
          </p:cNvPicPr>
          <p:nvPr/>
        </p:nvPicPr>
        <p:blipFill>
          <a:blip r:embed="rId2" cstate="print"/>
          <a:stretch>
            <a:fillRect/>
          </a:stretch>
        </p:blipFill>
        <p:spPr>
          <a:xfrm>
            <a:off x="3866003" y="152400"/>
            <a:ext cx="4459993" cy="4819847"/>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65192D94-69D2-4F5A-B250-DC34C7C69B2A}"/>
              </a:ext>
            </a:extLst>
          </p:cNvPr>
          <p:cNvSpPr>
            <a:spLocks noGrp="1"/>
          </p:cNvSpPr>
          <p:nvPr>
            <p:ph type="title"/>
          </p:nvPr>
        </p:nvSpPr>
        <p:spPr>
          <a:xfrm>
            <a:off x="963084" y="4800600"/>
            <a:ext cx="10363200" cy="1362075"/>
          </a:xfrm>
        </p:spPr>
        <p:txBody>
          <a:bodyPr/>
          <a:lstStyle/>
          <a:p>
            <a:pPr algn="ctr"/>
            <a:r>
              <a:rPr lang="en-US" sz="960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eflection blurRad="6350" stA="55000" endA="300" endPos="45500" dir="5400000" sy="-100000" algn="bl" rotWithShape="0"/>
                </a:effectLst>
              </a:rPr>
              <a:t>Enigma of Mass</a:t>
            </a:r>
            <a:endParaRPr lang="en-US" sz="8800" dirty="0"/>
          </a:p>
        </p:txBody>
      </p:sp>
      <p:sp>
        <p:nvSpPr>
          <p:cNvPr id="3" name="Text Placeholder 2">
            <a:extLst>
              <a:ext uri="{FF2B5EF4-FFF2-40B4-BE49-F238E27FC236}">
                <a16:creationId xmlns:a16="http://schemas.microsoft.com/office/drawing/2014/main" id="{0E5FFA39-01F0-44A3-8696-2B556DEA2B2B}"/>
              </a:ext>
            </a:extLst>
          </p:cNvPr>
          <p:cNvSpPr>
            <a:spLocks noGrp="1"/>
          </p:cNvSpPr>
          <p:nvPr>
            <p:ph type="body" idx="1"/>
          </p:nvPr>
        </p:nvSpPr>
        <p:spPr/>
        <p:txBody>
          <a:bodyPr/>
          <a:lstStyle/>
          <a:p>
            <a:endParaRPr lang="en-US" dirty="0"/>
          </a:p>
        </p:txBody>
      </p:sp>
      <p:sp>
        <p:nvSpPr>
          <p:cNvPr id="4" name="Date Placeholder 3">
            <a:extLst>
              <a:ext uri="{FF2B5EF4-FFF2-40B4-BE49-F238E27FC236}">
                <a16:creationId xmlns:a16="http://schemas.microsoft.com/office/drawing/2014/main" id="{5BFF583A-92F8-4233-91B3-7D793248EDFC}"/>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0695B4B0-E5C1-4291-A7D7-6180CE5D352D}"/>
              </a:ext>
            </a:extLst>
          </p:cNvPr>
          <p:cNvSpPr>
            <a:spLocks noGrp="1"/>
          </p:cNvSpPr>
          <p:nvPr>
            <p:ph type="ftr" sz="quarter" idx="11"/>
          </p:nvPr>
        </p:nvSpPr>
        <p:spPr/>
        <p:txBody>
          <a:bodyPr/>
          <a:lstStyle/>
          <a:p>
            <a:r>
              <a:rPr lang="en-US"/>
              <a:t>Craig Roberts: cdroberts@nju.edu.cn  465 .. 25/04/11 ..."Strong Interactions and the Standard Model"</a:t>
            </a:r>
          </a:p>
        </p:txBody>
      </p:sp>
      <p:sp>
        <p:nvSpPr>
          <p:cNvPr id="6" name="Slide Number Placeholder 5">
            <a:extLst>
              <a:ext uri="{FF2B5EF4-FFF2-40B4-BE49-F238E27FC236}">
                <a16:creationId xmlns:a16="http://schemas.microsoft.com/office/drawing/2014/main" id="{45226C63-69B7-4C5D-8752-C47DA0871A2E}"/>
              </a:ext>
            </a:extLst>
          </p:cNvPr>
          <p:cNvSpPr>
            <a:spLocks noGrp="1"/>
          </p:cNvSpPr>
          <p:nvPr>
            <p:ph type="sldNum" sz="quarter" idx="12"/>
          </p:nvPr>
        </p:nvSpPr>
        <p:spPr/>
        <p:txBody>
          <a:bodyPr/>
          <a:lstStyle/>
          <a:p>
            <a:fld id="{87034D8C-3CB4-402A-BC46-2AB14C0FE90A}" type="slidenum">
              <a:rPr lang="en-US" smtClean="0"/>
              <a:pPr/>
              <a:t>93</a:t>
            </a:fld>
            <a:endParaRPr lang="en-US"/>
          </a:p>
        </p:txBody>
      </p:sp>
    </p:spTree>
    <p:extLst>
      <p:ext uri="{BB962C8B-B14F-4D97-AF65-F5344CB8AC3E}">
        <p14:creationId xmlns:p14="http://schemas.microsoft.com/office/powerpoint/2010/main" val="2155134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ammapi.jpg">
            <a:extLst>
              <a:ext uri="{FF2B5EF4-FFF2-40B4-BE49-F238E27FC236}">
                <a16:creationId xmlns:a16="http://schemas.microsoft.com/office/drawing/2014/main" id="{A94CDC44-D212-4955-AE3B-6844F7CA8E58}"/>
              </a:ext>
            </a:extLst>
          </p:cNvPr>
          <p:cNvPicPr>
            <a:picLocks noChangeAspect="1"/>
          </p:cNvPicPr>
          <p:nvPr/>
        </p:nvPicPr>
        <p:blipFill>
          <a:blip r:embed="rId2" cstate="print"/>
          <a:stretch>
            <a:fillRect/>
          </a:stretch>
        </p:blipFill>
        <p:spPr>
          <a:xfrm>
            <a:off x="5029200" y="1466060"/>
            <a:ext cx="6324600" cy="1166294"/>
          </a:xfrm>
          <a:prstGeom prst="rect">
            <a:avLst/>
          </a:prstGeom>
        </p:spPr>
      </p:pic>
      <p:pic>
        <p:nvPicPr>
          <p:cNvPr id="18" name="Picture 17" descr="GTpion.jpg">
            <a:extLst>
              <a:ext uri="{FF2B5EF4-FFF2-40B4-BE49-F238E27FC236}">
                <a16:creationId xmlns:a16="http://schemas.microsoft.com/office/drawing/2014/main" id="{5C6B0213-926D-481C-9B3E-442140DFC323}"/>
              </a:ext>
            </a:extLst>
          </p:cNvPr>
          <p:cNvPicPr>
            <a:picLocks noChangeAspect="1"/>
          </p:cNvPicPr>
          <p:nvPr/>
        </p:nvPicPr>
        <p:blipFill>
          <a:blip r:embed="rId3" cstate="print"/>
          <a:stretch>
            <a:fillRect/>
          </a:stretch>
        </p:blipFill>
        <p:spPr>
          <a:xfrm>
            <a:off x="4800600" y="4419600"/>
            <a:ext cx="4902200" cy="2054090"/>
          </a:xfrm>
          <a:prstGeom prst="rect">
            <a:avLst/>
          </a:prstGeom>
        </p:spPr>
      </p:pic>
      <p:sp>
        <p:nvSpPr>
          <p:cNvPr id="2" name="Title 1">
            <a:extLst>
              <a:ext uri="{FF2B5EF4-FFF2-40B4-BE49-F238E27FC236}">
                <a16:creationId xmlns:a16="http://schemas.microsoft.com/office/drawing/2014/main" id="{C67C5EC6-BE80-4EC0-A055-834567EFBF39}"/>
              </a:ext>
            </a:extLst>
          </p:cNvPr>
          <p:cNvSpPr>
            <a:spLocks noGrp="1"/>
          </p:cNvSpPr>
          <p:nvPr>
            <p:ph type="title"/>
          </p:nvPr>
        </p:nvSpPr>
        <p:spPr/>
        <p:txBody>
          <a:bodyPr/>
          <a:lstStyle/>
          <a:p>
            <a:pPr algn="r"/>
            <a:r>
              <a:rPr lang="en-US" sz="3600" dirty="0"/>
              <a:t>Pion’s Goldberger</a:t>
            </a:r>
            <a:br>
              <a:rPr lang="en-US" sz="3600" dirty="0"/>
            </a:br>
            <a:r>
              <a:rPr lang="en-US" sz="3600" dirty="0"/>
              <a:t>-</a:t>
            </a:r>
            <a:r>
              <a:rPr lang="en-US" sz="3600" dirty="0" err="1"/>
              <a:t>Treiman</a:t>
            </a:r>
            <a:r>
              <a:rPr lang="en-US" sz="3600" dirty="0"/>
              <a:t> relation</a:t>
            </a:r>
            <a:endParaRPr lang="en-US" sz="3200" dirty="0"/>
          </a:p>
        </p:txBody>
      </p:sp>
      <p:sp>
        <p:nvSpPr>
          <p:cNvPr id="3" name="Content Placeholder 2">
            <a:extLst>
              <a:ext uri="{FF2B5EF4-FFF2-40B4-BE49-F238E27FC236}">
                <a16:creationId xmlns:a16="http://schemas.microsoft.com/office/drawing/2014/main" id="{109F76A9-9B77-4F23-9A2B-9578FF4489F0}"/>
              </a:ext>
            </a:extLst>
          </p:cNvPr>
          <p:cNvSpPr>
            <a:spLocks noGrp="1"/>
          </p:cNvSpPr>
          <p:nvPr>
            <p:ph idx="1"/>
          </p:nvPr>
        </p:nvSpPr>
        <p:spPr>
          <a:xfrm>
            <a:off x="609600" y="1600201"/>
            <a:ext cx="4648200" cy="4525963"/>
          </a:xfrm>
        </p:spPr>
        <p:txBody>
          <a:bodyPr/>
          <a:lstStyle/>
          <a:p>
            <a:r>
              <a:rPr lang="en-US" sz="2000" dirty="0"/>
              <a:t>Pion’s Bethe-Salpeter amplitude</a:t>
            </a:r>
          </a:p>
          <a:p>
            <a:pPr>
              <a:buNone/>
            </a:pPr>
            <a:r>
              <a:rPr lang="en-US" sz="2000" dirty="0"/>
              <a:t>	Solution of the Bethe-Salpeter equation</a:t>
            </a:r>
          </a:p>
          <a:p>
            <a:pPr>
              <a:buNone/>
            </a:pPr>
            <a:endParaRPr lang="en-US" sz="2000" dirty="0"/>
          </a:p>
          <a:p>
            <a:pPr>
              <a:buNone/>
            </a:pPr>
            <a:endParaRPr lang="en-US" sz="2000" dirty="0"/>
          </a:p>
          <a:p>
            <a:r>
              <a:rPr lang="en-US" sz="2000" dirty="0"/>
              <a:t>Dressed-quark propagator</a:t>
            </a:r>
          </a:p>
          <a:p>
            <a:endParaRPr lang="en-US" sz="2000" dirty="0"/>
          </a:p>
          <a:p>
            <a:r>
              <a:rPr lang="en-US" sz="2000" dirty="0">
                <a:solidFill>
                  <a:schemeClr val="tx1">
                    <a:lumMod val="50000"/>
                  </a:schemeClr>
                </a:solidFill>
              </a:rPr>
              <a:t>Symmetry demands, via Axial-vector</a:t>
            </a:r>
            <a:r>
              <a:rPr lang="en-US" sz="2000" dirty="0"/>
              <a:t> Ward-Takahashi identity:</a:t>
            </a:r>
          </a:p>
          <a:p>
            <a:endParaRPr lang="en-US" dirty="0"/>
          </a:p>
        </p:txBody>
      </p:sp>
      <p:sp>
        <p:nvSpPr>
          <p:cNvPr id="4" name="Date Placeholder 3">
            <a:extLst>
              <a:ext uri="{FF2B5EF4-FFF2-40B4-BE49-F238E27FC236}">
                <a16:creationId xmlns:a16="http://schemas.microsoft.com/office/drawing/2014/main" id="{74CB52C0-2AB5-40D5-BD22-24155067039A}"/>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EAB29C65-9F45-4FBA-A58D-32C275922AAC}"/>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C50E7735-18AB-442F-A43B-D35099901381}"/>
              </a:ext>
            </a:extLst>
          </p:cNvPr>
          <p:cNvSpPr>
            <a:spLocks noGrp="1"/>
          </p:cNvSpPr>
          <p:nvPr>
            <p:ph type="sldNum" sz="quarter" idx="12"/>
          </p:nvPr>
        </p:nvSpPr>
        <p:spPr/>
        <p:txBody>
          <a:bodyPr/>
          <a:lstStyle/>
          <a:p>
            <a:fld id="{87034D8C-3CB4-402A-BC46-2AB14C0FE90A}" type="slidenum">
              <a:rPr lang="en-US" smtClean="0"/>
              <a:pPr/>
              <a:t>94</a:t>
            </a:fld>
            <a:endParaRPr lang="en-US"/>
          </a:p>
        </p:txBody>
      </p:sp>
      <p:sp>
        <p:nvSpPr>
          <p:cNvPr id="7" name="TextBox 6">
            <a:extLst>
              <a:ext uri="{FF2B5EF4-FFF2-40B4-BE49-F238E27FC236}">
                <a16:creationId xmlns:a16="http://schemas.microsoft.com/office/drawing/2014/main" id="{66B78CCD-6A20-48F6-B8CA-E77DCEC8AFC6}"/>
              </a:ext>
            </a:extLst>
          </p:cNvPr>
          <p:cNvSpPr txBox="1"/>
          <p:nvPr/>
        </p:nvSpPr>
        <p:spPr>
          <a:xfrm>
            <a:off x="13447" y="0"/>
            <a:ext cx="4313873" cy="584775"/>
          </a:xfrm>
          <a:prstGeom prst="rect">
            <a:avLst/>
          </a:prstGeom>
          <a:noFill/>
        </p:spPr>
        <p:txBody>
          <a:bodyPr wrap="none" rtlCol="0">
            <a:spAutoFit/>
          </a:bodyPr>
          <a:lstStyle/>
          <a:p>
            <a:r>
              <a:rPr lang="en-US" sz="1600" i="1" dirty="0"/>
              <a:t>Maris, Roberts and Tandy</a:t>
            </a:r>
          </a:p>
          <a:p>
            <a:r>
              <a:rPr lang="en-US" sz="1600" i="1" dirty="0" err="1">
                <a:hlinkClick r:id="rId4"/>
              </a:rPr>
              <a:t>nucl-th</a:t>
            </a:r>
            <a:r>
              <a:rPr lang="en-US" sz="1600" i="1" dirty="0">
                <a:hlinkClick r:id="rId4"/>
              </a:rPr>
              <a:t>/9707003</a:t>
            </a:r>
            <a:r>
              <a:rPr lang="en-US" sz="1600" i="1" dirty="0"/>
              <a:t>, </a:t>
            </a:r>
            <a:r>
              <a:rPr lang="en-US" sz="1600" i="1" dirty="0" err="1"/>
              <a:t>Phys.Lett</a:t>
            </a:r>
            <a:r>
              <a:rPr lang="en-US" sz="1600" i="1" dirty="0"/>
              <a:t>. B</a:t>
            </a:r>
            <a:r>
              <a:rPr lang="en-US" sz="1600" b="1" i="1" dirty="0"/>
              <a:t>420</a:t>
            </a:r>
            <a:r>
              <a:rPr lang="en-US" sz="1600" i="1" dirty="0"/>
              <a:t> (1998) 267-273 </a:t>
            </a:r>
          </a:p>
        </p:txBody>
      </p:sp>
      <p:pic>
        <p:nvPicPr>
          <p:cNvPr id="10" name="Picture 9" descr="SpAB.jpg">
            <a:extLst>
              <a:ext uri="{FF2B5EF4-FFF2-40B4-BE49-F238E27FC236}">
                <a16:creationId xmlns:a16="http://schemas.microsoft.com/office/drawing/2014/main" id="{341137BB-05D6-4B70-87CB-02CFCC114899}"/>
              </a:ext>
            </a:extLst>
          </p:cNvPr>
          <p:cNvPicPr>
            <a:picLocks noChangeAspect="1"/>
          </p:cNvPicPr>
          <p:nvPr/>
        </p:nvPicPr>
        <p:blipFill>
          <a:blip r:embed="rId5" cstate="print"/>
          <a:stretch>
            <a:fillRect/>
          </a:stretch>
        </p:blipFill>
        <p:spPr>
          <a:xfrm>
            <a:off x="4237691" y="2918869"/>
            <a:ext cx="3524250" cy="749840"/>
          </a:xfrm>
          <a:prstGeom prst="rect">
            <a:avLst/>
          </a:prstGeom>
        </p:spPr>
      </p:pic>
      <p:sp>
        <p:nvSpPr>
          <p:cNvPr id="11" name="Oval 10">
            <a:extLst>
              <a:ext uri="{FF2B5EF4-FFF2-40B4-BE49-F238E27FC236}">
                <a16:creationId xmlns:a16="http://schemas.microsoft.com/office/drawing/2014/main" id="{DBCF69B5-7C3E-4E22-8F03-91A60BA299B8}"/>
              </a:ext>
            </a:extLst>
          </p:cNvPr>
          <p:cNvSpPr/>
          <p:nvPr/>
        </p:nvSpPr>
        <p:spPr bwMode="auto">
          <a:xfrm>
            <a:off x="1828800" y="4953000"/>
            <a:ext cx="1981200" cy="1219200"/>
          </a:xfrm>
          <a:prstGeom prst="ellipse">
            <a:avLst/>
          </a:prstGeom>
          <a:noFill/>
          <a:ln w="2857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a:latin typeface="Calibri" pitchFamily="34" charset="0"/>
            </a:endParaRPr>
          </a:p>
        </p:txBody>
      </p:sp>
      <p:sp>
        <p:nvSpPr>
          <p:cNvPr id="12" name="Left Brace 11">
            <a:extLst>
              <a:ext uri="{FF2B5EF4-FFF2-40B4-BE49-F238E27FC236}">
                <a16:creationId xmlns:a16="http://schemas.microsoft.com/office/drawing/2014/main" id="{B4E55D59-4219-4857-9D39-C290A4CB6CAA}"/>
              </a:ext>
            </a:extLst>
          </p:cNvPr>
          <p:cNvSpPr/>
          <p:nvPr/>
        </p:nvSpPr>
        <p:spPr bwMode="auto">
          <a:xfrm>
            <a:off x="4648201" y="4572000"/>
            <a:ext cx="198119" cy="1828800"/>
          </a:xfrm>
          <a:prstGeom prst="leftBrace">
            <a:avLst/>
          </a:prstGeom>
          <a:noFill/>
          <a:ln w="2857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a:latin typeface="Calibri" pitchFamily="34" charset="0"/>
            </a:endParaRPr>
          </a:p>
        </p:txBody>
      </p:sp>
      <p:cxnSp>
        <p:nvCxnSpPr>
          <p:cNvPr id="13" name="Straight Arrow Connector 12">
            <a:extLst>
              <a:ext uri="{FF2B5EF4-FFF2-40B4-BE49-F238E27FC236}">
                <a16:creationId xmlns:a16="http://schemas.microsoft.com/office/drawing/2014/main" id="{625DD429-1434-4A8A-B28D-8DB70833ACB5}"/>
              </a:ext>
            </a:extLst>
          </p:cNvPr>
          <p:cNvCxnSpPr/>
          <p:nvPr/>
        </p:nvCxnSpPr>
        <p:spPr bwMode="auto">
          <a:xfrm>
            <a:off x="3810000" y="5486400"/>
            <a:ext cx="838200" cy="1588"/>
          </a:xfrm>
          <a:prstGeom prst="straightConnector1">
            <a:avLst/>
          </a:prstGeom>
          <a:noFill/>
          <a:ln w="28575" cap="flat" cmpd="sng" algn="ctr">
            <a:solidFill>
              <a:srgbClr val="FFC000"/>
            </a:solidFill>
            <a:prstDash val="solid"/>
            <a:round/>
            <a:headEnd type="none" w="med" len="med"/>
            <a:tailEnd type="arrow"/>
          </a:ln>
          <a:effectLst/>
        </p:spPr>
      </p:cxnSp>
      <p:cxnSp>
        <p:nvCxnSpPr>
          <p:cNvPr id="14" name="Straight Arrow Connector 13">
            <a:extLst>
              <a:ext uri="{FF2B5EF4-FFF2-40B4-BE49-F238E27FC236}">
                <a16:creationId xmlns:a16="http://schemas.microsoft.com/office/drawing/2014/main" id="{988818B5-2322-41F4-8135-BB246E52A7C2}"/>
              </a:ext>
            </a:extLst>
          </p:cNvPr>
          <p:cNvCxnSpPr/>
          <p:nvPr/>
        </p:nvCxnSpPr>
        <p:spPr bwMode="auto">
          <a:xfrm>
            <a:off x="1828800" y="4724400"/>
            <a:ext cx="914400" cy="914400"/>
          </a:xfrm>
          <a:prstGeom prst="straightConnector1">
            <a:avLst/>
          </a:prstGeom>
          <a:noFill/>
          <a:ln w="9525" cap="flat" cmpd="sng" algn="ctr">
            <a:noFill/>
            <a:prstDash val="solid"/>
            <a:round/>
            <a:headEnd type="none" w="med" len="med"/>
            <a:tailEnd type="arrow"/>
          </a:ln>
          <a:effectLst/>
        </p:spPr>
      </p:cxnSp>
      <p:sp>
        <p:nvSpPr>
          <p:cNvPr id="15" name="TextBox 14">
            <a:extLst>
              <a:ext uri="{FF2B5EF4-FFF2-40B4-BE49-F238E27FC236}">
                <a16:creationId xmlns:a16="http://schemas.microsoft.com/office/drawing/2014/main" id="{AE8AEDBE-2DAA-42BC-AE16-BA31EF23B630}"/>
              </a:ext>
            </a:extLst>
          </p:cNvPr>
          <p:cNvSpPr txBox="1"/>
          <p:nvPr/>
        </p:nvSpPr>
        <p:spPr>
          <a:xfrm>
            <a:off x="4800600" y="4953001"/>
            <a:ext cx="5943600" cy="1384995"/>
          </a:xfrm>
          <a:prstGeom prst="rect">
            <a:avLst/>
          </a:prstGeom>
          <a:solidFill>
            <a:schemeClr val="bg1"/>
          </a:solidFill>
        </p:spPr>
        <p:txBody>
          <a:bodyPr wrap="square" rtlCol="0">
            <a:spAutoFit/>
          </a:bodyPr>
          <a:lstStyle/>
          <a:p>
            <a:r>
              <a:rPr lang="en-US" sz="2800" b="1" i="1" dirty="0">
                <a:solidFill>
                  <a:srgbClr val="7030A0"/>
                </a:solidFill>
              </a:rPr>
              <a:t>Miracle</a:t>
            </a:r>
            <a:r>
              <a:rPr lang="en-US" sz="2800" b="1" dirty="0">
                <a:solidFill>
                  <a:srgbClr val="7030A0"/>
                </a:solidFill>
              </a:rPr>
              <a:t>: </a:t>
            </a:r>
            <a:r>
              <a:rPr lang="en-US" sz="2800" b="1" dirty="0">
                <a:solidFill>
                  <a:srgbClr val="800080"/>
                </a:solidFill>
              </a:rPr>
              <a:t>two body problem solved, almost completely, once solution of one body problem is known</a:t>
            </a:r>
            <a:endParaRPr lang="en-US" sz="2000" b="1" dirty="0">
              <a:solidFill>
                <a:srgbClr val="800080"/>
              </a:solidFill>
            </a:endParaRPr>
          </a:p>
        </p:txBody>
      </p:sp>
      <p:sp>
        <p:nvSpPr>
          <p:cNvPr id="16" name="TextBox 15">
            <a:extLst>
              <a:ext uri="{FF2B5EF4-FFF2-40B4-BE49-F238E27FC236}">
                <a16:creationId xmlns:a16="http://schemas.microsoft.com/office/drawing/2014/main" id="{977A5F49-A85C-44C3-BDFD-E09F6C80721F}"/>
              </a:ext>
            </a:extLst>
          </p:cNvPr>
          <p:cNvSpPr txBox="1"/>
          <p:nvPr/>
        </p:nvSpPr>
        <p:spPr>
          <a:xfrm>
            <a:off x="8610600" y="4419601"/>
            <a:ext cx="838200" cy="461665"/>
          </a:xfrm>
          <a:prstGeom prst="rect">
            <a:avLst/>
          </a:prstGeom>
          <a:solidFill>
            <a:schemeClr val="bg1"/>
          </a:solidFill>
        </p:spPr>
        <p:txBody>
          <a:bodyPr wrap="square" rtlCol="0">
            <a:spAutoFit/>
          </a:bodyPr>
          <a:lstStyle/>
          <a:p>
            <a:r>
              <a:rPr lang="en-US" sz="2400" b="1" i="1" dirty="0">
                <a:solidFill>
                  <a:srgbClr val="6600FF"/>
                </a:solidFill>
              </a:rPr>
              <a:t>B(k</a:t>
            </a:r>
            <a:r>
              <a:rPr lang="en-US" sz="2400" b="1" i="1" baseline="30000" dirty="0">
                <a:solidFill>
                  <a:srgbClr val="6600FF"/>
                </a:solidFill>
              </a:rPr>
              <a:t>2</a:t>
            </a:r>
            <a:r>
              <a:rPr lang="en-US" sz="2400" b="1" i="1" dirty="0">
                <a:solidFill>
                  <a:srgbClr val="6600FF"/>
                </a:solidFill>
              </a:rPr>
              <a:t>)</a:t>
            </a:r>
          </a:p>
        </p:txBody>
      </p:sp>
      <p:sp>
        <p:nvSpPr>
          <p:cNvPr id="17" name="Freeform 19">
            <a:extLst>
              <a:ext uri="{FF2B5EF4-FFF2-40B4-BE49-F238E27FC236}">
                <a16:creationId xmlns:a16="http://schemas.microsoft.com/office/drawing/2014/main" id="{9E9791A7-2EA7-46C7-A620-29DC499EA5B6}"/>
              </a:ext>
            </a:extLst>
          </p:cNvPr>
          <p:cNvSpPr/>
          <p:nvPr/>
        </p:nvSpPr>
        <p:spPr bwMode="auto">
          <a:xfrm rot="20963689">
            <a:off x="7938286" y="3225182"/>
            <a:ext cx="2487623" cy="1262966"/>
          </a:xfrm>
          <a:custGeom>
            <a:avLst/>
            <a:gdLst>
              <a:gd name="connsiteX0" fmla="*/ 192506 w 435142"/>
              <a:gd name="connsiteY0" fmla="*/ 1179095 h 1179095"/>
              <a:gd name="connsiteX1" fmla="*/ 409074 w 435142"/>
              <a:gd name="connsiteY1" fmla="*/ 637674 h 1179095"/>
              <a:gd name="connsiteX2" fmla="*/ 36095 w 435142"/>
              <a:gd name="connsiteY2" fmla="*/ 36095 h 1179095"/>
              <a:gd name="connsiteX3" fmla="*/ 36095 w 435142"/>
              <a:gd name="connsiteY3" fmla="*/ 36095 h 1179095"/>
              <a:gd name="connsiteX4" fmla="*/ 0 w 435142"/>
              <a:gd name="connsiteY4" fmla="*/ 0 h 1179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142" h="1179095">
                <a:moveTo>
                  <a:pt x="192506" y="1179095"/>
                </a:moveTo>
                <a:cubicBezTo>
                  <a:pt x="313824" y="1003634"/>
                  <a:pt x="435142" y="828174"/>
                  <a:pt x="409074" y="637674"/>
                </a:cubicBezTo>
                <a:cubicBezTo>
                  <a:pt x="383006" y="447174"/>
                  <a:pt x="36095" y="36095"/>
                  <a:pt x="36095" y="36095"/>
                </a:cubicBezTo>
                <a:lnTo>
                  <a:pt x="36095" y="36095"/>
                </a:lnTo>
                <a:lnTo>
                  <a:pt x="0" y="0"/>
                </a:lnTo>
              </a:path>
            </a:pathLst>
          </a:custGeom>
          <a:noFill/>
          <a:ln w="28575" cap="flat" cmpd="sng" algn="ctr">
            <a:solidFill>
              <a:srgbClr val="7030A0"/>
            </a:solidFill>
            <a:prstDash val="solid"/>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a:latin typeface="Calibri" pitchFamily="34" charset="0"/>
            </a:endParaRPr>
          </a:p>
        </p:txBody>
      </p:sp>
      <p:sp>
        <p:nvSpPr>
          <p:cNvPr id="19" name="TextBox 18">
            <a:extLst>
              <a:ext uri="{FF2B5EF4-FFF2-40B4-BE49-F238E27FC236}">
                <a16:creationId xmlns:a16="http://schemas.microsoft.com/office/drawing/2014/main" id="{D3585B28-A459-4E67-A314-1FD188311CF9}"/>
              </a:ext>
            </a:extLst>
          </p:cNvPr>
          <p:cNvSpPr txBox="1"/>
          <p:nvPr/>
        </p:nvSpPr>
        <p:spPr>
          <a:xfrm>
            <a:off x="1981200" y="5083315"/>
            <a:ext cx="1772088" cy="1015663"/>
          </a:xfrm>
          <a:prstGeom prst="rect">
            <a:avLst/>
          </a:prstGeom>
          <a:noFill/>
        </p:spPr>
        <p:txBody>
          <a:bodyPr wrap="none" rtlCol="0">
            <a:spAutoFit/>
          </a:bodyPr>
          <a:lstStyle/>
          <a:p>
            <a:r>
              <a:rPr lang="en-US" sz="2000" b="1" i="1" dirty="0">
                <a:solidFill>
                  <a:srgbClr val="7030A0"/>
                </a:solidFill>
              </a:rPr>
              <a:t>Owing to DCSB</a:t>
            </a:r>
          </a:p>
          <a:p>
            <a:r>
              <a:rPr lang="en-US" sz="2000" b="1" i="1" dirty="0">
                <a:solidFill>
                  <a:srgbClr val="7030A0"/>
                </a:solidFill>
              </a:rPr>
              <a:t>&amp; Exact in</a:t>
            </a:r>
          </a:p>
          <a:p>
            <a:r>
              <a:rPr lang="en-US" sz="2000" b="1" i="1" dirty="0" err="1">
                <a:solidFill>
                  <a:srgbClr val="7030A0"/>
                </a:solidFill>
              </a:rPr>
              <a:t>Chiral</a:t>
            </a:r>
            <a:r>
              <a:rPr lang="en-US" sz="2000" b="1" i="1" dirty="0">
                <a:solidFill>
                  <a:srgbClr val="7030A0"/>
                </a:solidFill>
              </a:rPr>
              <a:t> QCD</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EB6184-87EF-4F5E-8B9F-DB2862B59088}"/>
                  </a:ext>
                </a:extLst>
              </p:cNvPr>
              <p:cNvSpPr txBox="1"/>
              <p:nvPr/>
            </p:nvSpPr>
            <p:spPr>
              <a:xfrm>
                <a:off x="9265614" y="2971800"/>
                <a:ext cx="1935786" cy="7645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𝑀</m:t>
                      </m:r>
                      <m:sSup>
                        <m:sSupPr>
                          <m:ctrlPr>
                            <a:rPr lang="en-GB" sz="2000" b="0" i="1" smtClean="0">
                              <a:latin typeface="Cambria Math" panose="02040503050406030204" pitchFamily="18" charset="0"/>
                            </a:rPr>
                          </m:ctrlPr>
                        </m:sSupPr>
                        <m:e>
                          <m:r>
                            <a:rPr lang="en-GB" sz="2000" b="0" i="1" smtClean="0">
                              <a:latin typeface="Cambria Math" panose="02040503050406030204" pitchFamily="18" charset="0"/>
                            </a:rPr>
                            <m:t>(</m:t>
                          </m:r>
                          <m:r>
                            <a:rPr lang="en-GB" sz="2000" b="0" i="1" smtClean="0">
                              <a:latin typeface="Cambria Math" panose="02040503050406030204" pitchFamily="18" charset="0"/>
                            </a:rPr>
                            <m:t>𝑝</m:t>
                          </m:r>
                        </m:e>
                        <m:sup>
                          <m:r>
                            <a:rPr lang="en-GB" sz="2000" b="0" i="1" smtClean="0">
                              <a:latin typeface="Cambria Math" panose="02040503050406030204" pitchFamily="18" charset="0"/>
                            </a:rPr>
                            <m:t>2</m:t>
                          </m:r>
                        </m:sup>
                      </m:sSup>
                      <m:r>
                        <a:rPr lang="en-GB" sz="2000" b="0" i="1" smtClean="0">
                          <a:latin typeface="Cambria Math" panose="02040503050406030204" pitchFamily="18" charset="0"/>
                        </a:rPr>
                        <m:t>)=</m:t>
                      </m:r>
                      <m:f>
                        <m:fPr>
                          <m:ctrlPr>
                            <a:rPr lang="en-GB" sz="2000" b="0" i="1" smtClean="0">
                              <a:latin typeface="Cambria Math" panose="02040503050406030204" pitchFamily="18" charset="0"/>
                            </a:rPr>
                          </m:ctrlPr>
                        </m:fPr>
                        <m:num>
                          <m:r>
                            <a:rPr lang="en-GB" sz="2000" b="0" i="1" smtClean="0">
                              <a:latin typeface="Cambria Math" panose="02040503050406030204" pitchFamily="18" charset="0"/>
                            </a:rPr>
                            <m:t>𝐵</m:t>
                          </m:r>
                          <m:sSup>
                            <m:sSupPr>
                              <m:ctrlPr>
                                <a:rPr lang="en-GB" sz="2000" i="1">
                                  <a:latin typeface="Cambria Math" panose="02040503050406030204" pitchFamily="18" charset="0"/>
                                </a:rPr>
                              </m:ctrlPr>
                            </m:sSupPr>
                            <m:e>
                              <m:r>
                                <a:rPr lang="en-GB" sz="2000" i="1">
                                  <a:latin typeface="Cambria Math" panose="02040503050406030204" pitchFamily="18" charset="0"/>
                                </a:rPr>
                                <m:t>(</m:t>
                              </m:r>
                              <m:r>
                                <a:rPr lang="en-GB" sz="2000" b="0" i="1" smtClean="0">
                                  <a:latin typeface="Cambria Math" panose="02040503050406030204" pitchFamily="18" charset="0"/>
                                </a:rPr>
                                <m:t>𝑝</m:t>
                              </m:r>
                            </m:e>
                            <m:sup>
                              <m:r>
                                <a:rPr lang="en-GB" sz="2000" i="1">
                                  <a:latin typeface="Cambria Math" panose="02040503050406030204" pitchFamily="18" charset="0"/>
                                </a:rPr>
                                <m:t>2</m:t>
                              </m:r>
                            </m:sup>
                          </m:sSup>
                          <m:r>
                            <a:rPr lang="en-GB" sz="2000" i="1">
                              <a:latin typeface="Cambria Math" panose="02040503050406030204" pitchFamily="18" charset="0"/>
                            </a:rPr>
                            <m:t>)</m:t>
                          </m:r>
                        </m:num>
                        <m:den>
                          <m:r>
                            <a:rPr lang="en-GB" sz="2000" b="0" i="1" smtClean="0">
                              <a:latin typeface="Cambria Math" panose="02040503050406030204" pitchFamily="18" charset="0"/>
                            </a:rPr>
                            <m:t>𝐴</m:t>
                          </m:r>
                          <m:sSup>
                            <m:sSupPr>
                              <m:ctrlPr>
                                <a:rPr lang="en-GB" sz="2000" i="1">
                                  <a:latin typeface="Cambria Math" panose="02040503050406030204" pitchFamily="18" charset="0"/>
                                </a:rPr>
                              </m:ctrlPr>
                            </m:sSupPr>
                            <m:e>
                              <m:r>
                                <a:rPr lang="en-GB" sz="2000" i="1">
                                  <a:latin typeface="Cambria Math" panose="02040503050406030204" pitchFamily="18" charset="0"/>
                                </a:rPr>
                                <m:t>(</m:t>
                              </m:r>
                              <m:r>
                                <a:rPr lang="en-GB" sz="2000" b="0" i="1" smtClean="0">
                                  <a:latin typeface="Cambria Math" panose="02040503050406030204" pitchFamily="18" charset="0"/>
                                </a:rPr>
                                <m:t>𝑝</m:t>
                              </m:r>
                            </m:e>
                            <m:sup>
                              <m:r>
                                <a:rPr lang="en-GB" sz="2000" i="1">
                                  <a:latin typeface="Cambria Math" panose="02040503050406030204" pitchFamily="18" charset="0"/>
                                </a:rPr>
                                <m:t>2</m:t>
                              </m:r>
                            </m:sup>
                          </m:sSup>
                          <m:r>
                            <a:rPr lang="en-GB" sz="2000" i="1">
                              <a:latin typeface="Cambria Math" panose="02040503050406030204" pitchFamily="18" charset="0"/>
                            </a:rPr>
                            <m:t>)</m:t>
                          </m:r>
                        </m:den>
                      </m:f>
                    </m:oMath>
                  </m:oMathPara>
                </a14:m>
                <a:endParaRPr lang="en-US" sz="2000" dirty="0"/>
              </a:p>
            </p:txBody>
          </p:sp>
        </mc:Choice>
        <mc:Fallback xmlns="">
          <p:sp>
            <p:nvSpPr>
              <p:cNvPr id="8" name="TextBox 7">
                <a:extLst>
                  <a:ext uri="{FF2B5EF4-FFF2-40B4-BE49-F238E27FC236}">
                    <a16:creationId xmlns:a16="http://schemas.microsoft.com/office/drawing/2014/main" id="{32EB6184-87EF-4F5E-8B9F-DB2862B59088}"/>
                  </a:ext>
                </a:extLst>
              </p:cNvPr>
              <p:cNvSpPr txBox="1">
                <a:spLocks noRot="1" noChangeAspect="1" noMove="1" noResize="1" noEditPoints="1" noAdjustHandles="1" noChangeArrowheads="1" noChangeShapeType="1" noTextEdit="1"/>
              </p:cNvSpPr>
              <p:nvPr/>
            </p:nvSpPr>
            <p:spPr>
              <a:xfrm>
                <a:off x="9265614" y="2971800"/>
                <a:ext cx="1935786" cy="764505"/>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15377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additive="base">
                                        <p:cTn id="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9" presetID="16" presetClass="entr" presetSubtype="21"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barn(inVertical)">
                                      <p:cBhvr>
                                        <p:cTn id="11" dur="500"/>
                                        <p:tgtEl>
                                          <p:spTgt spid="18"/>
                                        </p:tgtEl>
                                      </p:cBhvr>
                                    </p:animEffect>
                                  </p:childTnLst>
                                </p:cTn>
                              </p:par>
                              <p:par>
                                <p:cTn id="12" presetID="6" presetClass="entr" presetSubtype="16"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circle(in)">
                                      <p:cBhvr>
                                        <p:cTn id="14" dur="9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circle(in)">
                                      <p:cBhvr>
                                        <p:cTn id="19" dur="2000"/>
                                        <p:tgtEl>
                                          <p:spTgt spid="17"/>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arn(inVertical)">
                                      <p:cBhvr>
                                        <p:cTn id="22" dur="500"/>
                                        <p:tgtEl>
                                          <p:spTgt spid="15"/>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barn(inVertical)">
                                      <p:cBhvr>
                                        <p:cTn id="25" dur="500"/>
                                        <p:tgtEl>
                                          <p:spTgt spid="19"/>
                                        </p:tgtEl>
                                      </p:cBhvr>
                                    </p:animEffect>
                                  </p:childTnLst>
                                </p:cTn>
                              </p:par>
                              <p:par>
                                <p:cTn id="26" presetID="6" presetClass="entr" presetSubtype="16"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circle(in)">
                                      <p:cBhvr>
                                        <p:cTn id="28" dur="2000"/>
                                        <p:tgtEl>
                                          <p:spTgt spid="13"/>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circle(in)">
                                      <p:cBhvr>
                                        <p:cTn id="31" dur="2000"/>
                                        <p:tgtEl>
                                          <p:spTgt spid="12"/>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circle(in)">
                                      <p:cBhvr>
                                        <p:cTn id="34"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5" grpId="0" animBg="1"/>
      <p:bldP spid="16" grpId="0" animBg="1"/>
      <p:bldP spid="17" grpId="0" animBg="1"/>
      <p:bldP spid="19"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1" y="3733801"/>
            <a:ext cx="8650287" cy="1362075"/>
          </a:xfrm>
        </p:spPr>
        <p:txBody>
          <a:bodyPr/>
          <a:lstStyle/>
          <a:p>
            <a:pPr algn="ctr"/>
            <a:r>
              <a:rPr lang="en-US" sz="540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eflection blurRad="6350" stA="55000" endA="300" endPos="45500" dir="5400000" sy="-100000" algn="bl" rotWithShape="0"/>
                </a:effectLst>
              </a:rPr>
              <a:t>The most fundamental expression of Goldstone’s Theorem and DCSB</a:t>
            </a:r>
          </a:p>
        </p:txBody>
      </p:sp>
      <p:sp>
        <p:nvSpPr>
          <p:cNvPr id="3" name="Text Placeholder 2"/>
          <p:cNvSpPr>
            <a:spLocks noGrp="1"/>
          </p:cNvSpPr>
          <p:nvPr>
            <p:ph type="body" idx="1"/>
          </p:nvPr>
        </p:nvSpPr>
        <p:spPr>
          <a:xfrm>
            <a:off x="2246313" y="2209801"/>
            <a:ext cx="7772400" cy="1500187"/>
          </a:xfrm>
        </p:spPr>
        <p:txBody>
          <a:bodyPr/>
          <a:lstStyle/>
          <a:p>
            <a:endParaRPr lang="en-US" dirty="0"/>
          </a:p>
        </p:txBody>
      </p:sp>
      <p:sp>
        <p:nvSpPr>
          <p:cNvPr id="4" name="Date Placeholder 3"/>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p:cNvSpPr>
            <a:spLocks noGrp="1"/>
          </p:cNvSpPr>
          <p:nvPr>
            <p:ph type="ftr" sz="quarter" idx="11"/>
          </p:nvPr>
        </p:nvSpPr>
        <p:spPr/>
        <p:txBody>
          <a:bodyPr/>
          <a:lstStyle/>
          <a:p>
            <a:r>
              <a:rPr lang="en-US">
                <a:solidFill>
                  <a:schemeClr val="accent1">
                    <a:lumMod val="50000"/>
                  </a:schemeClr>
                </a:solidFill>
              </a:rPr>
              <a:t>Craig Roberts: cdroberts@nju.edu.cn  465 .. 25/04/11 ..."Strong Interactions and the Standard Model"</a:t>
            </a:r>
            <a:endParaRPr lang="en-US" i="1" dirty="0"/>
          </a:p>
        </p:txBody>
      </p:sp>
      <p:sp>
        <p:nvSpPr>
          <p:cNvPr id="6" name="Slide Number Placeholder 5"/>
          <p:cNvSpPr>
            <a:spLocks noGrp="1"/>
          </p:cNvSpPr>
          <p:nvPr>
            <p:ph type="sldNum" sz="quarter" idx="12"/>
          </p:nvPr>
        </p:nvSpPr>
        <p:spPr/>
        <p:txBody>
          <a:bodyPr/>
          <a:lstStyle/>
          <a:p>
            <a:fld id="{87034D8C-3CB4-402A-BC46-2AB14C0FE90A}" type="slidenum">
              <a:rPr lang="en-US" smtClean="0"/>
              <a:pPr/>
              <a:t>95</a:t>
            </a:fld>
            <a:endParaRPr lang="en-US"/>
          </a:p>
        </p:txBody>
      </p:sp>
      <p:sp>
        <p:nvSpPr>
          <p:cNvPr id="8" name="TextBox 7"/>
          <p:cNvSpPr txBox="1"/>
          <p:nvPr/>
        </p:nvSpPr>
        <p:spPr>
          <a:xfrm>
            <a:off x="1524000" y="1676400"/>
            <a:ext cx="9144000" cy="1708160"/>
          </a:xfrm>
          <a:prstGeom prst="rect">
            <a:avLst/>
          </a:prstGeom>
          <a:noFill/>
          <a:effectLst>
            <a:innerShdw blurRad="63500" dist="50800" dir="13500000">
              <a:prstClr val="black">
                <a:alpha val="50000"/>
              </a:prstClr>
            </a:innerShdw>
          </a:effectLst>
        </p:spPr>
        <p:txBody>
          <a:bodyPr wrap="square" rtlCol="0">
            <a:spAutoFit/>
          </a:bodyPr>
          <a:lstStyle/>
          <a:p>
            <a:pPr algn="ctr"/>
            <a:r>
              <a:rPr lang="en-US" sz="10500" b="1" i="1" dirty="0">
                <a:ln w="19050">
                  <a:solidFill>
                    <a:schemeClr val="tx2">
                      <a:tint val="1000"/>
                    </a:schemeClr>
                  </a:solidFill>
                  <a:prstDash val="solid"/>
                </a:ln>
                <a:solidFill>
                  <a:schemeClr val="accent3"/>
                </a:solidFill>
                <a:effectLst>
                  <a:glow rad="228600">
                    <a:schemeClr val="accent1">
                      <a:satMod val="175000"/>
                      <a:alpha val="40000"/>
                    </a:schemeClr>
                  </a:glow>
                  <a:outerShdw blurRad="50000" dist="50800" dir="7500000" algn="tl">
                    <a:srgbClr val="000000">
                      <a:shade val="5000"/>
                      <a:alpha val="35000"/>
                    </a:srgbClr>
                  </a:outerShdw>
                </a:effectLst>
              </a:rPr>
              <a:t>f</a:t>
            </a:r>
            <a:r>
              <a:rPr lang="el-GR" sz="10500" b="1" i="1" baseline="-25000" dirty="0">
                <a:ln w="19050">
                  <a:solidFill>
                    <a:schemeClr val="tx2">
                      <a:tint val="1000"/>
                    </a:schemeClr>
                  </a:solidFill>
                  <a:prstDash val="solid"/>
                </a:ln>
                <a:solidFill>
                  <a:schemeClr val="accent3"/>
                </a:solidFill>
                <a:effectLst>
                  <a:glow rad="228600">
                    <a:schemeClr val="accent1">
                      <a:satMod val="175000"/>
                      <a:alpha val="40000"/>
                    </a:schemeClr>
                  </a:glow>
                  <a:outerShdw blurRad="50000" dist="50800" dir="7500000" algn="tl">
                    <a:srgbClr val="000000">
                      <a:shade val="5000"/>
                      <a:alpha val="35000"/>
                    </a:srgbClr>
                  </a:outerShdw>
                </a:effectLst>
              </a:rPr>
              <a:t>π</a:t>
            </a:r>
            <a:r>
              <a:rPr lang="en-US" sz="10500" b="1" i="1" dirty="0">
                <a:ln w="19050">
                  <a:solidFill>
                    <a:schemeClr val="tx2">
                      <a:tint val="1000"/>
                    </a:schemeClr>
                  </a:solidFill>
                  <a:prstDash val="solid"/>
                </a:ln>
                <a:solidFill>
                  <a:schemeClr val="accent3"/>
                </a:solidFill>
                <a:effectLst>
                  <a:glow rad="228600">
                    <a:schemeClr val="accent1">
                      <a:satMod val="175000"/>
                      <a:alpha val="40000"/>
                    </a:schemeClr>
                  </a:glow>
                  <a:outerShdw blurRad="50000" dist="50800" dir="7500000" algn="tl">
                    <a:srgbClr val="000000">
                      <a:shade val="5000"/>
                      <a:alpha val="35000"/>
                    </a:srgbClr>
                  </a:outerShdw>
                </a:effectLst>
              </a:rPr>
              <a:t> E</a:t>
            </a:r>
            <a:r>
              <a:rPr lang="el-GR" sz="10500" b="1" i="1" baseline="-25000" dirty="0">
                <a:ln w="19050">
                  <a:solidFill>
                    <a:schemeClr val="tx2">
                      <a:tint val="1000"/>
                    </a:schemeClr>
                  </a:solidFill>
                  <a:prstDash val="solid"/>
                </a:ln>
                <a:solidFill>
                  <a:schemeClr val="accent3"/>
                </a:solidFill>
                <a:effectLst>
                  <a:glow rad="228600">
                    <a:schemeClr val="accent1">
                      <a:satMod val="175000"/>
                      <a:alpha val="40000"/>
                    </a:schemeClr>
                  </a:glow>
                  <a:outerShdw blurRad="50000" dist="50800" dir="7500000" algn="tl">
                    <a:srgbClr val="000000">
                      <a:shade val="5000"/>
                      <a:alpha val="35000"/>
                    </a:srgbClr>
                  </a:outerShdw>
                </a:effectLst>
              </a:rPr>
              <a:t>π</a:t>
            </a:r>
            <a:r>
              <a:rPr lang="en-US" sz="10500" b="1" i="1" dirty="0">
                <a:ln w="19050">
                  <a:solidFill>
                    <a:schemeClr val="tx2">
                      <a:tint val="1000"/>
                    </a:schemeClr>
                  </a:solidFill>
                  <a:prstDash val="solid"/>
                </a:ln>
                <a:solidFill>
                  <a:schemeClr val="accent3"/>
                </a:solidFill>
                <a:effectLst>
                  <a:glow rad="228600">
                    <a:schemeClr val="accent1">
                      <a:satMod val="175000"/>
                      <a:alpha val="40000"/>
                    </a:schemeClr>
                  </a:glow>
                  <a:outerShdw blurRad="50000" dist="50800" dir="7500000" algn="tl">
                    <a:srgbClr val="000000">
                      <a:shade val="5000"/>
                      <a:alpha val="35000"/>
                    </a:srgbClr>
                  </a:outerShdw>
                </a:effectLst>
              </a:rPr>
              <a:t>(p</a:t>
            </a:r>
            <a:r>
              <a:rPr lang="en-US" sz="10500" b="1" i="1" baseline="30000" dirty="0">
                <a:ln w="19050">
                  <a:solidFill>
                    <a:schemeClr val="tx2">
                      <a:tint val="1000"/>
                    </a:schemeClr>
                  </a:solidFill>
                  <a:prstDash val="solid"/>
                </a:ln>
                <a:solidFill>
                  <a:schemeClr val="accent3"/>
                </a:solidFill>
                <a:effectLst>
                  <a:glow rad="228600">
                    <a:schemeClr val="accent1">
                      <a:satMod val="175000"/>
                      <a:alpha val="40000"/>
                    </a:schemeClr>
                  </a:glow>
                  <a:outerShdw blurRad="50000" dist="50800" dir="7500000" algn="tl">
                    <a:srgbClr val="000000">
                      <a:shade val="5000"/>
                      <a:alpha val="35000"/>
                    </a:srgbClr>
                  </a:outerShdw>
                </a:effectLst>
              </a:rPr>
              <a:t>2</a:t>
            </a:r>
            <a:r>
              <a:rPr lang="en-US" sz="10500" b="1" i="1" dirty="0">
                <a:ln w="19050">
                  <a:solidFill>
                    <a:schemeClr val="tx2">
                      <a:tint val="1000"/>
                    </a:schemeClr>
                  </a:solidFill>
                  <a:prstDash val="solid"/>
                </a:ln>
                <a:solidFill>
                  <a:schemeClr val="accent3"/>
                </a:solidFill>
                <a:effectLst>
                  <a:glow rad="228600">
                    <a:schemeClr val="accent1">
                      <a:satMod val="175000"/>
                      <a:alpha val="40000"/>
                    </a:schemeClr>
                  </a:glow>
                  <a:outerShdw blurRad="50000" dist="50800" dir="7500000" algn="tl">
                    <a:srgbClr val="000000">
                      <a:shade val="5000"/>
                      <a:alpha val="35000"/>
                    </a:srgbClr>
                  </a:outerShdw>
                </a:effectLst>
              </a:rPr>
              <a:t>) = B(p</a:t>
            </a:r>
            <a:r>
              <a:rPr lang="en-US" sz="10500" b="1" i="1" baseline="30000" dirty="0">
                <a:ln w="19050">
                  <a:solidFill>
                    <a:schemeClr val="tx2">
                      <a:tint val="1000"/>
                    </a:schemeClr>
                  </a:solidFill>
                  <a:prstDash val="solid"/>
                </a:ln>
                <a:solidFill>
                  <a:schemeClr val="accent3"/>
                </a:solidFill>
                <a:effectLst>
                  <a:glow rad="228600">
                    <a:schemeClr val="accent1">
                      <a:satMod val="175000"/>
                      <a:alpha val="40000"/>
                    </a:schemeClr>
                  </a:glow>
                  <a:outerShdw blurRad="50000" dist="50800" dir="7500000" algn="tl">
                    <a:srgbClr val="000000">
                      <a:shade val="5000"/>
                      <a:alpha val="35000"/>
                    </a:srgbClr>
                  </a:outerShdw>
                </a:effectLst>
              </a:rPr>
              <a:t>2</a:t>
            </a:r>
            <a:r>
              <a:rPr lang="en-US" sz="10500" b="1" i="1" dirty="0">
                <a:ln w="19050">
                  <a:solidFill>
                    <a:schemeClr val="tx2">
                      <a:tint val="1000"/>
                    </a:schemeClr>
                  </a:solidFill>
                  <a:prstDash val="solid"/>
                </a:ln>
                <a:solidFill>
                  <a:schemeClr val="accent3"/>
                </a:solidFill>
                <a:effectLst>
                  <a:glow rad="228600">
                    <a:schemeClr val="accent1">
                      <a:satMod val="175000"/>
                      <a:alpha val="40000"/>
                    </a:schemeClr>
                  </a:glow>
                  <a:outerShdw blurRad="50000" dist="50800" dir="7500000" algn="tl">
                    <a:srgbClr val="000000">
                      <a:shade val="5000"/>
                      <a:alpha val="35000"/>
                    </a:srgbClr>
                  </a:outerShdw>
                </a:effectLst>
              </a:rPr>
              <a:t>)</a:t>
            </a:r>
          </a:p>
        </p:txBody>
      </p:sp>
      <p:sp>
        <p:nvSpPr>
          <p:cNvPr id="7" name="Rectangle 6"/>
          <p:cNvSpPr/>
          <p:nvPr/>
        </p:nvSpPr>
        <p:spPr bwMode="auto">
          <a:xfrm>
            <a:off x="0" y="0"/>
            <a:ext cx="3973498" cy="6096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en-GB" i="1" dirty="0">
                <a:solidFill>
                  <a:srgbClr val="008000"/>
                </a:solidFill>
                <a:latin typeface="Calibri" pitchFamily="34" charset="0"/>
              </a:rPr>
              <a:t>Rudimentary version of this relation is apparent in </a:t>
            </a:r>
            <a:r>
              <a:rPr lang="en-GB" i="1" dirty="0" err="1">
                <a:solidFill>
                  <a:srgbClr val="008000"/>
                </a:solidFill>
                <a:latin typeface="Calibri" pitchFamily="34" charset="0"/>
              </a:rPr>
              <a:t>Nambu’s</a:t>
            </a:r>
            <a:r>
              <a:rPr lang="en-GB" i="1" dirty="0">
                <a:solidFill>
                  <a:srgbClr val="008000"/>
                </a:solidFill>
                <a:latin typeface="Calibri" pitchFamily="34" charset="0"/>
              </a:rPr>
              <a:t> Nobel Prize work</a:t>
            </a:r>
          </a:p>
        </p:txBody>
      </p:sp>
      <p:sp>
        <p:nvSpPr>
          <p:cNvPr id="9" name="TextBox 8"/>
          <p:cNvSpPr txBox="1"/>
          <p:nvPr/>
        </p:nvSpPr>
        <p:spPr>
          <a:xfrm>
            <a:off x="9033249" y="209370"/>
            <a:ext cx="2959785" cy="1200329"/>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GB" sz="2400" b="1" dirty="0">
                <a:ln>
                  <a:solidFill>
                    <a:srgbClr val="C00000"/>
                  </a:solidFill>
                </a:ln>
                <a:solidFill>
                  <a:schemeClr val="accent3"/>
                </a:solidFill>
              </a:rPr>
              <a:t>Model independent</a:t>
            </a:r>
          </a:p>
          <a:p>
            <a:r>
              <a:rPr lang="en-GB" sz="2400" b="1" dirty="0">
                <a:ln>
                  <a:solidFill>
                    <a:srgbClr val="C00000"/>
                  </a:solidFill>
                </a:ln>
                <a:solidFill>
                  <a:schemeClr val="accent3"/>
                </a:solidFill>
              </a:rPr>
              <a:t>Gauge independent</a:t>
            </a:r>
          </a:p>
          <a:p>
            <a:r>
              <a:rPr lang="en-GB" sz="2400" b="1" dirty="0">
                <a:ln>
                  <a:solidFill>
                    <a:srgbClr val="C00000"/>
                  </a:solidFill>
                </a:ln>
                <a:solidFill>
                  <a:schemeClr val="accent3"/>
                </a:solidFill>
              </a:rPr>
              <a:t>Scheme independent </a:t>
            </a:r>
          </a:p>
        </p:txBody>
      </p:sp>
    </p:spTree>
    <p:extLst>
      <p:ext uri="{BB962C8B-B14F-4D97-AF65-F5344CB8AC3E}">
        <p14:creationId xmlns:p14="http://schemas.microsoft.com/office/powerpoint/2010/main" val="25058371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70" decel="100000"/>
                                        <p:tgtEl>
                                          <p:spTgt spid="2"/>
                                        </p:tgtEl>
                                      </p:cBhvr>
                                    </p:animEffect>
                                    <p:animScale>
                                      <p:cBhvr>
                                        <p:cTn id="8" dur="770" decel="100000"/>
                                        <p:tgtEl>
                                          <p:spTgt spid="2"/>
                                        </p:tgtEl>
                                      </p:cBhvr>
                                      <p:from x="10000" y="10000"/>
                                      <p:to x="200000" y="450000"/>
                                    </p:animScale>
                                    <p:animScale>
                                      <p:cBhvr>
                                        <p:cTn id="9" dur="1230" accel="100000" fill="hold">
                                          <p:stCondLst>
                                            <p:cond delay="770"/>
                                          </p:stCondLst>
                                        </p:cTn>
                                        <p:tgtEl>
                                          <p:spTgt spid="2"/>
                                        </p:tgtEl>
                                      </p:cBhvr>
                                      <p:from x="200000" y="450000"/>
                                      <p:to x="100000" y="100000"/>
                                    </p:animScale>
                                    <p:set>
                                      <p:cBhvr>
                                        <p:cTn id="10" dur="770" fill="hold"/>
                                        <p:tgtEl>
                                          <p:spTgt spid="2"/>
                                        </p:tgtEl>
                                        <p:attrNameLst>
                                          <p:attrName>ppt_x</p:attrName>
                                        </p:attrNameLst>
                                      </p:cBhvr>
                                      <p:to>
                                        <p:strVal val="(0.5)"/>
                                      </p:to>
                                    </p:set>
                                    <p:anim from="(0.5)" to="(#ppt_x)" calcmode="lin" valueType="num">
                                      <p:cBhvr>
                                        <p:cTn id="11" dur="1230" accel="100000" fill="hold">
                                          <p:stCondLst>
                                            <p:cond delay="770"/>
                                          </p:stCondLst>
                                        </p:cTn>
                                        <p:tgtEl>
                                          <p:spTgt spid="2"/>
                                        </p:tgtEl>
                                        <p:attrNameLst>
                                          <p:attrName>ppt_x</p:attrName>
                                        </p:attrNameLst>
                                      </p:cBhvr>
                                    </p:anim>
                                    <p:set>
                                      <p:cBhvr>
                                        <p:cTn id="12" dur="770" fill="hold"/>
                                        <p:tgtEl>
                                          <p:spTgt spid="2"/>
                                        </p:tgtEl>
                                        <p:attrNameLst>
                                          <p:attrName>ppt_y</p:attrName>
                                        </p:attrNameLst>
                                      </p:cBhvr>
                                      <p:to>
                                        <p:strVal val="(#ppt_y+0.4)"/>
                                      </p:to>
                                    </p:set>
                                    <p:anim from="(#ppt_y+0.4)" to="(#ppt_y)" calcmode="lin" valueType="num">
                                      <p:cBhvr>
                                        <p:cTn id="13" dur="1230" accel="100000" fill="hold">
                                          <p:stCondLst>
                                            <p:cond delay="770"/>
                                          </p:stCondLst>
                                        </p:cTn>
                                        <p:tgtEl>
                                          <p:spTgt spid="2"/>
                                        </p:tgtEl>
                                        <p:attrNameLst>
                                          <p:attrName>ppt_y</p:attrName>
                                        </p:attrNameLst>
                                      </p:cBhvr>
                                    </p:anim>
                                  </p:childTnLst>
                                </p:cTn>
                              </p:par>
                              <p:par>
                                <p:cTn id="14" presetID="53" presetClass="entr" presetSubtype="16"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fltVal val="0"/>
                                          </p:val>
                                        </p:tav>
                                        <p:tav tm="100000">
                                          <p:val>
                                            <p:strVal val="#ppt_h"/>
                                          </p:val>
                                        </p:tav>
                                      </p:tavLst>
                                    </p:anim>
                                    <p:animEffect transition="in" filter="fade">
                                      <p:cBhvr>
                                        <p:cTn id="18" dur="500"/>
                                        <p:tgtEl>
                                          <p:spTgt spid="7"/>
                                        </p:tgtEl>
                                      </p:cBhvr>
                                    </p:animEffect>
                                  </p:childTnLst>
                                </p:cTn>
                              </p:par>
                              <p:par>
                                <p:cTn id="19" presetID="15"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1000" fill="hold"/>
                                        <p:tgtEl>
                                          <p:spTgt spid="9"/>
                                        </p:tgtEl>
                                        <p:attrNameLst>
                                          <p:attrName>ppt_w</p:attrName>
                                        </p:attrNameLst>
                                      </p:cBhvr>
                                      <p:tavLst>
                                        <p:tav tm="0">
                                          <p:val>
                                            <p:fltVal val="0"/>
                                          </p:val>
                                        </p:tav>
                                        <p:tav tm="100000">
                                          <p:val>
                                            <p:strVal val="#ppt_w"/>
                                          </p:val>
                                        </p:tav>
                                      </p:tavLst>
                                    </p:anim>
                                    <p:anim calcmode="lin" valueType="num">
                                      <p:cBhvr>
                                        <p:cTn id="22" dur="1000" fill="hold"/>
                                        <p:tgtEl>
                                          <p:spTgt spid="9"/>
                                        </p:tgtEl>
                                        <p:attrNameLst>
                                          <p:attrName>ppt_h</p:attrName>
                                        </p:attrNameLst>
                                      </p:cBhvr>
                                      <p:tavLst>
                                        <p:tav tm="0">
                                          <p:val>
                                            <p:fltVal val="0"/>
                                          </p:val>
                                        </p:tav>
                                        <p:tav tm="100000">
                                          <p:val>
                                            <p:strVal val="#ppt_h"/>
                                          </p:val>
                                        </p:tav>
                                      </p:tavLst>
                                    </p:anim>
                                    <p:anim calcmode="lin" valueType="num">
                                      <p:cBhvr>
                                        <p:cTn id="23"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9"/>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9"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1" y="3733801"/>
            <a:ext cx="8650287" cy="1362075"/>
          </a:xfrm>
        </p:spPr>
        <p:txBody>
          <a:bodyPr/>
          <a:lstStyle/>
          <a:p>
            <a:pPr algn="ctr"/>
            <a:r>
              <a:rPr lang="en-US" sz="5400" dirty="0">
                <a:ln w="10541" cmpd="sng">
                  <a:solidFill>
                    <a:schemeClr val="accent1">
                      <a:shade val="88000"/>
                      <a:satMod val="110000"/>
                    </a:schemeClr>
                  </a:solidFill>
                  <a:prstDash val="solid"/>
                </a:ln>
                <a:solidFill>
                  <a:srgbClr val="003300"/>
                </a:solidFill>
                <a:effectLst>
                  <a:reflection blurRad="6350" stA="55000" endA="300" endPos="45500" dir="5400000" sy="-100000" algn="bl" rotWithShape="0"/>
                </a:effectLst>
              </a:rPr>
              <a:t>Pion exists if, and only if, mass emerges dynamically</a:t>
            </a:r>
            <a:endParaRPr lang="en-US" sz="540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eflection blurRad="6350" stA="55000" endA="300" endPos="45500" dir="5400000" sy="-100000" algn="bl" rotWithShape="0"/>
              </a:effectLst>
            </a:endParaRPr>
          </a:p>
        </p:txBody>
      </p:sp>
      <p:sp>
        <p:nvSpPr>
          <p:cNvPr id="3" name="Text Placeholder 2"/>
          <p:cNvSpPr>
            <a:spLocks noGrp="1"/>
          </p:cNvSpPr>
          <p:nvPr>
            <p:ph type="body" idx="1"/>
          </p:nvPr>
        </p:nvSpPr>
        <p:spPr>
          <a:xfrm>
            <a:off x="2246313" y="2209801"/>
            <a:ext cx="7772400" cy="1500187"/>
          </a:xfrm>
        </p:spPr>
        <p:txBody>
          <a:bodyPr/>
          <a:lstStyle/>
          <a:p>
            <a:endParaRPr lang="en-US" dirty="0"/>
          </a:p>
        </p:txBody>
      </p:sp>
      <p:sp>
        <p:nvSpPr>
          <p:cNvPr id="4" name="Date Placeholder 3"/>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p:cNvSpPr>
            <a:spLocks noGrp="1"/>
          </p:cNvSpPr>
          <p:nvPr>
            <p:ph type="ftr" sz="quarter" idx="11"/>
          </p:nvPr>
        </p:nvSpPr>
        <p:spPr/>
        <p:txBody>
          <a:bodyPr/>
          <a:lstStyle/>
          <a:p>
            <a:r>
              <a:rPr lang="en-US">
                <a:solidFill>
                  <a:schemeClr val="accent1">
                    <a:lumMod val="50000"/>
                  </a:schemeClr>
                </a:solidFill>
              </a:rPr>
              <a:t>Craig Roberts: cdroberts@nju.edu.cn  465 .. 25/04/11 ..."Strong Interactions and the Standard Model"</a:t>
            </a:r>
            <a:endParaRPr lang="en-US" i="1" dirty="0"/>
          </a:p>
        </p:txBody>
      </p:sp>
      <p:sp>
        <p:nvSpPr>
          <p:cNvPr id="6" name="Slide Number Placeholder 5"/>
          <p:cNvSpPr>
            <a:spLocks noGrp="1"/>
          </p:cNvSpPr>
          <p:nvPr>
            <p:ph type="sldNum" sz="quarter" idx="12"/>
          </p:nvPr>
        </p:nvSpPr>
        <p:spPr/>
        <p:txBody>
          <a:bodyPr/>
          <a:lstStyle/>
          <a:p>
            <a:fld id="{87034D8C-3CB4-402A-BC46-2AB14C0FE90A}" type="slidenum">
              <a:rPr lang="en-US" smtClean="0"/>
              <a:pPr/>
              <a:t>96</a:t>
            </a:fld>
            <a:endParaRPr lang="en-US"/>
          </a:p>
        </p:txBody>
      </p:sp>
      <p:sp>
        <p:nvSpPr>
          <p:cNvPr id="8" name="TextBox 7"/>
          <p:cNvSpPr txBox="1"/>
          <p:nvPr/>
        </p:nvSpPr>
        <p:spPr>
          <a:xfrm>
            <a:off x="1524000" y="1676400"/>
            <a:ext cx="9144000" cy="1708160"/>
          </a:xfrm>
          <a:prstGeom prst="rect">
            <a:avLst/>
          </a:prstGeom>
          <a:noFill/>
          <a:effectLst>
            <a:innerShdw blurRad="63500" dist="50800" dir="13500000">
              <a:prstClr val="black">
                <a:alpha val="50000"/>
              </a:prstClr>
            </a:innerShdw>
          </a:effectLst>
        </p:spPr>
        <p:txBody>
          <a:bodyPr wrap="square" rtlCol="0">
            <a:spAutoFit/>
          </a:bodyPr>
          <a:lstStyle/>
          <a:p>
            <a:pPr algn="ctr"/>
            <a:r>
              <a:rPr lang="en-US" sz="10500" b="1" i="1" dirty="0">
                <a:ln w="19050">
                  <a:solidFill>
                    <a:schemeClr val="tx2">
                      <a:tint val="1000"/>
                    </a:schemeClr>
                  </a:solidFill>
                  <a:prstDash val="solid"/>
                </a:ln>
                <a:solidFill>
                  <a:schemeClr val="accent3"/>
                </a:solidFill>
                <a:effectLst>
                  <a:glow rad="228600">
                    <a:schemeClr val="accent1">
                      <a:satMod val="175000"/>
                      <a:alpha val="40000"/>
                    </a:schemeClr>
                  </a:glow>
                  <a:outerShdw blurRad="50000" dist="50800" dir="7500000" algn="tl">
                    <a:srgbClr val="000000">
                      <a:shade val="5000"/>
                      <a:alpha val="35000"/>
                    </a:srgbClr>
                  </a:outerShdw>
                </a:effectLst>
              </a:rPr>
              <a:t>f</a:t>
            </a:r>
            <a:r>
              <a:rPr lang="el-GR" sz="10500" b="1" i="1" baseline="-25000" dirty="0">
                <a:ln w="19050">
                  <a:solidFill>
                    <a:schemeClr val="tx2">
                      <a:tint val="1000"/>
                    </a:schemeClr>
                  </a:solidFill>
                  <a:prstDash val="solid"/>
                </a:ln>
                <a:solidFill>
                  <a:schemeClr val="accent3"/>
                </a:solidFill>
                <a:effectLst>
                  <a:glow rad="228600">
                    <a:schemeClr val="accent1">
                      <a:satMod val="175000"/>
                      <a:alpha val="40000"/>
                    </a:schemeClr>
                  </a:glow>
                  <a:outerShdw blurRad="50000" dist="50800" dir="7500000" algn="tl">
                    <a:srgbClr val="000000">
                      <a:shade val="5000"/>
                      <a:alpha val="35000"/>
                    </a:srgbClr>
                  </a:outerShdw>
                </a:effectLst>
              </a:rPr>
              <a:t>π</a:t>
            </a:r>
            <a:r>
              <a:rPr lang="en-US" sz="10500" b="1" i="1" dirty="0">
                <a:ln w="19050">
                  <a:solidFill>
                    <a:schemeClr val="tx2">
                      <a:tint val="1000"/>
                    </a:schemeClr>
                  </a:solidFill>
                  <a:prstDash val="solid"/>
                </a:ln>
                <a:solidFill>
                  <a:schemeClr val="accent3"/>
                </a:solidFill>
                <a:effectLst>
                  <a:glow rad="228600">
                    <a:schemeClr val="accent1">
                      <a:satMod val="175000"/>
                      <a:alpha val="40000"/>
                    </a:schemeClr>
                  </a:glow>
                  <a:outerShdw blurRad="50000" dist="50800" dir="7500000" algn="tl">
                    <a:srgbClr val="000000">
                      <a:shade val="5000"/>
                      <a:alpha val="35000"/>
                    </a:srgbClr>
                  </a:outerShdw>
                </a:effectLst>
              </a:rPr>
              <a:t> E</a:t>
            </a:r>
            <a:r>
              <a:rPr lang="el-GR" sz="10500" b="1" i="1" baseline="-25000" dirty="0">
                <a:ln w="19050">
                  <a:solidFill>
                    <a:schemeClr val="tx2">
                      <a:tint val="1000"/>
                    </a:schemeClr>
                  </a:solidFill>
                  <a:prstDash val="solid"/>
                </a:ln>
                <a:solidFill>
                  <a:schemeClr val="accent3"/>
                </a:solidFill>
                <a:effectLst>
                  <a:glow rad="228600">
                    <a:schemeClr val="accent1">
                      <a:satMod val="175000"/>
                      <a:alpha val="40000"/>
                    </a:schemeClr>
                  </a:glow>
                  <a:outerShdw blurRad="50000" dist="50800" dir="7500000" algn="tl">
                    <a:srgbClr val="000000">
                      <a:shade val="5000"/>
                      <a:alpha val="35000"/>
                    </a:srgbClr>
                  </a:outerShdw>
                </a:effectLst>
              </a:rPr>
              <a:t>π</a:t>
            </a:r>
            <a:r>
              <a:rPr lang="en-US" sz="10500" b="1" i="1" dirty="0">
                <a:ln w="19050">
                  <a:solidFill>
                    <a:schemeClr val="tx2">
                      <a:tint val="1000"/>
                    </a:schemeClr>
                  </a:solidFill>
                  <a:prstDash val="solid"/>
                </a:ln>
                <a:solidFill>
                  <a:schemeClr val="accent3"/>
                </a:solidFill>
                <a:effectLst>
                  <a:glow rad="228600">
                    <a:schemeClr val="accent1">
                      <a:satMod val="175000"/>
                      <a:alpha val="40000"/>
                    </a:schemeClr>
                  </a:glow>
                  <a:outerShdw blurRad="50000" dist="50800" dir="7500000" algn="tl">
                    <a:srgbClr val="000000">
                      <a:shade val="5000"/>
                      <a:alpha val="35000"/>
                    </a:srgbClr>
                  </a:outerShdw>
                </a:effectLst>
              </a:rPr>
              <a:t>(p</a:t>
            </a:r>
            <a:r>
              <a:rPr lang="en-US" sz="10500" b="1" i="1" baseline="30000" dirty="0">
                <a:ln w="19050">
                  <a:solidFill>
                    <a:schemeClr val="tx2">
                      <a:tint val="1000"/>
                    </a:schemeClr>
                  </a:solidFill>
                  <a:prstDash val="solid"/>
                </a:ln>
                <a:solidFill>
                  <a:schemeClr val="accent3"/>
                </a:solidFill>
                <a:effectLst>
                  <a:glow rad="228600">
                    <a:schemeClr val="accent1">
                      <a:satMod val="175000"/>
                      <a:alpha val="40000"/>
                    </a:schemeClr>
                  </a:glow>
                  <a:outerShdw blurRad="50000" dist="50800" dir="7500000" algn="tl">
                    <a:srgbClr val="000000">
                      <a:shade val="5000"/>
                      <a:alpha val="35000"/>
                    </a:srgbClr>
                  </a:outerShdw>
                </a:effectLst>
              </a:rPr>
              <a:t>2</a:t>
            </a:r>
            <a:r>
              <a:rPr lang="en-US" sz="10500" b="1" i="1" dirty="0">
                <a:ln w="19050">
                  <a:solidFill>
                    <a:schemeClr val="tx2">
                      <a:tint val="1000"/>
                    </a:schemeClr>
                  </a:solidFill>
                  <a:prstDash val="solid"/>
                </a:ln>
                <a:solidFill>
                  <a:schemeClr val="accent3"/>
                </a:solidFill>
                <a:effectLst>
                  <a:glow rad="228600">
                    <a:schemeClr val="accent1">
                      <a:satMod val="175000"/>
                      <a:alpha val="40000"/>
                    </a:schemeClr>
                  </a:glow>
                  <a:outerShdw blurRad="50000" dist="50800" dir="7500000" algn="tl">
                    <a:srgbClr val="000000">
                      <a:shade val="5000"/>
                      <a:alpha val="35000"/>
                    </a:srgbClr>
                  </a:outerShdw>
                </a:effectLst>
              </a:rPr>
              <a:t>) = B(p</a:t>
            </a:r>
            <a:r>
              <a:rPr lang="en-US" sz="10500" b="1" i="1" baseline="30000" dirty="0">
                <a:ln w="19050">
                  <a:solidFill>
                    <a:schemeClr val="tx2">
                      <a:tint val="1000"/>
                    </a:schemeClr>
                  </a:solidFill>
                  <a:prstDash val="solid"/>
                </a:ln>
                <a:solidFill>
                  <a:schemeClr val="accent3"/>
                </a:solidFill>
                <a:effectLst>
                  <a:glow rad="228600">
                    <a:schemeClr val="accent1">
                      <a:satMod val="175000"/>
                      <a:alpha val="40000"/>
                    </a:schemeClr>
                  </a:glow>
                  <a:outerShdw blurRad="50000" dist="50800" dir="7500000" algn="tl">
                    <a:srgbClr val="000000">
                      <a:shade val="5000"/>
                      <a:alpha val="35000"/>
                    </a:srgbClr>
                  </a:outerShdw>
                </a:effectLst>
              </a:rPr>
              <a:t>2</a:t>
            </a:r>
            <a:r>
              <a:rPr lang="en-US" sz="10500" b="1" i="1" dirty="0">
                <a:ln w="19050">
                  <a:solidFill>
                    <a:schemeClr val="tx2">
                      <a:tint val="1000"/>
                    </a:schemeClr>
                  </a:solidFill>
                  <a:prstDash val="solid"/>
                </a:ln>
                <a:solidFill>
                  <a:schemeClr val="accent3"/>
                </a:solidFill>
                <a:effectLst>
                  <a:glow rad="228600">
                    <a:schemeClr val="accent1">
                      <a:satMod val="175000"/>
                      <a:alpha val="40000"/>
                    </a:schemeClr>
                  </a:glow>
                  <a:outerShdw blurRad="50000" dist="50800" dir="7500000" algn="tl">
                    <a:srgbClr val="000000">
                      <a:shade val="5000"/>
                      <a:alpha val="35000"/>
                    </a:srgbClr>
                  </a:outerShdw>
                </a:effectLst>
              </a:rPr>
              <a:t>)</a:t>
            </a:r>
          </a:p>
        </p:txBody>
      </p:sp>
      <p:sp>
        <p:nvSpPr>
          <p:cNvPr id="7" name="Rectangle 6"/>
          <p:cNvSpPr/>
          <p:nvPr/>
        </p:nvSpPr>
        <p:spPr bwMode="auto">
          <a:xfrm>
            <a:off x="0" y="0"/>
            <a:ext cx="3973498" cy="6096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en-GB" i="1" dirty="0">
                <a:solidFill>
                  <a:srgbClr val="008000"/>
                </a:solidFill>
                <a:latin typeface="Calibri" pitchFamily="34" charset="0"/>
              </a:rPr>
              <a:t>Rudimentary version of this relation is apparent in </a:t>
            </a:r>
            <a:r>
              <a:rPr lang="en-GB" i="1" dirty="0" err="1">
                <a:solidFill>
                  <a:srgbClr val="008000"/>
                </a:solidFill>
                <a:latin typeface="Calibri" pitchFamily="34" charset="0"/>
              </a:rPr>
              <a:t>Nambu’s</a:t>
            </a:r>
            <a:r>
              <a:rPr lang="en-GB" i="1" dirty="0">
                <a:solidFill>
                  <a:srgbClr val="008000"/>
                </a:solidFill>
                <a:latin typeface="Calibri" pitchFamily="34" charset="0"/>
              </a:rPr>
              <a:t> Nobel Prize work</a:t>
            </a:r>
          </a:p>
        </p:txBody>
      </p:sp>
      <p:sp>
        <p:nvSpPr>
          <p:cNvPr id="9" name="TextBox 8"/>
          <p:cNvSpPr txBox="1"/>
          <p:nvPr/>
        </p:nvSpPr>
        <p:spPr>
          <a:xfrm>
            <a:off x="9033249" y="209370"/>
            <a:ext cx="2959785" cy="1200329"/>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GB" sz="2400" b="1" dirty="0">
                <a:ln>
                  <a:solidFill>
                    <a:srgbClr val="C00000"/>
                  </a:solidFill>
                </a:ln>
                <a:solidFill>
                  <a:schemeClr val="accent3"/>
                </a:solidFill>
              </a:rPr>
              <a:t>Model independent</a:t>
            </a:r>
          </a:p>
          <a:p>
            <a:r>
              <a:rPr lang="en-GB" sz="2400" b="1" dirty="0">
                <a:ln>
                  <a:solidFill>
                    <a:srgbClr val="C00000"/>
                  </a:solidFill>
                </a:ln>
                <a:solidFill>
                  <a:schemeClr val="accent3"/>
                </a:solidFill>
              </a:rPr>
              <a:t>Gauge independent</a:t>
            </a:r>
          </a:p>
          <a:p>
            <a:r>
              <a:rPr lang="en-GB" sz="2400" b="1" dirty="0">
                <a:ln>
                  <a:solidFill>
                    <a:srgbClr val="C00000"/>
                  </a:solidFill>
                </a:ln>
                <a:solidFill>
                  <a:schemeClr val="accent3"/>
                </a:solidFill>
              </a:rPr>
              <a:t>Scheme independent </a:t>
            </a:r>
          </a:p>
        </p:txBody>
      </p:sp>
    </p:spTree>
    <p:extLst>
      <p:ext uri="{BB962C8B-B14F-4D97-AF65-F5344CB8AC3E}">
        <p14:creationId xmlns:p14="http://schemas.microsoft.com/office/powerpoint/2010/main" val="164718346"/>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E2339-6C89-4DA1-8016-7E6461DF1CDA}"/>
              </a:ext>
            </a:extLst>
          </p:cNvPr>
          <p:cNvSpPr>
            <a:spLocks noGrp="1"/>
          </p:cNvSpPr>
          <p:nvPr>
            <p:ph type="title"/>
          </p:nvPr>
        </p:nvSpPr>
        <p:spPr/>
        <p:txBody>
          <a:bodyPr/>
          <a:lstStyle/>
          <a:p>
            <a:r>
              <a:rPr lang="en-GB" sz="3600" dirty="0"/>
              <a:t>QCD Fact</a:t>
            </a:r>
            <a:r>
              <a:rPr lang="en-GB" sz="3200" dirty="0"/>
              <a:t>       </a:t>
            </a:r>
            <a:r>
              <a:rPr lang="en-GB" sz="3200" b="0" dirty="0">
                <a:ln w="0"/>
                <a:solidFill>
                  <a:schemeClr val="accent1"/>
                </a:solidFill>
                <a:effectLst>
                  <a:outerShdw blurRad="38100" dist="25400" dir="5400000" algn="ctr" rotWithShape="0">
                    <a:srgbClr val="6E747A">
                      <a:alpha val="43000"/>
                    </a:srgbClr>
                  </a:outerShdw>
                </a:effectLst>
              </a:rPr>
              <a:t>Pion (Nambu-Goldstone modes) and mass</a:t>
            </a:r>
            <a:endParaRPr lang="en-US" sz="3200" b="0" dirty="0">
              <a:ln w="0"/>
              <a:solidFill>
                <a:schemeClr val="accent1"/>
              </a:solidFill>
              <a:effectLst>
                <a:outerShdw blurRad="38100" dist="25400" dir="5400000" algn="ctr" rotWithShape="0">
                  <a:srgbClr val="6E747A">
                    <a:alpha val="43000"/>
                  </a:srgbClr>
                </a:outerShdw>
              </a:effectLst>
            </a:endParaRPr>
          </a:p>
        </p:txBody>
      </p:sp>
      <p:sp>
        <p:nvSpPr>
          <p:cNvPr id="3" name="Content Placeholder 2">
            <a:extLst>
              <a:ext uri="{FF2B5EF4-FFF2-40B4-BE49-F238E27FC236}">
                <a16:creationId xmlns:a16="http://schemas.microsoft.com/office/drawing/2014/main" id="{9519D567-900F-49E4-9AF8-341EDE043144}"/>
              </a:ext>
            </a:extLst>
          </p:cNvPr>
          <p:cNvSpPr>
            <a:spLocks noGrp="1"/>
          </p:cNvSpPr>
          <p:nvPr>
            <p:ph idx="1"/>
          </p:nvPr>
        </p:nvSpPr>
        <p:spPr/>
        <p:txBody>
          <a:bodyPr/>
          <a:lstStyle/>
          <a:p>
            <a:r>
              <a:rPr lang="en-GB" dirty="0"/>
              <a:t>Higgs boson couplings → 0 </a:t>
            </a:r>
          </a:p>
          <a:p>
            <a:r>
              <a:rPr lang="en-GB" dirty="0"/>
              <a:t>Pion exists and is massless</a:t>
            </a:r>
          </a:p>
          <a:p>
            <a:r>
              <a:rPr lang="en-GB" dirty="0"/>
              <a:t>Pion Bethe-Salpeter amplitude</a:t>
            </a:r>
          </a:p>
          <a:p>
            <a:endParaRPr lang="en-GB" dirty="0"/>
          </a:p>
          <a:p>
            <a:endParaRPr lang="en-GB" dirty="0"/>
          </a:p>
          <a:p>
            <a:endParaRPr lang="en-GB" dirty="0"/>
          </a:p>
          <a:p>
            <a:endParaRPr lang="en-GB" dirty="0"/>
          </a:p>
          <a:p>
            <a:endParaRPr lang="en-GB" dirty="0"/>
          </a:p>
          <a:p>
            <a:pPr marL="0" indent="0">
              <a:buNone/>
            </a:pPr>
            <a:r>
              <a:rPr lang="en-GB" dirty="0"/>
              <a:t>			Pion wave function			quark mass function</a:t>
            </a:r>
          </a:p>
          <a:p>
            <a:pPr algn="ctr"/>
            <a:r>
              <a:rPr lang="en-GB" sz="3200" dirty="0">
                <a:solidFill>
                  <a:srgbClr val="FFFF00"/>
                </a:solidFill>
                <a:highlight>
                  <a:srgbClr val="800080"/>
                </a:highlight>
              </a:rPr>
              <a:t>Thus, enigmatically, properties of the nearly massless pion are the cleanest expression of EHM in the Standard Model !</a:t>
            </a:r>
            <a:endParaRPr lang="en-US" sz="3200" dirty="0">
              <a:solidFill>
                <a:srgbClr val="FFFF00"/>
              </a:solidFill>
              <a:highlight>
                <a:srgbClr val="800080"/>
              </a:highlight>
            </a:endParaRPr>
          </a:p>
        </p:txBody>
      </p:sp>
      <p:sp>
        <p:nvSpPr>
          <p:cNvPr id="4" name="Date Placeholder 3">
            <a:extLst>
              <a:ext uri="{FF2B5EF4-FFF2-40B4-BE49-F238E27FC236}">
                <a16:creationId xmlns:a16="http://schemas.microsoft.com/office/drawing/2014/main" id="{CCF1F434-58BA-4A16-8EE8-0852B5665A64}"/>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61F49284-C07B-421C-9490-CB9017555CA1}"/>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4A795DF4-466E-45AA-8466-D16E75CAF1B3}"/>
              </a:ext>
            </a:extLst>
          </p:cNvPr>
          <p:cNvSpPr>
            <a:spLocks noGrp="1"/>
          </p:cNvSpPr>
          <p:nvPr>
            <p:ph type="sldNum" sz="quarter" idx="12"/>
          </p:nvPr>
        </p:nvSpPr>
        <p:spPr/>
        <p:txBody>
          <a:bodyPr/>
          <a:lstStyle/>
          <a:p>
            <a:fld id="{87034D8C-3CB4-402A-BC46-2AB14C0FE90A}" type="slidenum">
              <a:rPr lang="en-US" smtClean="0"/>
              <a:pPr/>
              <a:t>97</a:t>
            </a:fld>
            <a:endParaRPr lang="en-US"/>
          </a:p>
        </p:txBody>
      </p:sp>
      <p:sp>
        <p:nvSpPr>
          <p:cNvPr id="8" name="TextBox 7">
            <a:extLst>
              <a:ext uri="{FF2B5EF4-FFF2-40B4-BE49-F238E27FC236}">
                <a16:creationId xmlns:a16="http://schemas.microsoft.com/office/drawing/2014/main" id="{E620CA23-0553-40A3-9C52-89DA98518A56}"/>
              </a:ext>
            </a:extLst>
          </p:cNvPr>
          <p:cNvSpPr txBox="1"/>
          <p:nvPr/>
        </p:nvSpPr>
        <p:spPr>
          <a:xfrm>
            <a:off x="1524000" y="2863840"/>
            <a:ext cx="9144000" cy="1708160"/>
          </a:xfrm>
          <a:prstGeom prst="rect">
            <a:avLst/>
          </a:prstGeom>
          <a:noFill/>
          <a:effectLst>
            <a:innerShdw blurRad="63500" dist="50800" dir="13500000">
              <a:prstClr val="black">
                <a:alpha val="50000"/>
              </a:prstClr>
            </a:innerShdw>
          </a:effectLst>
        </p:spPr>
        <p:txBody>
          <a:bodyPr wrap="square" rtlCol="0">
            <a:spAutoFit/>
          </a:bodyPr>
          <a:lstStyle/>
          <a:p>
            <a:pPr algn="ctr"/>
            <a:r>
              <a:rPr lang="en-US" sz="10500" b="1" i="1" dirty="0">
                <a:ln w="19050">
                  <a:solidFill>
                    <a:schemeClr val="tx2">
                      <a:tint val="1000"/>
                    </a:schemeClr>
                  </a:solidFill>
                  <a:prstDash val="solid"/>
                </a:ln>
                <a:solidFill>
                  <a:schemeClr val="accent3"/>
                </a:solidFill>
                <a:effectLst>
                  <a:glow rad="228600">
                    <a:schemeClr val="accent1">
                      <a:satMod val="175000"/>
                      <a:alpha val="40000"/>
                    </a:schemeClr>
                  </a:glow>
                  <a:outerShdw blurRad="50000" dist="50800" dir="7500000" algn="tl">
                    <a:srgbClr val="000000">
                      <a:shade val="5000"/>
                      <a:alpha val="35000"/>
                    </a:srgbClr>
                  </a:outerShdw>
                </a:effectLst>
              </a:rPr>
              <a:t>f</a:t>
            </a:r>
            <a:r>
              <a:rPr lang="el-GR" sz="10500" b="1" i="1" baseline="-25000" dirty="0">
                <a:ln w="19050">
                  <a:solidFill>
                    <a:schemeClr val="tx2">
                      <a:tint val="1000"/>
                    </a:schemeClr>
                  </a:solidFill>
                  <a:prstDash val="solid"/>
                </a:ln>
                <a:solidFill>
                  <a:schemeClr val="accent3"/>
                </a:solidFill>
                <a:effectLst>
                  <a:glow rad="228600">
                    <a:schemeClr val="accent1">
                      <a:satMod val="175000"/>
                      <a:alpha val="40000"/>
                    </a:schemeClr>
                  </a:glow>
                  <a:outerShdw blurRad="50000" dist="50800" dir="7500000" algn="tl">
                    <a:srgbClr val="000000">
                      <a:shade val="5000"/>
                      <a:alpha val="35000"/>
                    </a:srgbClr>
                  </a:outerShdw>
                </a:effectLst>
              </a:rPr>
              <a:t>π</a:t>
            </a:r>
            <a:r>
              <a:rPr lang="en-US" sz="10500" b="1" i="1" dirty="0">
                <a:ln w="19050">
                  <a:solidFill>
                    <a:schemeClr val="tx2">
                      <a:tint val="1000"/>
                    </a:schemeClr>
                  </a:solidFill>
                  <a:prstDash val="solid"/>
                </a:ln>
                <a:solidFill>
                  <a:schemeClr val="accent3"/>
                </a:solidFill>
                <a:effectLst>
                  <a:glow rad="228600">
                    <a:schemeClr val="accent1">
                      <a:satMod val="175000"/>
                      <a:alpha val="40000"/>
                    </a:schemeClr>
                  </a:glow>
                  <a:outerShdw blurRad="50000" dist="50800" dir="7500000" algn="tl">
                    <a:srgbClr val="000000">
                      <a:shade val="5000"/>
                      <a:alpha val="35000"/>
                    </a:srgbClr>
                  </a:outerShdw>
                </a:effectLst>
              </a:rPr>
              <a:t> E</a:t>
            </a:r>
            <a:r>
              <a:rPr lang="el-GR" sz="10500" b="1" i="1" baseline="-25000" dirty="0">
                <a:ln w="19050">
                  <a:solidFill>
                    <a:schemeClr val="tx2">
                      <a:tint val="1000"/>
                    </a:schemeClr>
                  </a:solidFill>
                  <a:prstDash val="solid"/>
                </a:ln>
                <a:solidFill>
                  <a:schemeClr val="accent3"/>
                </a:solidFill>
                <a:effectLst>
                  <a:glow rad="228600">
                    <a:schemeClr val="accent1">
                      <a:satMod val="175000"/>
                      <a:alpha val="40000"/>
                    </a:schemeClr>
                  </a:glow>
                  <a:outerShdw blurRad="50000" dist="50800" dir="7500000" algn="tl">
                    <a:srgbClr val="000000">
                      <a:shade val="5000"/>
                      <a:alpha val="35000"/>
                    </a:srgbClr>
                  </a:outerShdw>
                </a:effectLst>
              </a:rPr>
              <a:t>π</a:t>
            </a:r>
            <a:r>
              <a:rPr lang="en-US" sz="10500" b="1" i="1" dirty="0">
                <a:ln w="19050">
                  <a:solidFill>
                    <a:schemeClr val="tx2">
                      <a:tint val="1000"/>
                    </a:schemeClr>
                  </a:solidFill>
                  <a:prstDash val="solid"/>
                </a:ln>
                <a:solidFill>
                  <a:schemeClr val="accent3"/>
                </a:solidFill>
                <a:effectLst>
                  <a:glow rad="228600">
                    <a:schemeClr val="accent1">
                      <a:satMod val="175000"/>
                      <a:alpha val="40000"/>
                    </a:schemeClr>
                  </a:glow>
                  <a:outerShdw blurRad="50000" dist="50800" dir="7500000" algn="tl">
                    <a:srgbClr val="000000">
                      <a:shade val="5000"/>
                      <a:alpha val="35000"/>
                    </a:srgbClr>
                  </a:outerShdw>
                </a:effectLst>
              </a:rPr>
              <a:t>(p</a:t>
            </a:r>
            <a:r>
              <a:rPr lang="en-US" sz="10500" b="1" i="1" baseline="30000" dirty="0">
                <a:ln w="19050">
                  <a:solidFill>
                    <a:schemeClr val="tx2">
                      <a:tint val="1000"/>
                    </a:schemeClr>
                  </a:solidFill>
                  <a:prstDash val="solid"/>
                </a:ln>
                <a:solidFill>
                  <a:schemeClr val="accent3"/>
                </a:solidFill>
                <a:effectLst>
                  <a:glow rad="228600">
                    <a:schemeClr val="accent1">
                      <a:satMod val="175000"/>
                      <a:alpha val="40000"/>
                    </a:schemeClr>
                  </a:glow>
                  <a:outerShdw blurRad="50000" dist="50800" dir="7500000" algn="tl">
                    <a:srgbClr val="000000">
                      <a:shade val="5000"/>
                      <a:alpha val="35000"/>
                    </a:srgbClr>
                  </a:outerShdw>
                </a:effectLst>
              </a:rPr>
              <a:t>2</a:t>
            </a:r>
            <a:r>
              <a:rPr lang="en-US" sz="10500" b="1" i="1" dirty="0">
                <a:ln w="19050">
                  <a:solidFill>
                    <a:schemeClr val="tx2">
                      <a:tint val="1000"/>
                    </a:schemeClr>
                  </a:solidFill>
                  <a:prstDash val="solid"/>
                </a:ln>
                <a:solidFill>
                  <a:schemeClr val="accent3"/>
                </a:solidFill>
                <a:effectLst>
                  <a:glow rad="228600">
                    <a:schemeClr val="accent1">
                      <a:satMod val="175000"/>
                      <a:alpha val="40000"/>
                    </a:schemeClr>
                  </a:glow>
                  <a:outerShdw blurRad="50000" dist="50800" dir="7500000" algn="tl">
                    <a:srgbClr val="000000">
                      <a:shade val="5000"/>
                      <a:alpha val="35000"/>
                    </a:srgbClr>
                  </a:outerShdw>
                </a:effectLst>
              </a:rPr>
              <a:t>) = B(p</a:t>
            </a:r>
            <a:r>
              <a:rPr lang="en-US" sz="10500" b="1" i="1" baseline="30000" dirty="0">
                <a:ln w="19050">
                  <a:solidFill>
                    <a:schemeClr val="tx2">
                      <a:tint val="1000"/>
                    </a:schemeClr>
                  </a:solidFill>
                  <a:prstDash val="solid"/>
                </a:ln>
                <a:solidFill>
                  <a:schemeClr val="accent3"/>
                </a:solidFill>
                <a:effectLst>
                  <a:glow rad="228600">
                    <a:schemeClr val="accent1">
                      <a:satMod val="175000"/>
                      <a:alpha val="40000"/>
                    </a:schemeClr>
                  </a:glow>
                  <a:outerShdw blurRad="50000" dist="50800" dir="7500000" algn="tl">
                    <a:srgbClr val="000000">
                      <a:shade val="5000"/>
                      <a:alpha val="35000"/>
                    </a:srgbClr>
                  </a:outerShdw>
                </a:effectLst>
              </a:rPr>
              <a:t>2</a:t>
            </a:r>
            <a:r>
              <a:rPr lang="en-US" sz="10500" b="1" i="1" dirty="0">
                <a:ln w="19050">
                  <a:solidFill>
                    <a:schemeClr val="tx2">
                      <a:tint val="1000"/>
                    </a:schemeClr>
                  </a:solidFill>
                  <a:prstDash val="solid"/>
                </a:ln>
                <a:solidFill>
                  <a:schemeClr val="accent3"/>
                </a:solidFill>
                <a:effectLst>
                  <a:glow rad="228600">
                    <a:schemeClr val="accent1">
                      <a:satMod val="175000"/>
                      <a:alpha val="40000"/>
                    </a:schemeClr>
                  </a:glow>
                  <a:outerShdw blurRad="50000" dist="50800" dir="7500000" algn="tl">
                    <a:srgbClr val="000000">
                      <a:shade val="5000"/>
                      <a:alpha val="35000"/>
                    </a:srgbClr>
                  </a:outerShdw>
                </a:effectLst>
              </a:rPr>
              <a:t>)</a:t>
            </a:r>
          </a:p>
        </p:txBody>
      </p:sp>
      <p:sp>
        <p:nvSpPr>
          <p:cNvPr id="9" name="TextBox 8">
            <a:extLst>
              <a:ext uri="{FF2B5EF4-FFF2-40B4-BE49-F238E27FC236}">
                <a16:creationId xmlns:a16="http://schemas.microsoft.com/office/drawing/2014/main" id="{FE6DBC29-7392-4185-AE9C-9DC4DD99CADF}"/>
              </a:ext>
            </a:extLst>
          </p:cNvPr>
          <p:cNvSpPr txBox="1"/>
          <p:nvPr/>
        </p:nvSpPr>
        <p:spPr>
          <a:xfrm>
            <a:off x="4572000" y="1493837"/>
            <a:ext cx="7214796" cy="1200329"/>
          </a:xfrm>
          <a:prstGeom prst="rect">
            <a:avLst/>
          </a:prstGeom>
          <a:noFill/>
        </p:spPr>
        <p:txBody>
          <a:bodyPr wrap="none" rtlCol="0">
            <a:spAutoFit/>
          </a:bodyPr>
          <a:lstStyle/>
          <a:p>
            <a:r>
              <a:rPr lang="en-GB" sz="2400" i="1" dirty="0">
                <a:solidFill>
                  <a:schemeClr val="accent1">
                    <a:lumMod val="50000"/>
                  </a:schemeClr>
                </a:solidFill>
                <a:highlight>
                  <a:srgbClr val="FFFFCC"/>
                </a:highlight>
              </a:rPr>
              <a:t>EHM demands equivalence between </a:t>
            </a:r>
          </a:p>
          <a:p>
            <a:r>
              <a:rPr lang="en-GB" sz="2400" i="1" dirty="0">
                <a:solidFill>
                  <a:schemeClr val="accent1">
                    <a:lumMod val="50000"/>
                  </a:schemeClr>
                </a:solidFill>
                <a:highlight>
                  <a:srgbClr val="FFFFCC"/>
                </a:highlight>
              </a:rPr>
              <a:t>one-body mass and two-body correlation strength</a:t>
            </a:r>
          </a:p>
          <a:p>
            <a:r>
              <a:rPr lang="en-GB" sz="2400" i="1" dirty="0">
                <a:solidFill>
                  <a:schemeClr val="accent1">
                    <a:lumMod val="50000"/>
                  </a:schemeClr>
                </a:solidFill>
                <a:highlight>
                  <a:srgbClr val="FFFFCC"/>
                </a:highlight>
              </a:rPr>
              <a:t>in Nature’s most fundamental </a:t>
            </a:r>
            <a:r>
              <a:rPr lang="en-GB" sz="2400" i="1" dirty="0" err="1">
                <a:solidFill>
                  <a:schemeClr val="accent1">
                    <a:lumMod val="50000"/>
                  </a:schemeClr>
                </a:solidFill>
                <a:highlight>
                  <a:srgbClr val="FFFFCC"/>
                </a:highlight>
              </a:rPr>
              <a:t>Nambu</a:t>
            </a:r>
            <a:r>
              <a:rPr lang="en-GB" sz="2400" i="1" dirty="0">
                <a:solidFill>
                  <a:schemeClr val="accent1">
                    <a:lumMod val="50000"/>
                  </a:schemeClr>
                </a:solidFill>
                <a:highlight>
                  <a:srgbClr val="FFFFCC"/>
                </a:highlight>
              </a:rPr>
              <a:t>-Goldstone bosons</a:t>
            </a:r>
            <a:endParaRPr lang="en-US" sz="2400" i="1" dirty="0">
              <a:solidFill>
                <a:schemeClr val="accent1">
                  <a:lumMod val="50000"/>
                </a:schemeClr>
              </a:solidFill>
              <a:highlight>
                <a:srgbClr val="FFFFCC"/>
              </a:highlight>
            </a:endParaRPr>
          </a:p>
        </p:txBody>
      </p:sp>
    </p:spTree>
    <p:extLst>
      <p:ext uri="{BB962C8B-B14F-4D97-AF65-F5344CB8AC3E}">
        <p14:creationId xmlns:p14="http://schemas.microsoft.com/office/powerpoint/2010/main" val="2284687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0-#ppt_h/2"/>
                                          </p:val>
                                        </p:tav>
                                        <p:tav tm="100000">
                                          <p:val>
                                            <p:strVal val="#ppt_y"/>
                                          </p:val>
                                        </p:tav>
                                      </p:tavLst>
                                    </p:anim>
                                  </p:childTnLst>
                                </p:cTn>
                              </p:par>
                              <p:par>
                                <p:cTn id="14" presetID="2" presetClass="entr" presetSubtype="1"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 calcmode="lin" valueType="num">
                                      <p:cBhvr additive="base">
                                        <p:cTn id="16"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8" end="8"/>
                                            </p:txEl>
                                          </p:spTgt>
                                        </p:tgtEl>
                                        <p:attrNameLst>
                                          <p:attrName>ppt_y</p:attrName>
                                        </p:attrNameLst>
                                      </p:cBhvr>
                                      <p:tavLst>
                                        <p:tav tm="0">
                                          <p:val>
                                            <p:strVal val="0-#ppt_h/2"/>
                                          </p:val>
                                        </p:tav>
                                        <p:tav tm="100000">
                                          <p:val>
                                            <p:strVal val="#ppt_y"/>
                                          </p:val>
                                        </p:tav>
                                      </p:tavLst>
                                    </p:anim>
                                  </p:childTnLst>
                                </p:cTn>
                              </p:par>
                              <p:par>
                                <p:cTn id="18" presetID="6" presetClass="entr" presetSubtype="16"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circle(in)">
                                      <p:cBhvr>
                                        <p:cTn id="20" dur="16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22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fade">
                                      <p:cBhvr>
                                        <p:cTn id="2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6330205-1B06-484C-BAF6-D925AA608E9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483939" y="2362201"/>
            <a:ext cx="2529422" cy="1916718"/>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F4FC7954-E2E9-4BAD-8822-8AAA182F356E}"/>
              </a:ext>
            </a:extLst>
          </p:cNvPr>
          <p:cNvSpPr>
            <a:spLocks noGrp="1"/>
          </p:cNvSpPr>
          <p:nvPr>
            <p:ph type="title"/>
          </p:nvPr>
        </p:nvSpPr>
        <p:spPr/>
        <p:txBody>
          <a:bodyPr/>
          <a:lstStyle/>
          <a:p>
            <a:r>
              <a:rPr lang="en-GB" sz="4400" b="0" i="1" dirty="0">
                <a:ln w="0"/>
                <a:solidFill>
                  <a:schemeClr val="accent1"/>
                </a:solidFill>
                <a:effectLst>
                  <a:outerShdw blurRad="38100" dist="25400" dir="5400000" algn="ctr" rotWithShape="0">
                    <a:srgbClr val="6E747A">
                      <a:alpha val="43000"/>
                    </a:srgbClr>
                  </a:outerShdw>
                </a:effectLst>
              </a:rPr>
              <a:t>EHM Basics</a:t>
            </a:r>
            <a:endParaRPr lang="en-US" sz="4400" b="0" i="1" dirty="0">
              <a:ln w="0"/>
              <a:solidFill>
                <a:schemeClr val="accent1"/>
              </a:solidFill>
              <a:effectLst>
                <a:outerShdw blurRad="38100" dist="25400" dir="5400000" algn="ctr" rotWithShape="0">
                  <a:srgbClr val="6E747A">
                    <a:alpha val="43000"/>
                  </a:srgbClr>
                </a:outerShdw>
              </a:effectLst>
            </a:endParaRPr>
          </a:p>
        </p:txBody>
      </p:sp>
      <p:sp>
        <p:nvSpPr>
          <p:cNvPr id="3" name="Content Placeholder 2">
            <a:extLst>
              <a:ext uri="{FF2B5EF4-FFF2-40B4-BE49-F238E27FC236}">
                <a16:creationId xmlns:a16="http://schemas.microsoft.com/office/drawing/2014/main" id="{69BE27CE-2842-4F01-8A5E-FC6016E490D2}"/>
              </a:ext>
            </a:extLst>
          </p:cNvPr>
          <p:cNvSpPr>
            <a:spLocks noGrp="1"/>
          </p:cNvSpPr>
          <p:nvPr>
            <p:ph idx="1"/>
          </p:nvPr>
        </p:nvSpPr>
        <p:spPr>
          <a:xfrm>
            <a:off x="609600" y="1036637"/>
            <a:ext cx="10972800" cy="4525963"/>
          </a:xfrm>
        </p:spPr>
        <p:txBody>
          <a:bodyPr/>
          <a:lstStyle/>
          <a:p>
            <a:r>
              <a:rPr lang="en-GB" dirty="0"/>
              <a:t>Absent Higgs boson couplings, QCD Lagrangian is scale invariant</a:t>
            </a:r>
          </a:p>
          <a:p>
            <a:r>
              <a:rPr lang="en-US" dirty="0"/>
              <a:t>Yet … </a:t>
            </a:r>
          </a:p>
          <a:p>
            <a:pPr lvl="1"/>
            <a:r>
              <a:rPr lang="en-US" sz="2200" dirty="0"/>
              <a:t>Massless gluons become massive</a:t>
            </a:r>
          </a:p>
          <a:p>
            <a:pPr lvl="1"/>
            <a:r>
              <a:rPr lang="en-US" sz="2200" dirty="0"/>
              <a:t>A momentum-dependent charge is produced</a:t>
            </a:r>
          </a:p>
          <a:p>
            <a:pPr lvl="1"/>
            <a:r>
              <a:rPr lang="en-US" sz="2200" dirty="0"/>
              <a:t>Massless quarks become massive</a:t>
            </a:r>
          </a:p>
          <a:p>
            <a:r>
              <a:rPr lang="en-US" dirty="0"/>
              <a:t>EHM is expressed in </a:t>
            </a:r>
          </a:p>
          <a:p>
            <a:pPr marL="800100" lvl="2" indent="0">
              <a:spcBef>
                <a:spcPts val="0"/>
              </a:spcBef>
              <a:buNone/>
            </a:pPr>
            <a:r>
              <a:rPr lang="en-US" sz="2200" dirty="0"/>
              <a:t>EVERY strong interaction observable</a:t>
            </a:r>
          </a:p>
          <a:p>
            <a:r>
              <a:rPr lang="en-US" dirty="0">
                <a:ln w="0"/>
                <a:solidFill>
                  <a:schemeClr val="accent1"/>
                </a:solidFill>
                <a:effectLst>
                  <a:outerShdw blurRad="38100" dist="25400" dir="5400000" algn="ctr" rotWithShape="0">
                    <a:srgbClr val="6E747A">
                      <a:alpha val="43000"/>
                    </a:srgbClr>
                  </a:outerShdw>
                </a:effectLst>
              </a:rPr>
              <a:t>Challenge to Theory</a:t>
            </a:r>
            <a:r>
              <a:rPr lang="en-US" dirty="0"/>
              <a:t> = </a:t>
            </a:r>
          </a:p>
          <a:p>
            <a:pPr marL="800100" lvl="2" indent="0">
              <a:buNone/>
            </a:pPr>
            <a:r>
              <a:rPr lang="en-US" sz="2200" dirty="0"/>
              <a:t>Elucidate all observable consequences of these phenomena </a:t>
            </a:r>
          </a:p>
          <a:p>
            <a:pPr marL="800100" lvl="2" indent="0">
              <a:spcBef>
                <a:spcPts val="0"/>
              </a:spcBef>
              <a:buNone/>
            </a:pPr>
            <a:r>
              <a:rPr lang="en-US" sz="2200" dirty="0"/>
              <a:t>and highlight the paths to measuring them</a:t>
            </a:r>
          </a:p>
          <a:p>
            <a:r>
              <a:rPr lang="en-US" dirty="0">
                <a:ln w="0"/>
                <a:solidFill>
                  <a:schemeClr val="accent1"/>
                </a:solidFill>
                <a:effectLst>
                  <a:outerShdw blurRad="38100" dist="25400" dir="5400000" algn="ctr" rotWithShape="0">
                    <a:srgbClr val="6E747A">
                      <a:alpha val="43000"/>
                    </a:srgbClr>
                  </a:outerShdw>
                </a:effectLst>
              </a:rPr>
              <a:t>Challenge to Experiment</a:t>
            </a:r>
            <a:r>
              <a:rPr lang="en-US" dirty="0"/>
              <a:t> = </a:t>
            </a:r>
          </a:p>
          <a:p>
            <a:pPr marL="800100" lvl="2" indent="0">
              <a:buNone/>
            </a:pPr>
            <a:r>
              <a:rPr lang="en-US" sz="2200" dirty="0"/>
              <a:t>Test the theory predictions so that </a:t>
            </a:r>
          </a:p>
          <a:p>
            <a:pPr marL="800100" lvl="2" indent="0">
              <a:spcBef>
                <a:spcPts val="0"/>
              </a:spcBef>
              <a:buNone/>
            </a:pPr>
            <a:r>
              <a:rPr lang="en-US" sz="2200" dirty="0"/>
              <a:t>the boundaries of the Standard Model can finally be drawn</a:t>
            </a:r>
          </a:p>
        </p:txBody>
      </p:sp>
      <p:sp>
        <p:nvSpPr>
          <p:cNvPr id="4" name="Date Placeholder 3">
            <a:extLst>
              <a:ext uri="{FF2B5EF4-FFF2-40B4-BE49-F238E27FC236}">
                <a16:creationId xmlns:a16="http://schemas.microsoft.com/office/drawing/2014/main" id="{8F221E6A-84E8-41AC-AE0A-97EF0356F757}"/>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17BC975F-D009-452C-89E8-423900927F71}"/>
              </a:ext>
            </a:extLst>
          </p:cNvPr>
          <p:cNvSpPr>
            <a:spLocks noGrp="1"/>
          </p:cNvSpPr>
          <p:nvPr>
            <p:ph type="ftr" sz="quarter" idx="11"/>
          </p:nvPr>
        </p:nvSpPr>
        <p:spPr/>
        <p:txBody>
          <a:bodyPr/>
          <a:lstStyle/>
          <a:p>
            <a:r>
              <a:rPr lang="en-US"/>
              <a:t>Craig Roberts: cdroberts@nju.edu.cn  465 .. 25/04/11 ..."Strong Interactions and the Standard Model"</a:t>
            </a:r>
            <a:endParaRPr lang="en-US" dirty="0"/>
          </a:p>
        </p:txBody>
      </p:sp>
      <p:sp>
        <p:nvSpPr>
          <p:cNvPr id="6" name="Slide Number Placeholder 5">
            <a:extLst>
              <a:ext uri="{FF2B5EF4-FFF2-40B4-BE49-F238E27FC236}">
                <a16:creationId xmlns:a16="http://schemas.microsoft.com/office/drawing/2014/main" id="{331C9FE4-EB73-43B5-9651-AA0616A87120}"/>
              </a:ext>
            </a:extLst>
          </p:cNvPr>
          <p:cNvSpPr>
            <a:spLocks noGrp="1"/>
          </p:cNvSpPr>
          <p:nvPr>
            <p:ph type="sldNum" sz="quarter" idx="12"/>
          </p:nvPr>
        </p:nvSpPr>
        <p:spPr/>
        <p:txBody>
          <a:bodyPr/>
          <a:lstStyle/>
          <a:p>
            <a:fld id="{87034D8C-3CB4-402A-BC46-2AB14C0FE90A}" type="slidenum">
              <a:rPr lang="en-US" smtClean="0"/>
              <a:pPr/>
              <a:t>98</a:t>
            </a:fld>
            <a:endParaRPr lang="en-US"/>
          </a:p>
        </p:txBody>
      </p:sp>
      <p:pic>
        <p:nvPicPr>
          <p:cNvPr id="7" name="Picture 6" descr="A screenshot of a cell phone&#10;&#10;Description automatically generated">
            <a:extLst>
              <a:ext uri="{FF2B5EF4-FFF2-40B4-BE49-F238E27FC236}">
                <a16:creationId xmlns:a16="http://schemas.microsoft.com/office/drawing/2014/main" id="{A492C55D-2CEC-4AF0-85E8-9FC69F7FF1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94057" y="365198"/>
            <a:ext cx="2539082" cy="1667048"/>
          </a:xfrm>
          <a:prstGeom prst="rect">
            <a:avLst/>
          </a:prstGeom>
          <a:ln>
            <a:noFill/>
          </a:ln>
          <a:effectLst>
            <a:outerShdw blurRad="292100" dist="139700" dir="2700000" algn="tl" rotWithShape="0">
              <a:srgbClr val="333333">
                <a:alpha val="65000"/>
              </a:srgbClr>
            </a:outerShdw>
          </a:effectLst>
        </p:spPr>
      </p:pic>
      <p:pic>
        <p:nvPicPr>
          <p:cNvPr id="9" name="Picture 8" descr="Chart, line chart&#10;&#10;Description automatically generated">
            <a:extLst>
              <a:ext uri="{FF2B5EF4-FFF2-40B4-BE49-F238E27FC236}">
                <a16:creationId xmlns:a16="http://schemas.microsoft.com/office/drawing/2014/main" id="{C5BDA307-F8E5-4F17-A460-94533575D4D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60072" y="2650776"/>
            <a:ext cx="2627903" cy="1988494"/>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A21D16D8-1757-A5D9-4BC4-0A0A299EF490}"/>
              </a:ext>
            </a:extLst>
          </p:cNvPr>
          <p:cNvSpPr txBox="1"/>
          <p:nvPr/>
        </p:nvSpPr>
        <p:spPr>
          <a:xfrm>
            <a:off x="8008206" y="1138955"/>
            <a:ext cx="1581557" cy="1200329"/>
          </a:xfrm>
          <a:prstGeom prst="rect">
            <a:avLst/>
          </a:prstGeom>
          <a:noFill/>
        </p:spPr>
        <p:txBody>
          <a:bodyPr wrap="square" rtlCol="0">
            <a:spAutoFit/>
          </a:bodyPr>
          <a:lstStyle/>
          <a:p>
            <a:pPr algn="ctr"/>
            <a:r>
              <a:rPr lang="en-AU" sz="2400" dirty="0">
                <a:ln w="0"/>
                <a:solidFill>
                  <a:schemeClr val="accent1"/>
                </a:solidFill>
                <a:effectLst>
                  <a:outerShdw blurRad="38100" dist="25400" dir="5400000" algn="ctr" rotWithShape="0">
                    <a:srgbClr val="6E747A">
                      <a:alpha val="43000"/>
                    </a:srgbClr>
                  </a:outerShdw>
                </a:effectLst>
                <a:latin typeface="Algerian" panose="04020705040A02060702" pitchFamily="82" charset="0"/>
              </a:rPr>
              <a:t>Three pillars of EHM</a:t>
            </a:r>
          </a:p>
        </p:txBody>
      </p:sp>
      <p:cxnSp>
        <p:nvCxnSpPr>
          <p:cNvPr id="12" name="Straight Arrow Connector 11">
            <a:extLst>
              <a:ext uri="{FF2B5EF4-FFF2-40B4-BE49-F238E27FC236}">
                <a16:creationId xmlns:a16="http://schemas.microsoft.com/office/drawing/2014/main" id="{10360660-4D51-86AF-7082-9850A81AEACC}"/>
              </a:ext>
            </a:extLst>
          </p:cNvPr>
          <p:cNvCxnSpPr>
            <a:cxnSpLocks/>
          </p:cNvCxnSpPr>
          <p:nvPr/>
        </p:nvCxnSpPr>
        <p:spPr bwMode="auto">
          <a:xfrm flipV="1">
            <a:off x="9144000" y="3269306"/>
            <a:ext cx="679595" cy="1836094"/>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A0F4DEC-FDD3-1643-9AA2-1A3AB4CB958B}"/>
                  </a:ext>
                </a:extLst>
              </p:cNvPr>
              <p:cNvSpPr txBox="1"/>
              <p:nvPr/>
            </p:nvSpPr>
            <p:spPr>
              <a:xfrm>
                <a:off x="8112231" y="5105400"/>
                <a:ext cx="4079769" cy="1569660"/>
              </a:xfrm>
              <a:prstGeom prst="rect">
                <a:avLst/>
              </a:prstGeom>
              <a:noFill/>
            </p:spPr>
            <p:txBody>
              <a:bodyPr wrap="square" rtlCol="0">
                <a:spAutoFit/>
              </a:bodyPr>
              <a:lstStyle/>
              <a:p>
                <a:pPr marL="285750" indent="-285750">
                  <a:buFont typeface="Wingdings" panose="05000000000000000000" pitchFamily="2" charset="2"/>
                  <a:buChar char="ü"/>
                </a:pPr>
                <a14:m>
                  <m:oMath xmlns:m="http://schemas.openxmlformats.org/officeDocument/2006/math">
                    <m:r>
                      <a:rPr lang="en-AU" sz="2400" i="1" smtClean="0">
                        <a:ln w="0"/>
                        <a:solidFill>
                          <a:schemeClr val="accent1">
                            <a:lumMod val="75000"/>
                          </a:schemeClr>
                        </a:solidFill>
                        <a:effectLst>
                          <a:outerShdw blurRad="38100" dist="25400" dir="5400000" algn="ctr" rotWithShape="0">
                            <a:srgbClr val="6E747A">
                              <a:alpha val="43000"/>
                            </a:srgbClr>
                          </a:outerShdw>
                        </a:effectLst>
                        <a:latin typeface="Cambria Math" panose="02040503050406030204" pitchFamily="18" charset="0"/>
                      </a:rPr>
                      <m:t>3×</m:t>
                    </m:r>
                    <m:r>
                      <a:rPr lang="en-AU" sz="2400" i="1" smtClean="0">
                        <a:ln w="0"/>
                        <a:solidFill>
                          <a:schemeClr val="accent1">
                            <a:lumMod val="75000"/>
                          </a:schemeClr>
                        </a:solidFill>
                        <a:effectLst>
                          <a:outerShdw blurRad="38100" dist="25400" dir="5400000" algn="ctr" rotWithShape="0">
                            <a:srgbClr val="6E747A">
                              <a:alpha val="43000"/>
                            </a:srgbClr>
                          </a:outerShdw>
                        </a:effectLst>
                        <a:latin typeface="Cambria Math" panose="02040503050406030204" pitchFamily="18" charset="0"/>
                      </a:rPr>
                      <m:t>𝑀</m:t>
                    </m:r>
                    <m:d>
                      <m:dPr>
                        <m:ctrlPr>
                          <a:rPr lang="en-AU" sz="2400" i="1" smtClean="0">
                            <a:ln w="0"/>
                            <a:solidFill>
                              <a:schemeClr val="accent1">
                                <a:lumMod val="75000"/>
                              </a:schemeClr>
                            </a:solidFill>
                            <a:effectLst>
                              <a:outerShdw blurRad="38100" dist="25400" dir="5400000" algn="ctr" rotWithShape="0">
                                <a:srgbClr val="6E747A">
                                  <a:alpha val="43000"/>
                                </a:srgbClr>
                              </a:outerShdw>
                            </a:effectLst>
                            <a:latin typeface="Cambria Math" panose="02040503050406030204" pitchFamily="18" charset="0"/>
                          </a:rPr>
                        </m:ctrlPr>
                      </m:dPr>
                      <m:e>
                        <m:r>
                          <a:rPr lang="en-AU" sz="2400" i="1" smtClean="0">
                            <a:ln w="0"/>
                            <a:solidFill>
                              <a:schemeClr val="accent1">
                                <a:lumMod val="75000"/>
                              </a:schemeClr>
                            </a:solidFill>
                            <a:effectLst>
                              <a:outerShdw blurRad="38100" dist="25400" dir="5400000" algn="ctr" rotWithShape="0">
                                <a:srgbClr val="6E747A">
                                  <a:alpha val="43000"/>
                                </a:srgbClr>
                              </a:outerShdw>
                            </a:effectLst>
                            <a:latin typeface="Cambria Math" panose="02040503050406030204" pitchFamily="18" charset="0"/>
                          </a:rPr>
                          <m:t>0</m:t>
                        </m:r>
                      </m:e>
                    </m:d>
                  </m:oMath>
                </a14:m>
                <a:r>
                  <a:rPr lang="en-AU" sz="2400" dirty="0">
                    <a:ln w="0"/>
                    <a:solidFill>
                      <a:schemeClr val="accent1">
                        <a:lumMod val="75000"/>
                      </a:schemeClr>
                    </a:solidFill>
                    <a:effectLst>
                      <a:outerShdw blurRad="38100" dist="25400" dir="5400000" algn="ctr" rotWithShape="0">
                        <a:srgbClr val="6E747A">
                          <a:alpha val="43000"/>
                        </a:srgbClr>
                      </a:outerShdw>
                    </a:effectLst>
                  </a:rPr>
                  <a:t> sets the scale of the proton mass.  </a:t>
                </a:r>
              </a:p>
              <a:p>
                <a:pPr marL="285750" indent="-285750">
                  <a:buFont typeface="Wingdings" panose="05000000000000000000" pitchFamily="2" charset="2"/>
                  <a:buChar char="ü"/>
                </a:pPr>
                <a:r>
                  <a:rPr lang="en-AU" sz="2400" dirty="0">
                    <a:ln w="0"/>
                    <a:solidFill>
                      <a:schemeClr val="accent1">
                        <a:lumMod val="75000"/>
                      </a:schemeClr>
                    </a:solidFill>
                    <a:effectLst>
                      <a:outerShdw blurRad="38100" dist="25400" dir="5400000" algn="ctr" rotWithShape="0">
                        <a:srgbClr val="6E747A">
                          <a:alpha val="43000"/>
                        </a:srgbClr>
                      </a:outerShdw>
                    </a:effectLst>
                  </a:rPr>
                  <a:t>Meson-loops provide </a:t>
                </a:r>
                <a14:m>
                  <m:oMath xmlns:m="http://schemas.openxmlformats.org/officeDocument/2006/math">
                    <m:r>
                      <a:rPr lang="en-AU" sz="2400" i="1" smtClean="0">
                        <a:ln w="0"/>
                        <a:solidFill>
                          <a:schemeClr val="accent1">
                            <a:lumMod val="75000"/>
                          </a:schemeClr>
                        </a:solidFill>
                        <a:effectLst>
                          <a:outerShdw blurRad="38100" dist="25400" dir="5400000" algn="ctr" rotWithShape="0">
                            <a:srgbClr val="6E747A">
                              <a:alpha val="43000"/>
                            </a:srgbClr>
                          </a:outerShdw>
                        </a:effectLst>
                        <a:latin typeface="Cambria Math" panose="02040503050406030204" pitchFamily="18" charset="0"/>
                      </a:rPr>
                      <m:t>20</m:t>
                    </m:r>
                  </m:oMath>
                </a14:m>
                <a:r>
                  <a:rPr lang="en-AU" sz="2400" dirty="0">
                    <a:ln w="0"/>
                    <a:solidFill>
                      <a:schemeClr val="accent1">
                        <a:lumMod val="75000"/>
                      </a:schemeClr>
                    </a:solidFill>
                    <a:effectLst>
                      <a:outerShdw blurRad="38100" dist="25400" dir="5400000" algn="ctr" rotWithShape="0">
                        <a:srgbClr val="6E747A">
                          <a:alpha val="43000"/>
                        </a:srgbClr>
                      </a:outerShdw>
                    </a:effectLst>
                  </a:rPr>
                  <a:t>% quantum corrections</a:t>
                </a:r>
              </a:p>
            </p:txBody>
          </p:sp>
        </mc:Choice>
        <mc:Fallback xmlns="">
          <p:sp>
            <p:nvSpPr>
              <p:cNvPr id="13" name="TextBox 12">
                <a:extLst>
                  <a:ext uri="{FF2B5EF4-FFF2-40B4-BE49-F238E27FC236}">
                    <a16:creationId xmlns:a16="http://schemas.microsoft.com/office/drawing/2014/main" id="{EA0F4DEC-FDD3-1643-9AA2-1A3AB4CB958B}"/>
                  </a:ext>
                </a:extLst>
              </p:cNvPr>
              <p:cNvSpPr txBox="1">
                <a:spLocks noRot="1" noChangeAspect="1" noMove="1" noResize="1" noEditPoints="1" noAdjustHandles="1" noChangeArrowheads="1" noChangeShapeType="1" noTextEdit="1"/>
              </p:cNvSpPr>
              <p:nvPr/>
            </p:nvSpPr>
            <p:spPr>
              <a:xfrm>
                <a:off x="8112231" y="5105400"/>
                <a:ext cx="4079769" cy="1569660"/>
              </a:xfrm>
              <a:prstGeom prst="rect">
                <a:avLst/>
              </a:prstGeom>
              <a:blipFill>
                <a:blip r:embed="rId5"/>
                <a:stretch>
                  <a:fillRect l="-2541" t="-3502" b="-10117"/>
                </a:stretch>
              </a:blipFill>
            </p:spPr>
            <p:txBody>
              <a:bodyPr/>
              <a:lstStyle/>
              <a:p>
                <a:r>
                  <a:rPr lang="en-AU">
                    <a:noFill/>
                  </a:rPr>
                  <a:t> </a:t>
                </a:r>
              </a:p>
            </p:txBody>
          </p:sp>
        </mc:Fallback>
      </mc:AlternateContent>
      <p:sp>
        <p:nvSpPr>
          <p:cNvPr id="11" name="TextBox 10">
            <a:extLst>
              <a:ext uri="{FF2B5EF4-FFF2-40B4-BE49-F238E27FC236}">
                <a16:creationId xmlns:a16="http://schemas.microsoft.com/office/drawing/2014/main" id="{DF10D1E5-248A-0F23-77A1-FA11966BCF83}"/>
              </a:ext>
            </a:extLst>
          </p:cNvPr>
          <p:cNvSpPr txBox="1"/>
          <p:nvPr/>
        </p:nvSpPr>
        <p:spPr>
          <a:xfrm>
            <a:off x="3862019" y="235803"/>
            <a:ext cx="4491871" cy="830997"/>
          </a:xfrm>
          <a:prstGeom prst="rect">
            <a:avLst/>
          </a:prstGeom>
          <a:noFill/>
        </p:spPr>
        <p:txBody>
          <a:bodyPr wrap="none" rtlCol="0">
            <a:spAutoFit/>
          </a:bodyPr>
          <a:lstStyle/>
          <a:p>
            <a:r>
              <a:rPr lang="en-US" sz="2400" i="1" dirty="0">
                <a:ln w="0"/>
                <a:solidFill>
                  <a:srgbClr val="FF0000"/>
                </a:solidFill>
                <a:effectLst>
                  <a:outerShdw blurRad="38100" dist="25400" dir="5400000" algn="ctr" rotWithShape="0">
                    <a:srgbClr val="6E747A">
                      <a:alpha val="43000"/>
                    </a:srgbClr>
                  </a:outerShdw>
                </a:effectLst>
              </a:rPr>
              <a:t>Can’t build a Theory of Everything </a:t>
            </a:r>
          </a:p>
          <a:p>
            <a:r>
              <a:rPr lang="en-US" sz="2400" i="1" dirty="0">
                <a:ln w="0"/>
                <a:solidFill>
                  <a:srgbClr val="FF0000"/>
                </a:solidFill>
                <a:effectLst>
                  <a:outerShdw blurRad="38100" dist="25400" dir="5400000" algn="ctr" rotWithShape="0">
                    <a:srgbClr val="6E747A">
                      <a:alpha val="43000"/>
                    </a:srgbClr>
                  </a:outerShdw>
                </a:effectLst>
              </a:rPr>
              <a:t>before status of QCD is decided</a:t>
            </a:r>
          </a:p>
        </p:txBody>
      </p:sp>
    </p:spTree>
    <p:extLst>
      <p:ext uri="{BB962C8B-B14F-4D97-AF65-F5344CB8AC3E}">
        <p14:creationId xmlns:p14="http://schemas.microsoft.com/office/powerpoint/2010/main" val="3900854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11B66B-D257-4D41-AAD7-7619FAD58BAA}"/>
              </a:ext>
            </a:extLst>
          </p:cNvPr>
          <p:cNvSpPr>
            <a:spLocks noGrp="1"/>
          </p:cNvSpPr>
          <p:nvPr>
            <p:ph type="body" idx="1"/>
          </p:nvPr>
        </p:nvSpPr>
        <p:spPr/>
        <p:txBody>
          <a:bodyPr/>
          <a:lstStyle/>
          <a:p>
            <a:endParaRPr lang="en-US" dirty="0"/>
          </a:p>
        </p:txBody>
      </p:sp>
      <p:pic>
        <p:nvPicPr>
          <p:cNvPr id="12" name="Picture 11" descr="A close-up of a logo&#10;&#10;Description automatically generated">
            <a:extLst>
              <a:ext uri="{FF2B5EF4-FFF2-40B4-BE49-F238E27FC236}">
                <a16:creationId xmlns:a16="http://schemas.microsoft.com/office/drawing/2014/main" id="{FE9331F0-F991-E05D-B2A8-ABB9FC4188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9005" y="1781176"/>
            <a:ext cx="2292546" cy="209523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8D14E51A-62C3-4064-B659-E1F166D91C28}"/>
              </a:ext>
            </a:extLst>
          </p:cNvPr>
          <p:cNvSpPr>
            <a:spLocks noGrp="1"/>
          </p:cNvSpPr>
          <p:nvPr>
            <p:ph type="title"/>
          </p:nvPr>
        </p:nvSpPr>
        <p:spPr>
          <a:xfrm>
            <a:off x="467784" y="4462906"/>
            <a:ext cx="11353800" cy="1722438"/>
          </a:xfrm>
        </p:spPr>
        <p:style>
          <a:lnRef idx="2">
            <a:schemeClr val="accent2"/>
          </a:lnRef>
          <a:fillRef idx="1">
            <a:schemeClr val="lt1"/>
          </a:fillRef>
          <a:effectRef idx="0">
            <a:schemeClr val="accent2"/>
          </a:effectRef>
          <a:fontRef idx="minor">
            <a:schemeClr val="dk1"/>
          </a:fontRef>
        </p:style>
        <p:txBody>
          <a:bodyPr/>
          <a:lstStyle/>
          <a:p>
            <a:pPr algn="ctr"/>
            <a:r>
              <a:rPr lang="en-GB" sz="5000" b="0" dirty="0">
                <a:ln w="0"/>
                <a:solidFill>
                  <a:schemeClr val="accent1"/>
                </a:solidFill>
                <a:effectLst>
                  <a:outerShdw blurRad="38100" dist="25400" dir="5400000" algn="ctr" rotWithShape="0">
                    <a:srgbClr val="6E747A">
                      <a:alpha val="43000"/>
                    </a:srgbClr>
                  </a:outerShdw>
                </a:effectLst>
              </a:rPr>
              <a:t>Charting EHM using</a:t>
            </a:r>
            <a:br>
              <a:rPr lang="en-GB" sz="5000" b="0" dirty="0">
                <a:ln w="0"/>
                <a:solidFill>
                  <a:schemeClr val="accent1"/>
                </a:solidFill>
                <a:effectLst>
                  <a:outerShdw blurRad="38100" dist="25400" dir="5400000" algn="ctr" rotWithShape="0">
                    <a:srgbClr val="6E747A">
                      <a:alpha val="43000"/>
                    </a:srgbClr>
                  </a:outerShdw>
                </a:effectLst>
              </a:rPr>
            </a:br>
            <a:r>
              <a:rPr lang="en-GB" sz="5000" b="0" dirty="0">
                <a:ln w="0"/>
                <a:solidFill>
                  <a:schemeClr val="accent1"/>
                </a:solidFill>
                <a:effectLst>
                  <a:outerShdw blurRad="38100" dist="25400" dir="5400000" algn="ctr" rotWithShape="0">
                    <a:srgbClr val="6E747A">
                      <a:alpha val="43000"/>
                    </a:srgbClr>
                  </a:outerShdw>
                </a:effectLst>
              </a:rPr>
              <a:t>High Intensity, High Luminosity Facilities</a:t>
            </a:r>
            <a:endParaRPr lang="en-US" sz="5000" b="0" dirty="0">
              <a:ln w="0"/>
              <a:solidFill>
                <a:schemeClr val="accent1"/>
              </a:solidFill>
              <a:effectLst>
                <a:outerShdw blurRad="38100" dist="25400" dir="5400000" algn="ctr" rotWithShape="0">
                  <a:srgbClr val="6E747A">
                    <a:alpha val="43000"/>
                  </a:srgbClr>
                </a:outerShdw>
              </a:effectLst>
            </a:endParaRPr>
          </a:p>
        </p:txBody>
      </p:sp>
      <p:sp>
        <p:nvSpPr>
          <p:cNvPr id="4" name="Date Placeholder 3">
            <a:extLst>
              <a:ext uri="{FF2B5EF4-FFF2-40B4-BE49-F238E27FC236}">
                <a16:creationId xmlns:a16="http://schemas.microsoft.com/office/drawing/2014/main" id="{994E95F3-F296-482C-851F-DEB8AEB8A36C}"/>
              </a:ext>
            </a:extLst>
          </p:cNvPr>
          <p:cNvSpPr>
            <a:spLocks noGrp="1"/>
          </p:cNvSpPr>
          <p:nvPr>
            <p:ph type="dt" sz="half" idx="10"/>
          </p:nvPr>
        </p:nvSpPr>
        <p:spPr/>
        <p:txBody>
          <a:bodyPr/>
          <a:lstStyle/>
          <a:p>
            <a:r>
              <a:rPr lang="en-US"/>
              <a:t>.      NJU Graduate Student - Progress in Physics - Lecture 1                                 (116)</a:t>
            </a:r>
            <a:endParaRPr lang="en-US" dirty="0"/>
          </a:p>
        </p:txBody>
      </p:sp>
      <p:sp>
        <p:nvSpPr>
          <p:cNvPr id="5" name="Footer Placeholder 4">
            <a:extLst>
              <a:ext uri="{FF2B5EF4-FFF2-40B4-BE49-F238E27FC236}">
                <a16:creationId xmlns:a16="http://schemas.microsoft.com/office/drawing/2014/main" id="{1D2D8E5C-8E63-4A6C-BB9E-E554DE3E99C0}"/>
              </a:ext>
            </a:extLst>
          </p:cNvPr>
          <p:cNvSpPr>
            <a:spLocks noGrp="1"/>
          </p:cNvSpPr>
          <p:nvPr>
            <p:ph type="ftr" sz="quarter" idx="11"/>
          </p:nvPr>
        </p:nvSpPr>
        <p:spPr/>
        <p:txBody>
          <a:bodyPr/>
          <a:lstStyle/>
          <a:p>
            <a:r>
              <a:rPr lang="en-US"/>
              <a:t>Craig Roberts: cdroberts@nju.edu.cn  465 .. 25/04/11 ..."Strong Interactions and the Standard Model"</a:t>
            </a:r>
          </a:p>
        </p:txBody>
      </p:sp>
      <p:sp>
        <p:nvSpPr>
          <p:cNvPr id="6" name="Slide Number Placeholder 5">
            <a:extLst>
              <a:ext uri="{FF2B5EF4-FFF2-40B4-BE49-F238E27FC236}">
                <a16:creationId xmlns:a16="http://schemas.microsoft.com/office/drawing/2014/main" id="{A32E8C02-7B8D-41C7-AAA8-915D0E21FE94}"/>
              </a:ext>
            </a:extLst>
          </p:cNvPr>
          <p:cNvSpPr>
            <a:spLocks noGrp="1"/>
          </p:cNvSpPr>
          <p:nvPr>
            <p:ph type="sldNum" sz="quarter" idx="12"/>
          </p:nvPr>
        </p:nvSpPr>
        <p:spPr/>
        <p:txBody>
          <a:bodyPr/>
          <a:lstStyle/>
          <a:p>
            <a:fld id="{87034D8C-3CB4-402A-BC46-2AB14C0FE90A}" type="slidenum">
              <a:rPr lang="en-US" smtClean="0"/>
              <a:pPr/>
              <a:t>99</a:t>
            </a:fld>
            <a:endParaRPr lang="en-US"/>
          </a:p>
        </p:txBody>
      </p:sp>
      <p:pic>
        <p:nvPicPr>
          <p:cNvPr id="11" name="Picture 10" descr="A picture containing text, clipart&#10;&#10;Description automatically generated">
            <a:extLst>
              <a:ext uri="{FF2B5EF4-FFF2-40B4-BE49-F238E27FC236}">
                <a16:creationId xmlns:a16="http://schemas.microsoft.com/office/drawing/2014/main" id="{A1EAC3B3-0B82-477C-85FE-B10D6C4B7C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75" y="243661"/>
            <a:ext cx="4396925" cy="955853"/>
          </a:xfrm>
          <a:prstGeom prst="rect">
            <a:avLst/>
          </a:prstGeom>
        </p:spPr>
      </p:pic>
      <p:pic>
        <p:nvPicPr>
          <p:cNvPr id="13" name="Picture 12" descr="A picture containing text, clipart&#10;&#10;Description automatically generated">
            <a:extLst>
              <a:ext uri="{FF2B5EF4-FFF2-40B4-BE49-F238E27FC236}">
                <a16:creationId xmlns:a16="http://schemas.microsoft.com/office/drawing/2014/main" id="{4D4564C8-3F0B-4FF3-A972-8FECA559F6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4393" y="1732673"/>
            <a:ext cx="2217186" cy="214374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6" name="Picture 15" descr="A picture containing diagram&#10;&#10;Description automatically generated">
            <a:extLst>
              <a:ext uri="{FF2B5EF4-FFF2-40B4-BE49-F238E27FC236}">
                <a16:creationId xmlns:a16="http://schemas.microsoft.com/office/drawing/2014/main" id="{B4E8F698-EEDE-4E0A-95B6-CE61D51F561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30687" y="1737734"/>
            <a:ext cx="2101952" cy="20254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Content Placeholder 12" descr="Diagram&#10;&#10;Description automatically generated">
            <a:extLst>
              <a:ext uri="{FF2B5EF4-FFF2-40B4-BE49-F238E27FC236}">
                <a16:creationId xmlns:a16="http://schemas.microsoft.com/office/drawing/2014/main" id="{CC4FD71F-7B4B-F1CC-5595-9B7D8C523CD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auto">
          <a:xfrm>
            <a:off x="181701" y="1394776"/>
            <a:ext cx="1733884" cy="2455179"/>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descr="Text&#10;&#10;Description automatically generated">
            <a:extLst>
              <a:ext uri="{FF2B5EF4-FFF2-40B4-BE49-F238E27FC236}">
                <a16:creationId xmlns:a16="http://schemas.microsoft.com/office/drawing/2014/main" id="{0FC47032-569E-4DE5-B22D-327AFF9CCBA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00100" y="286795"/>
            <a:ext cx="3429565" cy="9566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descr="A logo with blue and green text&#10;&#10;Description automatically generated">
            <a:extLst>
              <a:ext uri="{FF2B5EF4-FFF2-40B4-BE49-F238E27FC236}">
                <a16:creationId xmlns:a16="http://schemas.microsoft.com/office/drawing/2014/main" id="{D499FCEA-375E-F3AF-EE3D-B9F4D16CE5E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58481" y="239876"/>
            <a:ext cx="2275038" cy="1131625"/>
          </a:xfrm>
          <a:prstGeom prst="rect">
            <a:avLst/>
          </a:prstGeom>
          <a:ln>
            <a:noFill/>
          </a:ln>
          <a:effectLst>
            <a:outerShdw blurRad="190500" algn="tl" rotWithShape="0">
              <a:srgbClr val="000000">
                <a:alpha val="70000"/>
              </a:srgbClr>
            </a:outerShdw>
          </a:effectLst>
        </p:spPr>
      </p:pic>
      <p:pic>
        <p:nvPicPr>
          <p:cNvPr id="14" name="Picture 13" descr="A close-up of a logo&#10;&#10;Description automatically generated">
            <a:extLst>
              <a:ext uri="{FF2B5EF4-FFF2-40B4-BE49-F238E27FC236}">
                <a16:creationId xmlns:a16="http://schemas.microsoft.com/office/drawing/2014/main" id="{E30A473D-A07F-C10F-8DFD-AAC60A9A04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41136" y="2144317"/>
            <a:ext cx="2575961" cy="132045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1232268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FIRSTCRAIG20ROBERTS@ALLIYGNFUVWYY577" val="3700"/>
</p:tagLst>
</file>

<file path=ppt/theme/theme1.xml><?xml version="1.0" encoding="utf-8"?>
<a:theme xmlns:a="http://schemas.openxmlformats.org/drawingml/2006/main" name="blue_2007">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Blue design">
      <a:majorFont>
        <a:latin typeface="Trebuchet MS"/>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alibri"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alibri" pitchFamily="34" charset="0"/>
          </a:defRPr>
        </a:defPPr>
      </a:lstStyle>
    </a:lnDef>
  </a:objectDefaults>
  <a:extraClrSchemeLst>
    <a:extraClrScheme>
      <a:clrScheme name="Blue design 1">
        <a:dk1>
          <a:srgbClr val="616161"/>
        </a:dk1>
        <a:lt1>
          <a:srgbClr val="FFFFFF"/>
        </a:lt1>
        <a:dk2>
          <a:srgbClr val="1F497D"/>
        </a:dk2>
        <a:lt2>
          <a:srgbClr val="D2D2D2"/>
        </a:lt2>
        <a:accent1>
          <a:srgbClr val="5C0426"/>
        </a:accent1>
        <a:accent2>
          <a:srgbClr val="9D7D9E"/>
        </a:accent2>
        <a:accent3>
          <a:srgbClr val="FFFFFF"/>
        </a:accent3>
        <a:accent4>
          <a:srgbClr val="525252"/>
        </a:accent4>
        <a:accent5>
          <a:srgbClr val="B5AAAC"/>
        </a:accent5>
        <a:accent6>
          <a:srgbClr val="8E718F"/>
        </a:accent6>
        <a:hlink>
          <a:srgbClr val="253D51"/>
        </a:hlink>
        <a:folHlink>
          <a:srgbClr val="0D204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ustom 11">
      <a:dk1>
        <a:srgbClr val="616161"/>
      </a:dk1>
      <a:lt1>
        <a:sysClr val="window" lastClr="FFFFFF"/>
      </a:lt1>
      <a:dk2>
        <a:srgbClr val="1F497D"/>
      </a:dk2>
      <a:lt2>
        <a:srgbClr val="D2D2D2"/>
      </a:lt2>
      <a:accent1>
        <a:srgbClr val="A6C4DE"/>
      </a:accent1>
      <a:accent2>
        <a:srgbClr val="D8AC28"/>
      </a:accent2>
      <a:accent3>
        <a:srgbClr val="A22B38"/>
      </a:accent3>
      <a:accent4>
        <a:srgbClr val="7AB800"/>
      </a:accent4>
      <a:accent5>
        <a:srgbClr val="4B7D9E"/>
      </a:accent5>
      <a:accent6>
        <a:srgbClr val="BF5C28"/>
      </a:accent6>
      <a:hlink>
        <a:srgbClr val="4D8ABE"/>
      </a:hlink>
      <a:folHlink>
        <a:srgbClr val="4D8AB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39230</TotalTime>
  <Words>17909</Words>
  <Application>Microsoft Office PowerPoint</Application>
  <PresentationFormat>Widescreen</PresentationFormat>
  <Paragraphs>1656</Paragraphs>
  <Slides>132</Slides>
  <Notes>13</Notes>
  <HiddenSlides>0</HiddenSlides>
  <MMClips>0</MMClips>
  <ScaleCrop>false</ScaleCrop>
  <HeadingPairs>
    <vt:vector size="8" baseType="variant">
      <vt:variant>
        <vt:lpstr>Fonts Used</vt:lpstr>
      </vt:variant>
      <vt:variant>
        <vt:i4>20</vt:i4>
      </vt:variant>
      <vt:variant>
        <vt:lpstr>Theme</vt:lpstr>
      </vt:variant>
      <vt:variant>
        <vt:i4>1</vt:i4>
      </vt:variant>
      <vt:variant>
        <vt:lpstr>Embedded OLE Servers</vt:lpstr>
      </vt:variant>
      <vt:variant>
        <vt:i4>1</vt:i4>
      </vt:variant>
      <vt:variant>
        <vt:lpstr>Slide Titles</vt:lpstr>
      </vt:variant>
      <vt:variant>
        <vt:i4>132</vt:i4>
      </vt:variant>
    </vt:vector>
  </HeadingPairs>
  <TitlesOfParts>
    <vt:vector size="154" baseType="lpstr">
      <vt:lpstr>Adobe Hebrew</vt:lpstr>
      <vt:lpstr>Algerian</vt:lpstr>
      <vt:lpstr>AR BERKLEY</vt:lpstr>
      <vt:lpstr>Arial</vt:lpstr>
      <vt:lpstr>Arial</vt:lpstr>
      <vt:lpstr>Brush Script MT</vt:lpstr>
      <vt:lpstr>Calibri</vt:lpstr>
      <vt:lpstr>Cambria Math</vt:lpstr>
      <vt:lpstr>Courier New</vt:lpstr>
      <vt:lpstr>Freestyle Script</vt:lpstr>
      <vt:lpstr>Google Sans</vt:lpstr>
      <vt:lpstr>Lucida Calligraphy</vt:lpstr>
      <vt:lpstr>Lucida Handwriting</vt:lpstr>
      <vt:lpstr>Open Sans</vt:lpstr>
      <vt:lpstr>Playbill</vt:lpstr>
      <vt:lpstr>Times New Roman</vt:lpstr>
      <vt:lpstr>Trebuchet MS</vt:lpstr>
      <vt:lpstr>URWPalladioL-Ital</vt:lpstr>
      <vt:lpstr>URWPalladioL-Roma</vt:lpstr>
      <vt:lpstr>Wingdings</vt:lpstr>
      <vt:lpstr>blue_2007</vt:lpstr>
      <vt:lpstr>Equation</vt:lpstr>
      <vt:lpstr> </vt:lpstr>
      <vt:lpstr>The Nature of Things</vt:lpstr>
      <vt:lpstr>Nature of Physics</vt:lpstr>
      <vt:lpstr>PowerPoint Presentation</vt:lpstr>
      <vt:lpstr>PowerPoint Presentation</vt:lpstr>
      <vt:lpstr>Great Unifications</vt:lpstr>
      <vt:lpstr>Great Unifications</vt:lpstr>
      <vt:lpstr>Great Unifications</vt:lpstr>
      <vt:lpstr>Standard Model - History</vt:lpstr>
      <vt:lpstr>Standard Model - History</vt:lpstr>
      <vt:lpstr>Standard Model  of Particle Physics</vt:lpstr>
      <vt:lpstr>Standard Model of Particle Physics</vt:lpstr>
      <vt:lpstr>Standard Model of Particle Physics</vt:lpstr>
      <vt:lpstr>PowerPoint Presentation</vt:lpstr>
      <vt:lpstr>What is Quantum?</vt:lpstr>
      <vt:lpstr>Special Relativity (Einstein again &amp; again 1905)</vt:lpstr>
      <vt:lpstr>Unification of Quantum Mechanics  &amp; Special Relativity</vt:lpstr>
      <vt:lpstr>Paul Dirac - man of very few words</vt:lpstr>
      <vt:lpstr>The Problem with Antimatter</vt:lpstr>
      <vt:lpstr>Solving the Problem with Antimatter</vt:lpstr>
      <vt:lpstr>Solving the Problem with Antimatter</vt:lpstr>
      <vt:lpstr>Solving the Problem with Antimatter</vt:lpstr>
      <vt:lpstr>Key to using quantum field theory is Poincaré invariant calculations of observable phenomena</vt:lpstr>
      <vt:lpstr>“Best” Introductions to Quantum Field Theory and QCD</vt:lpstr>
      <vt:lpstr>Perturbative Quantum Field Theory</vt:lpstr>
      <vt:lpstr>Perturbative Quantum Field Theory</vt:lpstr>
      <vt:lpstr>Emergentism</vt:lpstr>
      <vt:lpstr>Emergentism</vt:lpstr>
      <vt:lpstr>Strong Interactions in the Standard Model</vt:lpstr>
      <vt:lpstr>Strong Interactions  in the  Standard Model</vt:lpstr>
      <vt:lpstr>Quantum Chromodynamics</vt:lpstr>
      <vt:lpstr>Space and Time = Spacetime</vt:lpstr>
      <vt:lpstr>Nature’s Natural Space</vt:lpstr>
      <vt:lpstr>Nature’s Natural Space</vt:lpstr>
      <vt:lpstr>Nature’s Natural Space:  Euclidean ↔ Minkowski</vt:lpstr>
      <vt:lpstr>Schwinger Functions Methods</vt:lpstr>
      <vt:lpstr>PowerPoint Presentation</vt:lpstr>
      <vt:lpstr>PowerPoint Presentation</vt:lpstr>
      <vt:lpstr>Emergence of Hadron Mass</vt:lpstr>
      <vt:lpstr>Our Universe</vt:lpstr>
      <vt:lpstr>Emergence of Hadron Mass - Basic Questions</vt:lpstr>
      <vt:lpstr>Quantum Chromodynamics</vt:lpstr>
      <vt:lpstr>Quantum Chromodynamics</vt:lpstr>
      <vt:lpstr>Running couplings and masses</vt:lpstr>
      <vt:lpstr>QED cf. QCD? </vt:lpstr>
      <vt:lpstr>Millenium Madness</vt:lpstr>
      <vt:lpstr>Excerpt from the top-10</vt:lpstr>
      <vt:lpstr>Confinement?</vt:lpstr>
      <vt:lpstr>Confinement?</vt:lpstr>
      <vt:lpstr>Basic Questions in Nature … </vt:lpstr>
      <vt:lpstr>Basic Questions in Nature … that insightful physics might answer in foreseeable future</vt:lpstr>
      <vt:lpstr>QCD’s scale anomaly</vt:lpstr>
      <vt:lpstr>Strong Interactions in the Standard Model</vt:lpstr>
      <vt:lpstr>Whence Mass?</vt:lpstr>
      <vt:lpstr>PowerPoint Presentation</vt:lpstr>
      <vt:lpstr>Trace Anomaly</vt:lpstr>
      <vt:lpstr>Trace Anomaly</vt:lpstr>
      <vt:lpstr>On the other hand …</vt:lpstr>
      <vt:lpstr>Trace Anomaly</vt:lpstr>
      <vt:lpstr>Whence “1” and yet “0” ?</vt:lpstr>
      <vt:lpstr>Whence “1” and yet “0” ?</vt:lpstr>
      <vt:lpstr>PowerPoint Presentation</vt:lpstr>
      <vt:lpstr>PowerPoint Presentation</vt:lpstr>
      <vt:lpstr>Gluon gap (Dyson) equation</vt:lpstr>
      <vt:lpstr>Ancient History</vt:lpstr>
      <vt:lpstr>Ancient History</vt:lpstr>
      <vt:lpstr>QED Running Coupling – Gell-Mann – Low effective charge</vt:lpstr>
      <vt:lpstr>QED Running Coupling – Gell-Mann – Low effective charge</vt:lpstr>
      <vt:lpstr>QCD Running Coupling</vt:lpstr>
      <vt:lpstr>PowerPoint Presentation</vt:lpstr>
      <vt:lpstr>Process independent  effective charge = running coupling</vt:lpstr>
      <vt:lpstr>Process-independent Effective Charge</vt:lpstr>
      <vt:lpstr>Dynamical Chiral Symmetry Breaking</vt:lpstr>
      <vt:lpstr>Quark Gap (Dyson) Equation</vt:lpstr>
      <vt:lpstr>Where does the  mass come from? </vt:lpstr>
      <vt:lpstr>DCSB à la Nambu</vt:lpstr>
      <vt:lpstr>DCSB à la Nambu</vt:lpstr>
      <vt:lpstr>Contact interaction &amp; a mass gap?</vt:lpstr>
      <vt:lpstr>Contact interaction &amp; a mass gap?</vt:lpstr>
      <vt:lpstr>Contact Interaction &amp; Dynamical Mass</vt:lpstr>
      <vt:lpstr>Nambu-Goldstone Bosons (Anderson–Bogoliubov modes) Massless excitations appearing when a continuous symmetry is broken by dynamics</vt:lpstr>
      <vt:lpstr>Pseudoscalar Mesons as Bound-States</vt:lpstr>
      <vt:lpstr>Pseudoscalar Mesons  as Bound-States</vt:lpstr>
      <vt:lpstr>Pseudoscalar Mesons  as Bound-States</vt:lpstr>
      <vt:lpstr>Pseudoscalar Mesons  as Bound-States</vt:lpstr>
      <vt:lpstr>Pseudoscalar Mesons  as Bound-States</vt:lpstr>
      <vt:lpstr>Pseudoscalar Mesons  as Bound-States</vt:lpstr>
      <vt:lpstr>Pseudoscalar Mesons  as Bound-States</vt:lpstr>
      <vt:lpstr>Pseudoscalar Mesons  as Bound-States</vt:lpstr>
      <vt:lpstr>Pseudoscalar Mesons  as Bound-States</vt:lpstr>
      <vt:lpstr>Pseudoscalar Mesons  as Bound-States</vt:lpstr>
      <vt:lpstr>Pseudoscalar Mesons  as Bound-States</vt:lpstr>
      <vt:lpstr>Enigma of Mass</vt:lpstr>
      <vt:lpstr>Pion’s Goldberger -Treiman relation</vt:lpstr>
      <vt:lpstr>The most fundamental expression of Goldstone’s Theorem and DCSB</vt:lpstr>
      <vt:lpstr>Pion exists if, and only if, mass emerges dynamically</vt:lpstr>
      <vt:lpstr>QCD Fact       Pion (Nambu-Goldstone modes) and mass</vt:lpstr>
      <vt:lpstr>EHM Basics</vt:lpstr>
      <vt:lpstr>Charting EHM using High Intensity, High Luminosity Facilities</vt:lpstr>
      <vt:lpstr>Charting EHM</vt:lpstr>
      <vt:lpstr>Pseudoscalar Meson Electromagnetic Form Factors</vt:lpstr>
      <vt:lpstr>Hard QCD Prediction</vt:lpstr>
      <vt:lpstr>Hard QCD Prediction</vt:lpstr>
      <vt:lpstr>Pseudoscalar Meson Electromagnetic Form Factors</vt:lpstr>
      <vt:lpstr>Pion Form Factor</vt:lpstr>
      <vt:lpstr>Pion Form Factor</vt:lpstr>
      <vt:lpstr>Charged kaon form factor</vt:lpstr>
      <vt:lpstr>Charged kaon form factor</vt:lpstr>
      <vt:lpstr>Summary F_π (Q^2 ) &amp; F_K (Q^2 )</vt:lpstr>
      <vt:lpstr>Hadron Gravitational Form Factors</vt:lpstr>
      <vt:lpstr>Hadron Gravitational Form Factors</vt:lpstr>
      <vt:lpstr>Pion and kaon gravitational form factors</vt:lpstr>
      <vt:lpstr>Meson Gravitational Form Factors </vt:lpstr>
      <vt:lpstr>Electron Ion Colliders</vt:lpstr>
      <vt:lpstr>Synergy of Experiment, Phenomenology, Theory</vt:lpstr>
      <vt:lpstr>Emergent Hadron Mass</vt:lpstr>
      <vt:lpstr>PowerPoint Presentation</vt:lpstr>
      <vt:lpstr>PowerPoint Presentation</vt:lpstr>
      <vt:lpstr>All-orders evolution</vt:lpstr>
      <vt:lpstr>AO Evolution</vt:lpstr>
      <vt:lpstr>AO Evolution</vt:lpstr>
      <vt:lpstr>AO Evolution</vt:lpstr>
      <vt:lpstr>PowerPoint Presentation</vt:lpstr>
      <vt:lpstr>Nucleon as a Bound State</vt:lpstr>
      <vt:lpstr>Nucleon Gravitational Form Factors</vt:lpstr>
      <vt:lpstr>Predicted GFFs</vt:lpstr>
      <vt:lpstr>GFF Species Decomposition (scale dependent, ζ_2=2GeV)</vt:lpstr>
      <vt:lpstr>GFF Species Decomposition (scale dependent, ζ_2=2GeV)</vt:lpstr>
      <vt:lpstr>Proton Pressure Profiles</vt:lpstr>
      <vt:lpstr>Gravitational Form Factors Mass, Spin, Pressure Distributions</vt:lpstr>
      <vt:lpstr>Gravitational Form Factors Mass, Spin, Pressure Distributions</vt:lpstr>
      <vt:lpstr>Gravitational Form Factors Mass, Spin, Pressure Distributions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Craig Roberts</dc:creator>
  <cp:lastModifiedBy>Craig Roberts</cp:lastModifiedBy>
  <cp:revision>1497</cp:revision>
  <cp:lastPrinted>2020-11-23T07:46:17Z</cp:lastPrinted>
  <dcterms:created xsi:type="dcterms:W3CDTF">2020-11-23T03:31:27Z</dcterms:created>
  <dcterms:modified xsi:type="dcterms:W3CDTF">2025-04-11T03:22:43Z</dcterms:modified>
</cp:coreProperties>
</file>